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 id="2147483711" r:id="rId6"/>
  </p:sldMasterIdLst>
  <p:notesMasterIdLst>
    <p:notesMasterId r:id="rId83"/>
  </p:notesMasterIdLst>
  <p:sldIdLst>
    <p:sldId id="411" r:id="rId7"/>
    <p:sldId id="268" r:id="rId8"/>
    <p:sldId id="267" r:id="rId9"/>
    <p:sldId id="341" r:id="rId10"/>
    <p:sldId id="342" r:id="rId11"/>
    <p:sldId id="343" r:id="rId12"/>
    <p:sldId id="269" r:id="rId13"/>
    <p:sldId id="257" r:id="rId14"/>
    <p:sldId id="333" r:id="rId15"/>
    <p:sldId id="334" r:id="rId16"/>
    <p:sldId id="442" r:id="rId17"/>
    <p:sldId id="281" r:id="rId18"/>
    <p:sldId id="390" r:id="rId19"/>
    <p:sldId id="389" r:id="rId20"/>
    <p:sldId id="391" r:id="rId21"/>
    <p:sldId id="260" r:id="rId22"/>
    <p:sldId id="413" r:id="rId23"/>
    <p:sldId id="436" r:id="rId24"/>
    <p:sldId id="300" r:id="rId25"/>
    <p:sldId id="324" r:id="rId26"/>
    <p:sldId id="382" r:id="rId27"/>
    <p:sldId id="383" r:id="rId28"/>
    <p:sldId id="385" r:id="rId29"/>
    <p:sldId id="384" r:id="rId30"/>
    <p:sldId id="339" r:id="rId31"/>
    <p:sldId id="356" r:id="rId32"/>
    <p:sldId id="406" r:id="rId33"/>
    <p:sldId id="415" r:id="rId34"/>
    <p:sldId id="408" r:id="rId35"/>
    <p:sldId id="301" r:id="rId36"/>
    <p:sldId id="396" r:id="rId37"/>
    <p:sldId id="322" r:id="rId38"/>
    <p:sldId id="325" r:id="rId39"/>
    <p:sldId id="420" r:id="rId40"/>
    <p:sldId id="303" r:id="rId41"/>
    <p:sldId id="397" r:id="rId42"/>
    <p:sldId id="398" r:id="rId43"/>
    <p:sldId id="313" r:id="rId44"/>
    <p:sldId id="332" r:id="rId45"/>
    <p:sldId id="329" r:id="rId46"/>
    <p:sldId id="421" r:id="rId47"/>
    <p:sldId id="443" r:id="rId48"/>
    <p:sldId id="423" r:id="rId49"/>
    <p:sldId id="434" r:id="rId50"/>
    <p:sldId id="425" r:id="rId51"/>
    <p:sldId id="426" r:id="rId52"/>
    <p:sldId id="427" r:id="rId53"/>
    <p:sldId id="429" r:id="rId54"/>
    <p:sldId id="428" r:id="rId55"/>
    <p:sldId id="430" r:id="rId56"/>
    <p:sldId id="418" r:id="rId57"/>
    <p:sldId id="305" r:id="rId58"/>
    <p:sldId id="331" r:id="rId59"/>
    <p:sldId id="306" r:id="rId60"/>
    <p:sldId id="304" r:id="rId61"/>
    <p:sldId id="432" r:id="rId62"/>
    <p:sldId id="400" r:id="rId63"/>
    <p:sldId id="439" r:id="rId64"/>
    <p:sldId id="437" r:id="rId65"/>
    <p:sldId id="287" r:id="rId66"/>
    <p:sldId id="319" r:id="rId67"/>
    <p:sldId id="347" r:id="rId68"/>
    <p:sldId id="361" r:id="rId69"/>
    <p:sldId id="362" r:id="rId70"/>
    <p:sldId id="363" r:id="rId71"/>
    <p:sldId id="330" r:id="rId72"/>
    <p:sldId id="291" r:id="rId73"/>
    <p:sldId id="290" r:id="rId74"/>
    <p:sldId id="328" r:id="rId75"/>
    <p:sldId id="422" r:id="rId76"/>
    <p:sldId id="270" r:id="rId77"/>
    <p:sldId id="271" r:id="rId78"/>
    <p:sldId id="433" r:id="rId79"/>
    <p:sldId id="440" r:id="rId80"/>
    <p:sldId id="353" r:id="rId81"/>
    <p:sldId id="41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m Fang" initials="JF" lastIdx="2" clrIdx="0">
    <p:extLst>
      <p:ext uri="{19B8F6BF-5375-455C-9EA6-DF929625EA0E}">
        <p15:presenceInfo xmlns:p15="http://schemas.microsoft.com/office/powerpoint/2012/main" userId="S::jfang5@uchicago.edu::b7e9f17f-0e18-4f1a-8493-9ad41b21f66c" providerId="AD"/>
      </p:ext>
    </p:extLst>
  </p:cmAuthor>
  <p:cmAuthor id="2" name="Jonathan Huff" initials="JH" lastIdx="14" clrIdx="1">
    <p:extLst>
      <p:ext uri="{19B8F6BF-5375-455C-9EA6-DF929625EA0E}">
        <p15:presenceInfo xmlns:p15="http://schemas.microsoft.com/office/powerpoint/2012/main" userId="f1fc624df9decfaf" providerId="Windows Live"/>
      </p:ext>
    </p:extLst>
  </p:cmAuthor>
  <p:cmAuthor id="3" name="J F" initials="JF" lastIdx="1" clrIdx="2">
    <p:extLst>
      <p:ext uri="{19B8F6BF-5375-455C-9EA6-DF929625EA0E}">
        <p15:presenceInfo xmlns:p15="http://schemas.microsoft.com/office/powerpoint/2012/main" userId="dc0935a1105ef3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1D50"/>
    <a:srgbClr val="30CC44"/>
    <a:srgbClr val="FFC1C1"/>
    <a:srgbClr val="E0F9E3"/>
    <a:srgbClr val="595959"/>
    <a:srgbClr val="AEBC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051A4E-3A13-49BD-82E0-7A96FD0CD253}" v="1034" dt="2021-03-08T18:43:37.788"/>
    <p1510:client id="{5CB5403F-4E6D-4B60-8817-2A0396DE6D80}" v="28" dt="2021-03-08T01:49:58.019"/>
    <p1510:client id="{A9457272-E812-43AD-9E5E-62F2573FFB36}" v="2" dt="2021-03-08T01:08:26.7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1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microsoft.com/office/2015/10/relationships/revisionInfo" Target="revisionInfo.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userId="8d08ee00-993e-4e00-b591-266194f30ad4" providerId="ADAL" clId="{1F051A4E-3A13-49BD-82E0-7A96FD0CD253}"/>
    <pc:docChg chg="undo custSel addSld delSld modSld sldOrd">
      <pc:chgData name="Jonathan" userId="8d08ee00-993e-4e00-b591-266194f30ad4" providerId="ADAL" clId="{1F051A4E-3A13-49BD-82E0-7A96FD0CD253}" dt="2021-03-08T18:52:16.060" v="1087" actId="207"/>
      <pc:docMkLst>
        <pc:docMk/>
      </pc:docMkLst>
      <pc:sldChg chg="modAnim">
        <pc:chgData name="Jonathan" userId="8d08ee00-993e-4e00-b591-266194f30ad4" providerId="ADAL" clId="{1F051A4E-3A13-49BD-82E0-7A96FD0CD253}" dt="2021-03-07T17:05:26.819" v="967"/>
        <pc:sldMkLst>
          <pc:docMk/>
          <pc:sldMk cId="2630172045" sldId="257"/>
        </pc:sldMkLst>
      </pc:sldChg>
      <pc:sldChg chg="modNotesTx">
        <pc:chgData name="Jonathan" userId="8d08ee00-993e-4e00-b591-266194f30ad4" providerId="ADAL" clId="{1F051A4E-3A13-49BD-82E0-7A96FD0CD253}" dt="2021-03-07T05:07:41.498" v="540" actId="20577"/>
        <pc:sldMkLst>
          <pc:docMk/>
          <pc:sldMk cId="194840464" sldId="304"/>
        </pc:sldMkLst>
      </pc:sldChg>
      <pc:sldChg chg="modNotesTx">
        <pc:chgData name="Jonathan" userId="8d08ee00-993e-4e00-b591-266194f30ad4" providerId="ADAL" clId="{1F051A4E-3A13-49BD-82E0-7A96FD0CD253}" dt="2021-03-07T05:02:55.458" v="46" actId="20577"/>
        <pc:sldMkLst>
          <pc:docMk/>
          <pc:sldMk cId="4258413102" sldId="305"/>
        </pc:sldMkLst>
      </pc:sldChg>
      <pc:sldChg chg="modNotesTx">
        <pc:chgData name="Jonathan" userId="8d08ee00-993e-4e00-b591-266194f30ad4" providerId="ADAL" clId="{1F051A4E-3A13-49BD-82E0-7A96FD0CD253}" dt="2021-03-07T05:07:34.549" v="520" actId="20577"/>
        <pc:sldMkLst>
          <pc:docMk/>
          <pc:sldMk cId="2677788254" sldId="306"/>
        </pc:sldMkLst>
      </pc:sldChg>
      <pc:sldChg chg="modNotesTx">
        <pc:chgData name="Jonathan" userId="8d08ee00-993e-4e00-b591-266194f30ad4" providerId="ADAL" clId="{1F051A4E-3A13-49BD-82E0-7A96FD0CD253}" dt="2021-03-07T04:57:44.043" v="27"/>
        <pc:sldMkLst>
          <pc:docMk/>
          <pc:sldMk cId="902756115" sldId="313"/>
        </pc:sldMkLst>
      </pc:sldChg>
      <pc:sldChg chg="addSp delSp modSp mod modNotesTx">
        <pc:chgData name="Jonathan" userId="8d08ee00-993e-4e00-b591-266194f30ad4" providerId="ADAL" clId="{1F051A4E-3A13-49BD-82E0-7A96FD0CD253}" dt="2021-03-08T18:46:25.160" v="1075" actId="1076"/>
        <pc:sldMkLst>
          <pc:docMk/>
          <pc:sldMk cId="2757374133" sldId="322"/>
        </pc:sldMkLst>
        <pc:spChg chg="mod">
          <ac:chgData name="Jonathan" userId="8d08ee00-993e-4e00-b591-266194f30ad4" providerId="ADAL" clId="{1F051A4E-3A13-49BD-82E0-7A96FD0CD253}" dt="2021-03-08T18:46:25.160" v="1075" actId="1076"/>
          <ac:spMkLst>
            <pc:docMk/>
            <pc:sldMk cId="2757374133" sldId="322"/>
            <ac:spMk id="20" creationId="{33529B5B-965F-48EC-8F8E-579637DF7788}"/>
          </ac:spMkLst>
        </pc:spChg>
        <pc:spChg chg="add del">
          <ac:chgData name="Jonathan" userId="8d08ee00-993e-4e00-b591-266194f30ad4" providerId="ADAL" clId="{1F051A4E-3A13-49BD-82E0-7A96FD0CD253}" dt="2021-03-07T04:55:42.315" v="16" actId="22"/>
          <ac:spMkLst>
            <pc:docMk/>
            <pc:sldMk cId="2757374133" sldId="322"/>
            <ac:spMk id="23" creationId="{BD4DAECF-30CD-4364-8C96-E70C696A3278}"/>
          </ac:spMkLst>
        </pc:spChg>
        <pc:picChg chg="add mod">
          <ac:chgData name="Jonathan" userId="8d08ee00-993e-4e00-b591-266194f30ad4" providerId="ADAL" clId="{1F051A4E-3A13-49BD-82E0-7A96FD0CD253}" dt="2021-03-08T18:45:47.464" v="1070" actId="14861"/>
          <ac:picMkLst>
            <pc:docMk/>
            <pc:sldMk cId="2757374133" sldId="322"/>
            <ac:picMk id="5" creationId="{D43B3AD8-BA82-460B-90C4-5441F521D3F7}"/>
          </ac:picMkLst>
        </pc:picChg>
        <pc:picChg chg="del">
          <ac:chgData name="Jonathan" userId="8d08ee00-993e-4e00-b591-266194f30ad4" providerId="ADAL" clId="{1F051A4E-3A13-49BD-82E0-7A96FD0CD253}" dt="2021-03-08T18:42:57.565" v="1053" actId="478"/>
          <ac:picMkLst>
            <pc:docMk/>
            <pc:sldMk cId="2757374133" sldId="322"/>
            <ac:picMk id="7" creationId="{4868B698-95BC-4AA5-864C-36960A1963EE}"/>
          </ac:picMkLst>
        </pc:picChg>
        <pc:picChg chg="add mod">
          <ac:chgData name="Jonathan" userId="8d08ee00-993e-4e00-b591-266194f30ad4" providerId="ADAL" clId="{1F051A4E-3A13-49BD-82E0-7A96FD0CD253}" dt="2021-03-08T18:45:56.388" v="1074" actId="14861"/>
          <ac:picMkLst>
            <pc:docMk/>
            <pc:sldMk cId="2757374133" sldId="322"/>
            <ac:picMk id="8" creationId="{777FE954-F4CA-421C-B37C-F80A366A07E8}"/>
          </ac:picMkLst>
        </pc:picChg>
        <pc:picChg chg="del">
          <ac:chgData name="Jonathan" userId="8d08ee00-993e-4e00-b591-266194f30ad4" providerId="ADAL" clId="{1F051A4E-3A13-49BD-82E0-7A96FD0CD253}" dt="2021-03-08T18:43:32.259" v="1059" actId="478"/>
          <ac:picMkLst>
            <pc:docMk/>
            <pc:sldMk cId="2757374133" sldId="322"/>
            <ac:picMk id="13" creationId="{403F4A14-F435-4599-9B63-BC7B459848B4}"/>
          </ac:picMkLst>
        </pc:picChg>
      </pc:sldChg>
      <pc:sldChg chg="modNotesTx">
        <pc:chgData name="Jonathan" userId="8d08ee00-993e-4e00-b591-266194f30ad4" providerId="ADAL" clId="{1F051A4E-3A13-49BD-82E0-7A96FD0CD253}" dt="2021-03-07T04:55:52.563" v="18"/>
        <pc:sldMkLst>
          <pc:docMk/>
          <pc:sldMk cId="4099742261" sldId="325"/>
        </pc:sldMkLst>
      </pc:sldChg>
      <pc:sldChg chg="modNotesTx">
        <pc:chgData name="Jonathan" userId="8d08ee00-993e-4e00-b591-266194f30ad4" providerId="ADAL" clId="{1F051A4E-3A13-49BD-82E0-7A96FD0CD253}" dt="2021-03-07T04:59:48.854" v="34"/>
        <pc:sldMkLst>
          <pc:docMk/>
          <pc:sldMk cId="2420026229" sldId="329"/>
        </pc:sldMkLst>
      </pc:sldChg>
      <pc:sldChg chg="modNotesTx">
        <pc:chgData name="Jonathan" userId="8d08ee00-993e-4e00-b591-266194f30ad4" providerId="ADAL" clId="{1F051A4E-3A13-49BD-82E0-7A96FD0CD253}" dt="2021-03-07T05:06:54.577" v="445" actId="20577"/>
        <pc:sldMkLst>
          <pc:docMk/>
          <pc:sldMk cId="1342517963" sldId="331"/>
        </pc:sldMkLst>
      </pc:sldChg>
      <pc:sldChg chg="modNotesTx">
        <pc:chgData name="Jonathan" userId="8d08ee00-993e-4e00-b591-266194f30ad4" providerId="ADAL" clId="{1F051A4E-3A13-49BD-82E0-7A96FD0CD253}" dt="2021-03-07T05:51:26.377" v="890" actId="20577"/>
        <pc:sldMkLst>
          <pc:docMk/>
          <pc:sldMk cId="26462485" sldId="332"/>
        </pc:sldMkLst>
      </pc:sldChg>
      <pc:sldChg chg="addSp delSp modSp del mod setBg">
        <pc:chgData name="Jonathan" userId="8d08ee00-993e-4e00-b591-266194f30ad4" providerId="ADAL" clId="{1F051A4E-3A13-49BD-82E0-7A96FD0CD253}" dt="2021-03-07T17:11:22.439" v="1046" actId="47"/>
        <pc:sldMkLst>
          <pc:docMk/>
          <pc:sldMk cId="3904227162" sldId="335"/>
        </pc:sldMkLst>
        <pc:spChg chg="del">
          <ac:chgData name="Jonathan" userId="8d08ee00-993e-4e00-b591-266194f30ad4" providerId="ADAL" clId="{1F051A4E-3A13-49BD-82E0-7A96FD0CD253}" dt="2021-03-07T17:10:55.933" v="1040" actId="21"/>
          <ac:spMkLst>
            <pc:docMk/>
            <pc:sldMk cId="3904227162" sldId="335"/>
            <ac:spMk id="3" creationId="{F48A956D-5DBA-45BF-8F0C-B0A1E0154A31}"/>
          </ac:spMkLst>
        </pc:spChg>
        <pc:picChg chg="del mod">
          <ac:chgData name="Jonathan" userId="8d08ee00-993e-4e00-b591-266194f30ad4" providerId="ADAL" clId="{1F051A4E-3A13-49BD-82E0-7A96FD0CD253}" dt="2021-03-07T17:08:48.640" v="969" actId="478"/>
          <ac:picMkLst>
            <pc:docMk/>
            <pc:sldMk cId="3904227162" sldId="335"/>
            <ac:picMk id="2" creationId="{A681239E-CD53-4863-87D1-247BE03C9E25}"/>
          </ac:picMkLst>
        </pc:picChg>
        <pc:picChg chg="add del mod ord">
          <ac:chgData name="Jonathan" userId="8d08ee00-993e-4e00-b591-266194f30ad4" providerId="ADAL" clId="{1F051A4E-3A13-49BD-82E0-7A96FD0CD253}" dt="2021-03-07T17:10:36.241" v="1024" actId="21"/>
          <ac:picMkLst>
            <pc:docMk/>
            <pc:sldMk cId="3904227162" sldId="335"/>
            <ac:picMk id="5" creationId="{16262DBE-D35E-47BF-B652-8FFFDE836349}"/>
          </ac:picMkLst>
        </pc:picChg>
      </pc:sldChg>
      <pc:sldChg chg="modSp mod">
        <pc:chgData name="Jonathan" userId="8d08ee00-993e-4e00-b591-266194f30ad4" providerId="ADAL" clId="{1F051A4E-3A13-49BD-82E0-7A96FD0CD253}" dt="2021-03-07T04:54:04.320" v="13"/>
        <pc:sldMkLst>
          <pc:docMk/>
          <pc:sldMk cId="2411596089" sldId="356"/>
        </pc:sldMkLst>
        <pc:spChg chg="mod">
          <ac:chgData name="Jonathan" userId="8d08ee00-993e-4e00-b591-266194f30ad4" providerId="ADAL" clId="{1F051A4E-3A13-49BD-82E0-7A96FD0CD253}" dt="2021-03-07T04:54:04.320" v="13"/>
          <ac:spMkLst>
            <pc:docMk/>
            <pc:sldMk cId="2411596089" sldId="356"/>
            <ac:spMk id="14" creationId="{21B419AB-800B-4F3F-A3D8-2265006CB9D6}"/>
          </ac:spMkLst>
        </pc:spChg>
      </pc:sldChg>
      <pc:sldChg chg="addSp modSp add del mod modNotesTx">
        <pc:chgData name="Jonathan" userId="8d08ee00-993e-4e00-b591-266194f30ad4" providerId="ADAL" clId="{1F051A4E-3A13-49BD-82E0-7A96FD0CD253}" dt="2021-03-07T05:49:55.931" v="878" actId="47"/>
        <pc:sldMkLst>
          <pc:docMk/>
          <pc:sldMk cId="2026939315" sldId="359"/>
        </pc:sldMkLst>
        <pc:spChg chg="add mod">
          <ac:chgData name="Jonathan" userId="8d08ee00-993e-4e00-b591-266194f30ad4" providerId="ADAL" clId="{1F051A4E-3A13-49BD-82E0-7A96FD0CD253}" dt="2021-03-07T04:57:08.815" v="24" actId="1076"/>
          <ac:spMkLst>
            <pc:docMk/>
            <pc:sldMk cId="2026939315" sldId="359"/>
            <ac:spMk id="3" creationId="{E02E45F9-4362-49B6-AC0D-8D1E58022B5D}"/>
          </ac:spMkLst>
        </pc:spChg>
        <pc:spChg chg="mod">
          <ac:chgData name="Jonathan" userId="8d08ee00-993e-4e00-b591-266194f30ad4" providerId="ADAL" clId="{1F051A4E-3A13-49BD-82E0-7A96FD0CD253}" dt="2021-03-07T05:49:48.187" v="876" actId="14100"/>
          <ac:spMkLst>
            <pc:docMk/>
            <pc:sldMk cId="2026939315" sldId="359"/>
            <ac:spMk id="4" creationId="{E5C12DDE-BCEA-4493-90C9-B798F3157C23}"/>
          </ac:spMkLst>
        </pc:spChg>
      </pc:sldChg>
      <pc:sldChg chg="modAnim">
        <pc:chgData name="Jonathan" userId="8d08ee00-993e-4e00-b591-266194f30ad4" providerId="ADAL" clId="{1F051A4E-3A13-49BD-82E0-7A96FD0CD253}" dt="2021-03-07T16:44:59.648" v="966"/>
        <pc:sldMkLst>
          <pc:docMk/>
          <pc:sldMk cId="653297616" sldId="389"/>
        </pc:sldMkLst>
      </pc:sldChg>
      <pc:sldChg chg="modNotesTx">
        <pc:chgData name="Jonathan" userId="8d08ee00-993e-4e00-b591-266194f30ad4" providerId="ADAL" clId="{1F051A4E-3A13-49BD-82E0-7A96FD0CD253}" dt="2021-03-07T04:55:28.349" v="14"/>
        <pc:sldMkLst>
          <pc:docMk/>
          <pc:sldMk cId="227008741" sldId="396"/>
        </pc:sldMkLst>
      </pc:sldChg>
      <pc:sldChg chg="addSp modSp modNotesTx">
        <pc:chgData name="Jonathan" userId="8d08ee00-993e-4e00-b591-266194f30ad4" providerId="ADAL" clId="{1F051A4E-3A13-49BD-82E0-7A96FD0CD253}" dt="2021-03-07T05:50:06.647" v="882" actId="20577"/>
        <pc:sldMkLst>
          <pc:docMk/>
          <pc:sldMk cId="2661346875" sldId="397"/>
        </pc:sldMkLst>
        <pc:spChg chg="add mod">
          <ac:chgData name="Jonathan" userId="8d08ee00-993e-4e00-b591-266194f30ad4" providerId="ADAL" clId="{1F051A4E-3A13-49BD-82E0-7A96FD0CD253}" dt="2021-03-07T05:49:51.695" v="877"/>
          <ac:spMkLst>
            <pc:docMk/>
            <pc:sldMk cId="2661346875" sldId="397"/>
            <ac:spMk id="12" creationId="{BCC9EB14-A541-45D9-94B2-1A516E3161BD}"/>
          </ac:spMkLst>
        </pc:spChg>
      </pc:sldChg>
      <pc:sldChg chg="modNotesTx">
        <pc:chgData name="Jonathan" userId="8d08ee00-993e-4e00-b591-266194f30ad4" providerId="ADAL" clId="{1F051A4E-3A13-49BD-82E0-7A96FD0CD253}" dt="2021-03-07T04:57:35.188" v="26"/>
        <pc:sldMkLst>
          <pc:docMk/>
          <pc:sldMk cId="3070093472" sldId="398"/>
        </pc:sldMkLst>
      </pc:sldChg>
      <pc:sldChg chg="modSp mod modNotesTx">
        <pc:chgData name="Jonathan" userId="8d08ee00-993e-4e00-b591-266194f30ad4" providerId="ADAL" clId="{1F051A4E-3A13-49BD-82E0-7A96FD0CD253}" dt="2021-03-08T18:51:03.504" v="1079" actId="14861"/>
        <pc:sldMkLst>
          <pc:docMk/>
          <pc:sldMk cId="876759030" sldId="400"/>
        </pc:sldMkLst>
        <pc:spChg chg="mod">
          <ac:chgData name="Jonathan" userId="8d08ee00-993e-4e00-b591-266194f30ad4" providerId="ADAL" clId="{1F051A4E-3A13-49BD-82E0-7A96FD0CD253}" dt="2021-03-07T16:36:18.997" v="893" actId="1076"/>
          <ac:spMkLst>
            <pc:docMk/>
            <pc:sldMk cId="876759030" sldId="400"/>
            <ac:spMk id="9" creationId="{5DC9B487-589F-4E97-BD36-13BA646482C7}"/>
          </ac:spMkLst>
        </pc:spChg>
        <pc:spChg chg="mod">
          <ac:chgData name="Jonathan" userId="8d08ee00-993e-4e00-b591-266194f30ad4" providerId="ADAL" clId="{1F051A4E-3A13-49BD-82E0-7A96FD0CD253}" dt="2021-03-07T16:36:13.781" v="892" actId="1076"/>
          <ac:spMkLst>
            <pc:docMk/>
            <pc:sldMk cId="876759030" sldId="400"/>
            <ac:spMk id="10" creationId="{73A75749-0ADB-4517-9090-79BC96649D00}"/>
          </ac:spMkLst>
        </pc:spChg>
        <pc:picChg chg="mod">
          <ac:chgData name="Jonathan" userId="8d08ee00-993e-4e00-b591-266194f30ad4" providerId="ADAL" clId="{1F051A4E-3A13-49BD-82E0-7A96FD0CD253}" dt="2021-03-07T16:37:09.937" v="948" actId="1076"/>
          <ac:picMkLst>
            <pc:docMk/>
            <pc:sldMk cId="876759030" sldId="400"/>
            <ac:picMk id="12" creationId="{34C1690D-6239-4DFB-8534-D9B1F8F0D2AF}"/>
          </ac:picMkLst>
        </pc:picChg>
        <pc:picChg chg="mod">
          <ac:chgData name="Jonathan" userId="8d08ee00-993e-4e00-b591-266194f30ad4" providerId="ADAL" clId="{1F051A4E-3A13-49BD-82E0-7A96FD0CD253}" dt="2021-03-08T18:51:03.504" v="1079" actId="14861"/>
          <ac:picMkLst>
            <pc:docMk/>
            <pc:sldMk cId="876759030" sldId="400"/>
            <ac:picMk id="13" creationId="{F7422B9A-083F-4AFF-BE15-987C917BF7D0}"/>
          </ac:picMkLst>
        </pc:picChg>
      </pc:sldChg>
      <pc:sldChg chg="del">
        <pc:chgData name="Jonathan" userId="8d08ee00-993e-4e00-b591-266194f30ad4" providerId="ADAL" clId="{1F051A4E-3A13-49BD-82E0-7A96FD0CD253}" dt="2021-03-07T05:03:41.470" v="47" actId="47"/>
        <pc:sldMkLst>
          <pc:docMk/>
          <pc:sldMk cId="3715542499" sldId="419"/>
        </pc:sldMkLst>
      </pc:sldChg>
      <pc:sldChg chg="modSp mod modNotesTx">
        <pc:chgData name="Jonathan" userId="8d08ee00-993e-4e00-b591-266194f30ad4" providerId="ADAL" clId="{1F051A4E-3A13-49BD-82E0-7A96FD0CD253}" dt="2021-03-08T18:52:16.060" v="1087" actId="207"/>
        <pc:sldMkLst>
          <pc:docMk/>
          <pc:sldMk cId="2506704922" sldId="420"/>
        </pc:sldMkLst>
        <pc:spChg chg="mod">
          <ac:chgData name="Jonathan" userId="8d08ee00-993e-4e00-b591-266194f30ad4" providerId="ADAL" clId="{1F051A4E-3A13-49BD-82E0-7A96FD0CD253}" dt="2021-03-08T18:52:16.060" v="1087" actId="207"/>
          <ac:spMkLst>
            <pc:docMk/>
            <pc:sldMk cId="2506704922" sldId="420"/>
            <ac:spMk id="22" creationId="{576284B0-613D-45BD-96F9-560F7EF5D33B}"/>
          </ac:spMkLst>
        </pc:spChg>
      </pc:sldChg>
      <pc:sldChg chg="addSp modSp mod modNotesTx">
        <pc:chgData name="Jonathan" userId="8d08ee00-993e-4e00-b591-266194f30ad4" providerId="ADAL" clId="{1F051A4E-3A13-49BD-82E0-7A96FD0CD253}" dt="2021-03-07T05:50:28.776" v="883"/>
        <pc:sldMkLst>
          <pc:docMk/>
          <pc:sldMk cId="4056850066" sldId="421"/>
        </pc:sldMkLst>
        <pc:cxnChg chg="add mod">
          <ac:chgData name="Jonathan" userId="8d08ee00-993e-4e00-b591-266194f30ad4" providerId="ADAL" clId="{1F051A4E-3A13-49BD-82E0-7A96FD0CD253}" dt="2021-03-07T04:59:16.977" v="32" actId="14100"/>
          <ac:cxnSpMkLst>
            <pc:docMk/>
            <pc:sldMk cId="4056850066" sldId="421"/>
            <ac:cxnSpMk id="13" creationId="{A561BB17-D4DC-40EB-AF78-D50D861600B5}"/>
          </ac:cxnSpMkLst>
        </pc:cxnChg>
      </pc:sldChg>
      <pc:sldChg chg="addSp modSp modNotesTx">
        <pc:chgData name="Jonathan" userId="8d08ee00-993e-4e00-b591-266194f30ad4" providerId="ADAL" clId="{1F051A4E-3A13-49BD-82E0-7A96FD0CD253}" dt="2021-03-07T05:01:22.554" v="39"/>
        <pc:sldMkLst>
          <pc:docMk/>
          <pc:sldMk cId="969226441" sldId="422"/>
        </pc:sldMkLst>
        <pc:cxnChg chg="add mod">
          <ac:chgData name="Jonathan" userId="8d08ee00-993e-4e00-b591-266194f30ad4" providerId="ADAL" clId="{1F051A4E-3A13-49BD-82E0-7A96FD0CD253}" dt="2021-03-07T04:59:25.250" v="33"/>
          <ac:cxnSpMkLst>
            <pc:docMk/>
            <pc:sldMk cId="969226441" sldId="422"/>
            <ac:cxnSpMk id="14" creationId="{3D8D1050-167C-4D7A-83B4-63462A111622}"/>
          </ac:cxnSpMkLst>
        </pc:cxnChg>
      </pc:sldChg>
      <pc:sldChg chg="modNotesTx">
        <pc:chgData name="Jonathan" userId="8d08ee00-993e-4e00-b591-266194f30ad4" providerId="ADAL" clId="{1F051A4E-3A13-49BD-82E0-7A96FD0CD253}" dt="2021-03-07T05:01:43.744" v="45"/>
        <pc:sldMkLst>
          <pc:docMk/>
          <pc:sldMk cId="3711612321" sldId="423"/>
        </pc:sldMkLst>
      </pc:sldChg>
      <pc:sldChg chg="modNotesTx">
        <pc:chgData name="Jonathan" userId="8d08ee00-993e-4e00-b591-266194f30ad4" providerId="ADAL" clId="{1F051A4E-3A13-49BD-82E0-7A96FD0CD253}" dt="2021-03-07T05:45:48.172" v="860"/>
        <pc:sldMkLst>
          <pc:docMk/>
          <pc:sldMk cId="2521173061" sldId="432"/>
        </pc:sldMkLst>
      </pc:sldChg>
      <pc:sldChg chg="add ord modNotesTx">
        <pc:chgData name="Jonathan" userId="8d08ee00-993e-4e00-b591-266194f30ad4" providerId="ADAL" clId="{1F051A4E-3A13-49BD-82E0-7A96FD0CD253}" dt="2021-03-07T05:13:39.542" v="859" actId="20577"/>
        <pc:sldMkLst>
          <pc:docMk/>
          <pc:sldMk cId="2192004957" sldId="437"/>
        </pc:sldMkLst>
      </pc:sldChg>
      <pc:sldChg chg="addSp delSp modSp new mod ord setBg">
        <pc:chgData name="Jonathan" userId="8d08ee00-993e-4e00-b591-266194f30ad4" providerId="ADAL" clId="{1F051A4E-3A13-49BD-82E0-7A96FD0CD253}" dt="2021-03-07T17:11:52.866" v="1052" actId="122"/>
        <pc:sldMkLst>
          <pc:docMk/>
          <pc:sldMk cId="1296804744" sldId="440"/>
        </pc:sldMkLst>
        <pc:spChg chg="del">
          <ac:chgData name="Jonathan" userId="8d08ee00-993e-4e00-b591-266194f30ad4" providerId="ADAL" clId="{1F051A4E-3A13-49BD-82E0-7A96FD0CD253}" dt="2021-03-07T17:10:31.097" v="1022" actId="478"/>
          <ac:spMkLst>
            <pc:docMk/>
            <pc:sldMk cId="1296804744" sldId="440"/>
            <ac:spMk id="2" creationId="{63F1ED0F-225A-4921-8FC3-8D7889988B7C}"/>
          </ac:spMkLst>
        </pc:spChg>
        <pc:spChg chg="del">
          <ac:chgData name="Jonathan" userId="8d08ee00-993e-4e00-b591-266194f30ad4" providerId="ADAL" clId="{1F051A4E-3A13-49BD-82E0-7A96FD0CD253}" dt="2021-03-07T17:10:33.260" v="1023" actId="478"/>
          <ac:spMkLst>
            <pc:docMk/>
            <pc:sldMk cId="1296804744" sldId="440"/>
            <ac:spMk id="3" creationId="{F23F1E76-12C1-4172-A2BC-4D31DCC67E9A}"/>
          </ac:spMkLst>
        </pc:spChg>
        <pc:spChg chg="add mod">
          <ac:chgData name="Jonathan" userId="8d08ee00-993e-4e00-b591-266194f30ad4" providerId="ADAL" clId="{1F051A4E-3A13-49BD-82E0-7A96FD0CD253}" dt="2021-03-07T17:11:52.866" v="1052" actId="122"/>
          <ac:spMkLst>
            <pc:docMk/>
            <pc:sldMk cId="1296804744" sldId="440"/>
            <ac:spMk id="5" creationId="{FDDEF765-C020-4B76-913B-0C92B4C514C0}"/>
          </ac:spMkLst>
        </pc:spChg>
        <pc:picChg chg="add mod">
          <ac:chgData name="Jonathan" userId="8d08ee00-993e-4e00-b591-266194f30ad4" providerId="ADAL" clId="{1F051A4E-3A13-49BD-82E0-7A96FD0CD253}" dt="2021-03-07T17:10:39.860" v="1026" actId="1076"/>
          <ac:picMkLst>
            <pc:docMk/>
            <pc:sldMk cId="1296804744" sldId="440"/>
            <ac:picMk id="4" creationId="{4EAA0D2B-2F50-4DE5-B35F-3FECDF734B94}"/>
          </ac:picMkLst>
        </pc:picChg>
      </pc:sldChg>
    </pc:docChg>
  </pc:docChgLst>
  <pc:docChgLst>
    <pc:chgData name="Rhys Chua" userId="S::rhys@uchicago.edu::70dbf9c6-a2c3-410e-9c42-31ce6e447026" providerId="AD" clId="Web-{5CB5403F-4E6D-4B60-8817-2A0396DE6D80}"/>
    <pc:docChg chg="addSld delSld modSld">
      <pc:chgData name="Rhys Chua" userId="S::rhys@uchicago.edu::70dbf9c6-a2c3-410e-9c42-31ce6e447026" providerId="AD" clId="Web-{5CB5403F-4E6D-4B60-8817-2A0396DE6D80}" dt="2021-03-08T01:49:58.019" v="27"/>
      <pc:docMkLst>
        <pc:docMk/>
      </pc:docMkLst>
      <pc:sldChg chg="modSp add del replId">
        <pc:chgData name="Rhys Chua" userId="S::rhys@uchicago.edu::70dbf9c6-a2c3-410e-9c42-31ce6e447026" providerId="AD" clId="Web-{5CB5403F-4E6D-4B60-8817-2A0396DE6D80}" dt="2021-03-08T01:49:58.019" v="27"/>
        <pc:sldMkLst>
          <pc:docMk/>
          <pc:sldMk cId="1876609678" sldId="444"/>
        </pc:sldMkLst>
        <pc:spChg chg="mod">
          <ac:chgData name="Rhys Chua" userId="S::rhys@uchicago.edu::70dbf9c6-a2c3-410e-9c42-31ce6e447026" providerId="AD" clId="Web-{5CB5403F-4E6D-4B60-8817-2A0396DE6D80}" dt="2021-03-08T01:48:18.831" v="24" actId="1076"/>
          <ac:spMkLst>
            <pc:docMk/>
            <pc:sldMk cId="1876609678" sldId="444"/>
            <ac:spMk id="3" creationId="{6A9AEC29-A8E9-46F7-98DE-49E626938BB1}"/>
          </ac:spMkLst>
        </pc:spChg>
        <pc:spChg chg="mod">
          <ac:chgData name="Rhys Chua" userId="S::rhys@uchicago.edu::70dbf9c6-a2c3-410e-9c42-31ce6e447026" providerId="AD" clId="Web-{5CB5403F-4E6D-4B60-8817-2A0396DE6D80}" dt="2021-03-08T01:48:27.003" v="26" actId="1076"/>
          <ac:spMkLst>
            <pc:docMk/>
            <pc:sldMk cId="1876609678" sldId="444"/>
            <ac:spMk id="12" creationId="{0694EA8F-8E1F-4C32-8AAA-495B225EE62C}"/>
          </ac:spMkLst>
        </pc:spChg>
        <pc:spChg chg="mod">
          <ac:chgData name="Rhys Chua" userId="S::rhys@uchicago.edu::70dbf9c6-a2c3-410e-9c42-31ce6e447026" providerId="AD" clId="Web-{5CB5403F-4E6D-4B60-8817-2A0396DE6D80}" dt="2021-03-08T01:47:54.753" v="19" actId="1076"/>
          <ac:spMkLst>
            <pc:docMk/>
            <pc:sldMk cId="1876609678" sldId="444"/>
            <ac:spMk id="25" creationId="{23F7384E-9470-472C-BBA9-D4AA01F21A9C}"/>
          </ac:spMkLst>
        </pc:spChg>
        <pc:spChg chg="mod">
          <ac:chgData name="Rhys Chua" userId="S::rhys@uchicago.edu::70dbf9c6-a2c3-410e-9c42-31ce6e447026" providerId="AD" clId="Web-{5CB5403F-4E6D-4B60-8817-2A0396DE6D80}" dt="2021-03-08T01:48:08.503" v="21" actId="1076"/>
          <ac:spMkLst>
            <pc:docMk/>
            <pc:sldMk cId="1876609678" sldId="444"/>
            <ac:spMk id="26" creationId="{813EDC62-0A6A-4EDB-B4F7-D641EEFD69B8}"/>
          </ac:spMkLst>
        </pc:spChg>
        <pc:graphicFrameChg chg="mod">
          <ac:chgData name="Rhys Chua" userId="S::rhys@uchicago.edu::70dbf9c6-a2c3-410e-9c42-31ce6e447026" providerId="AD" clId="Web-{5CB5403F-4E6D-4B60-8817-2A0396DE6D80}" dt="2021-03-08T01:48:22.706" v="25" actId="1076"/>
          <ac:graphicFrameMkLst>
            <pc:docMk/>
            <pc:sldMk cId="1876609678" sldId="444"/>
            <ac:graphicFrameMk id="10" creationId="{9364859F-7E10-444C-A351-5F4573574C4C}"/>
          </ac:graphicFrameMkLst>
        </pc:graphicFrameChg>
        <pc:graphicFrameChg chg="mod">
          <ac:chgData name="Rhys Chua" userId="S::rhys@uchicago.edu::70dbf9c6-a2c3-410e-9c42-31ce6e447026" providerId="AD" clId="Web-{5CB5403F-4E6D-4B60-8817-2A0396DE6D80}" dt="2021-03-08T01:48:06.347" v="20" actId="1076"/>
          <ac:graphicFrameMkLst>
            <pc:docMk/>
            <pc:sldMk cId="1876609678" sldId="444"/>
            <ac:graphicFrameMk id="22" creationId="{BD3553E3-7205-464A-85C8-65C8973073CA}"/>
          </ac:graphicFrameMkLst>
        </pc:graphicFrameChg>
        <pc:graphicFrameChg chg="mod">
          <ac:chgData name="Rhys Chua" userId="S::rhys@uchicago.edu::70dbf9c6-a2c3-410e-9c42-31ce6e447026" providerId="AD" clId="Web-{5CB5403F-4E6D-4B60-8817-2A0396DE6D80}" dt="2021-03-08T01:48:15.503" v="23" actId="1076"/>
          <ac:graphicFrameMkLst>
            <pc:docMk/>
            <pc:sldMk cId="1876609678" sldId="444"/>
            <ac:graphicFrameMk id="27" creationId="{CD8015FB-74C4-48F6-AD59-42C656DF1FF1}"/>
          </ac:graphicFrameMkLst>
        </pc:graphicFrameChg>
        <pc:cxnChg chg="mod">
          <ac:chgData name="Rhys Chua" userId="S::rhys@uchicago.edu::70dbf9c6-a2c3-410e-9c42-31ce6e447026" providerId="AD" clId="Web-{5CB5403F-4E6D-4B60-8817-2A0396DE6D80}" dt="2021-03-08T01:48:10.847" v="22" actId="1076"/>
          <ac:cxnSpMkLst>
            <pc:docMk/>
            <pc:sldMk cId="1876609678" sldId="444"/>
            <ac:cxnSpMk id="14" creationId="{3D8D1050-167C-4D7A-83B4-63462A111622}"/>
          </ac:cxnSpMkLst>
        </pc:cxnChg>
      </pc:sldChg>
      <pc:sldChg chg="modSp del">
        <pc:chgData name="Rhys Chua" userId="S::rhys@uchicago.edu::70dbf9c6-a2c3-410e-9c42-31ce6e447026" providerId="AD" clId="Web-{5CB5403F-4E6D-4B60-8817-2A0396DE6D80}" dt="2021-03-08T01:15:31.504" v="8"/>
        <pc:sldMkLst>
          <pc:docMk/>
          <pc:sldMk cId="2136770282" sldId="444"/>
        </pc:sldMkLst>
        <pc:spChg chg="mod">
          <ac:chgData name="Rhys Chua" userId="S::rhys@uchicago.edu::70dbf9c6-a2c3-410e-9c42-31ce6e447026" providerId="AD" clId="Web-{5CB5403F-4E6D-4B60-8817-2A0396DE6D80}" dt="2021-03-08T01:10:14.538" v="4" actId="1076"/>
          <ac:spMkLst>
            <pc:docMk/>
            <pc:sldMk cId="2136770282" sldId="444"/>
            <ac:spMk id="3" creationId="{BA7180D8-954F-447D-88DB-17D48520F648}"/>
          </ac:spMkLst>
        </pc:spChg>
        <pc:spChg chg="mod">
          <ac:chgData name="Rhys Chua" userId="S::rhys@uchicago.edu::70dbf9c6-a2c3-410e-9c42-31ce6e447026" providerId="AD" clId="Web-{5CB5403F-4E6D-4B60-8817-2A0396DE6D80}" dt="2021-03-08T01:09:51.007" v="1" actId="1076"/>
          <ac:spMkLst>
            <pc:docMk/>
            <pc:sldMk cId="2136770282" sldId="444"/>
            <ac:spMk id="14" creationId="{9C677B1C-EBE9-405B-A1B5-9A77A26A976F}"/>
          </ac:spMkLst>
        </pc:spChg>
        <pc:graphicFrameChg chg="mod modGraphic">
          <ac:chgData name="Rhys Chua" userId="S::rhys@uchicago.edu::70dbf9c6-a2c3-410e-9c42-31ce6e447026" providerId="AD" clId="Web-{5CB5403F-4E6D-4B60-8817-2A0396DE6D80}" dt="2021-03-08T01:10:24.476" v="7" actId="1076"/>
          <ac:graphicFrameMkLst>
            <pc:docMk/>
            <pc:sldMk cId="2136770282" sldId="444"/>
            <ac:graphicFrameMk id="12" creationId="{37DD08BB-1F2A-4CC1-A4BC-89A8961DBD9A}"/>
          </ac:graphicFrameMkLst>
        </pc:graphicFrameChg>
        <pc:graphicFrameChg chg="mod">
          <ac:chgData name="Rhys Chua" userId="S::rhys@uchicago.edu::70dbf9c6-a2c3-410e-9c42-31ce6e447026" providerId="AD" clId="Web-{5CB5403F-4E6D-4B60-8817-2A0396DE6D80}" dt="2021-03-08T01:10:17.320" v="5" actId="1076"/>
          <ac:graphicFrameMkLst>
            <pc:docMk/>
            <pc:sldMk cId="2136770282" sldId="444"/>
            <ac:graphicFrameMk id="16" creationId="{3EC76348-690C-4BC1-BB2C-49D98D8678F4}"/>
          </ac:graphicFrameMkLst>
        </pc:graphicFrameChg>
      </pc:sldChg>
      <pc:sldChg chg="modSp add del replId">
        <pc:chgData name="Rhys Chua" userId="S::rhys@uchicago.edu::70dbf9c6-a2c3-410e-9c42-31ce6e447026" providerId="AD" clId="Web-{5CB5403F-4E6D-4B60-8817-2A0396DE6D80}" dt="2021-03-08T01:26:14.218" v="17"/>
        <pc:sldMkLst>
          <pc:docMk/>
          <pc:sldMk cId="2478184152" sldId="444"/>
        </pc:sldMkLst>
        <pc:spChg chg="mod">
          <ac:chgData name="Rhys Chua" userId="S::rhys@uchicago.edu::70dbf9c6-a2c3-410e-9c42-31ce6e447026" providerId="AD" clId="Web-{5CB5403F-4E6D-4B60-8817-2A0396DE6D80}" dt="2021-03-08T01:24:22.140" v="15" actId="1076"/>
          <ac:spMkLst>
            <pc:docMk/>
            <pc:sldMk cId="2478184152" sldId="444"/>
            <ac:spMk id="2" creationId="{A1C62698-7C5D-49F3-A86D-C94868DFFC88}"/>
          </ac:spMkLst>
        </pc:spChg>
        <pc:spChg chg="mod">
          <ac:chgData name="Rhys Chua" userId="S::rhys@uchicago.edu::70dbf9c6-a2c3-410e-9c42-31ce6e447026" providerId="AD" clId="Web-{5CB5403F-4E6D-4B60-8817-2A0396DE6D80}" dt="2021-03-08T01:24:14" v="11" actId="1076"/>
          <ac:spMkLst>
            <pc:docMk/>
            <pc:sldMk cId="2478184152" sldId="444"/>
            <ac:spMk id="24" creationId="{57EBC3D5-CCB4-4503-B67E-FAE45F247163}"/>
          </ac:spMkLst>
        </pc:spChg>
        <pc:spChg chg="mod">
          <ac:chgData name="Rhys Chua" userId="S::rhys@uchicago.edu::70dbf9c6-a2c3-410e-9c42-31ce6e447026" providerId="AD" clId="Web-{5CB5403F-4E6D-4B60-8817-2A0396DE6D80}" dt="2021-03-08T01:24:18.359" v="13" actId="1076"/>
          <ac:spMkLst>
            <pc:docMk/>
            <pc:sldMk cId="2478184152" sldId="444"/>
            <ac:spMk id="25" creationId="{D18E569B-A512-4347-A132-1D19AE329174}"/>
          </ac:spMkLst>
        </pc:spChg>
        <pc:graphicFrameChg chg="mod">
          <ac:chgData name="Rhys Chua" userId="S::rhys@uchicago.edu::70dbf9c6-a2c3-410e-9c42-31ce6e447026" providerId="AD" clId="Web-{5CB5403F-4E6D-4B60-8817-2A0396DE6D80}" dt="2021-03-08T01:24:16.156" v="12" actId="1076"/>
          <ac:graphicFrameMkLst>
            <pc:docMk/>
            <pc:sldMk cId="2478184152" sldId="444"/>
            <ac:graphicFrameMk id="22" creationId="{50B02D63-C5B7-4018-AD9E-929A4B1C5222}"/>
          </ac:graphicFrameMkLst>
        </pc:graphicFrameChg>
        <pc:graphicFrameChg chg="mod">
          <ac:chgData name="Rhys Chua" userId="S::rhys@uchicago.edu::70dbf9c6-a2c3-410e-9c42-31ce6e447026" providerId="AD" clId="Web-{5CB5403F-4E6D-4B60-8817-2A0396DE6D80}" dt="2021-03-08T01:24:23.625" v="16" actId="1076"/>
          <ac:graphicFrameMkLst>
            <pc:docMk/>
            <pc:sldMk cId="2478184152" sldId="444"/>
            <ac:graphicFrameMk id="29" creationId="{FA69DE69-8A79-40B0-AB37-D7912465D5AF}"/>
          </ac:graphicFrameMkLst>
        </pc:graphicFrameChg>
        <pc:cxnChg chg="mod">
          <ac:chgData name="Rhys Chua" userId="S::rhys@uchicago.edu::70dbf9c6-a2c3-410e-9c42-31ce6e447026" providerId="AD" clId="Web-{5CB5403F-4E6D-4B60-8817-2A0396DE6D80}" dt="2021-03-08T01:24:08.281" v="10" actId="1076"/>
          <ac:cxnSpMkLst>
            <pc:docMk/>
            <pc:sldMk cId="2478184152" sldId="444"/>
            <ac:cxnSpMk id="13" creationId="{A561BB17-D4DC-40EB-AF78-D50D861600B5}"/>
          </ac:cxnSpMkLst>
        </pc:cxnChg>
      </pc:sldChg>
    </pc:docChg>
  </pc:docChgLst>
  <pc:docChgLst>
    <pc:chgData name="Rhys Chua" userId="S::rhys@uchicago.edu::70dbf9c6-a2c3-410e-9c42-31ce6e447026" providerId="AD" clId="Web-{B70B8525-B731-4503-89E3-FBC06B0CCCCA}"/>
    <pc:docChg chg="modSld">
      <pc:chgData name="Rhys Chua" userId="S::rhys@uchicago.edu::70dbf9c6-a2c3-410e-9c42-31ce6e447026" providerId="AD" clId="Web-{B70B8525-B731-4503-89E3-FBC06B0CCCCA}" dt="2021-03-07T16:47:33.718" v="77"/>
      <pc:docMkLst>
        <pc:docMk/>
      </pc:docMkLst>
      <pc:sldChg chg="modSp">
        <pc:chgData name="Rhys Chua" userId="S::rhys@uchicago.edu::70dbf9c6-a2c3-410e-9c42-31ce6e447026" providerId="AD" clId="Web-{B70B8525-B731-4503-89E3-FBC06B0CCCCA}" dt="2021-03-07T16:35:11.259" v="5" actId="1076"/>
        <pc:sldMkLst>
          <pc:docMk/>
          <pc:sldMk cId="2121390298" sldId="287"/>
        </pc:sldMkLst>
        <pc:picChg chg="mod">
          <ac:chgData name="Rhys Chua" userId="S::rhys@uchicago.edu::70dbf9c6-a2c3-410e-9c42-31ce6e447026" providerId="AD" clId="Web-{B70B8525-B731-4503-89E3-FBC06B0CCCCA}" dt="2021-03-07T16:35:11.259" v="5" actId="1076"/>
          <ac:picMkLst>
            <pc:docMk/>
            <pc:sldMk cId="2121390298" sldId="287"/>
            <ac:picMk id="2" creationId="{265430D5-B9AD-4960-9958-FBE1F77FA3A2}"/>
          </ac:picMkLst>
        </pc:picChg>
      </pc:sldChg>
      <pc:sldChg chg="modSp">
        <pc:chgData name="Rhys Chua" userId="S::rhys@uchicago.edu::70dbf9c6-a2c3-410e-9c42-31ce6e447026" providerId="AD" clId="Web-{B70B8525-B731-4503-89E3-FBC06B0CCCCA}" dt="2021-03-07T16:47:04.797" v="69"/>
        <pc:sldMkLst>
          <pc:docMk/>
          <pc:sldMk cId="2411596089" sldId="356"/>
        </pc:sldMkLst>
        <pc:graphicFrameChg chg="mod modGraphic">
          <ac:chgData name="Rhys Chua" userId="S::rhys@uchicago.edu::70dbf9c6-a2c3-410e-9c42-31ce6e447026" providerId="AD" clId="Web-{B70B8525-B731-4503-89E3-FBC06B0CCCCA}" dt="2021-03-07T16:47:04.797" v="69"/>
          <ac:graphicFrameMkLst>
            <pc:docMk/>
            <pc:sldMk cId="2411596089" sldId="356"/>
            <ac:graphicFrameMk id="18" creationId="{AEB4C653-543F-488F-9C4A-3DADCF28A870}"/>
          </ac:graphicFrameMkLst>
        </pc:graphicFrameChg>
      </pc:sldChg>
      <pc:sldChg chg="modSp">
        <pc:chgData name="Rhys Chua" userId="S::rhys@uchicago.edu::70dbf9c6-a2c3-410e-9c42-31ce6e447026" providerId="AD" clId="Web-{B70B8525-B731-4503-89E3-FBC06B0CCCCA}" dt="2021-03-07T16:47:21.312" v="73"/>
        <pc:sldMkLst>
          <pc:docMk/>
          <pc:sldMk cId="1325007612" sldId="406"/>
        </pc:sldMkLst>
        <pc:graphicFrameChg chg="mod modGraphic">
          <ac:chgData name="Rhys Chua" userId="S::rhys@uchicago.edu::70dbf9c6-a2c3-410e-9c42-31ce6e447026" providerId="AD" clId="Web-{B70B8525-B731-4503-89E3-FBC06B0CCCCA}" dt="2021-03-07T16:47:21.312" v="73"/>
          <ac:graphicFrameMkLst>
            <pc:docMk/>
            <pc:sldMk cId="1325007612" sldId="406"/>
            <ac:graphicFrameMk id="18" creationId="{AEB4C653-543F-488F-9C4A-3DADCF28A870}"/>
          </ac:graphicFrameMkLst>
        </pc:graphicFrameChg>
      </pc:sldChg>
      <pc:sldChg chg="modSp">
        <pc:chgData name="Rhys Chua" userId="S::rhys@uchicago.edu::70dbf9c6-a2c3-410e-9c42-31ce6e447026" providerId="AD" clId="Web-{B70B8525-B731-4503-89E3-FBC06B0CCCCA}" dt="2021-03-07T16:47:33.718" v="77"/>
        <pc:sldMkLst>
          <pc:docMk/>
          <pc:sldMk cId="2861478192" sldId="408"/>
        </pc:sldMkLst>
        <pc:graphicFrameChg chg="mod modGraphic">
          <ac:chgData name="Rhys Chua" userId="S::rhys@uchicago.edu::70dbf9c6-a2c3-410e-9c42-31ce6e447026" providerId="AD" clId="Web-{B70B8525-B731-4503-89E3-FBC06B0CCCCA}" dt="2021-03-07T16:47:33.718" v="77"/>
          <ac:graphicFrameMkLst>
            <pc:docMk/>
            <pc:sldMk cId="2861478192" sldId="408"/>
            <ac:graphicFrameMk id="18" creationId="{AEB4C653-543F-488F-9C4A-3DADCF28A870}"/>
          </ac:graphicFrameMkLst>
        </pc:graphicFrameChg>
      </pc:sldChg>
      <pc:sldChg chg="modSp">
        <pc:chgData name="Rhys Chua" userId="S::rhys@uchicago.edu::70dbf9c6-a2c3-410e-9c42-31ce6e447026" providerId="AD" clId="Web-{B70B8525-B731-4503-89E3-FBC06B0CCCCA}" dt="2021-03-07T16:47:28.109" v="75"/>
        <pc:sldMkLst>
          <pc:docMk/>
          <pc:sldMk cId="421882917" sldId="415"/>
        </pc:sldMkLst>
        <pc:graphicFrameChg chg="mod modGraphic">
          <ac:chgData name="Rhys Chua" userId="S::rhys@uchicago.edu::70dbf9c6-a2c3-410e-9c42-31ce6e447026" providerId="AD" clId="Web-{B70B8525-B731-4503-89E3-FBC06B0CCCCA}" dt="2021-03-07T16:47:28.109" v="75"/>
          <ac:graphicFrameMkLst>
            <pc:docMk/>
            <pc:sldMk cId="421882917" sldId="415"/>
            <ac:graphicFrameMk id="18" creationId="{AEB4C653-543F-488F-9C4A-3DADCF28A870}"/>
          </ac:graphicFrameMkLst>
        </pc:graphicFrameChg>
      </pc:sldChg>
      <pc:sldChg chg="modNotes">
        <pc:chgData name="Rhys Chua" userId="S::rhys@uchicago.edu::70dbf9c6-a2c3-410e-9c42-31ce6e447026" providerId="AD" clId="Web-{B70B8525-B731-4503-89E3-FBC06B0CCCCA}" dt="2021-03-07T16:35:07.884" v="4"/>
        <pc:sldMkLst>
          <pc:docMk/>
          <pc:sldMk cId="2192004957" sldId="437"/>
        </pc:sldMkLst>
      </pc:sldChg>
    </pc:docChg>
  </pc:docChgLst>
  <pc:docChgLst>
    <pc:chgData name="Rhys Chua" userId="S::rhys@uchicago.edu::70dbf9c6-a2c3-410e-9c42-31ce6e447026" providerId="AD" clId="Web-{AF2103FA-8BFC-45FB-BFA2-AECEC2A7BC1B}"/>
    <pc:docChg chg="modSld">
      <pc:chgData name="Rhys Chua" userId="S::rhys@uchicago.edu::70dbf9c6-a2c3-410e-9c42-31ce6e447026" providerId="AD" clId="Web-{AF2103FA-8BFC-45FB-BFA2-AECEC2A7BC1B}" dt="2021-03-07T05:34:12.625" v="57"/>
      <pc:docMkLst>
        <pc:docMk/>
      </pc:docMkLst>
      <pc:sldChg chg="modNotes">
        <pc:chgData name="Rhys Chua" userId="S::rhys@uchicago.edu::70dbf9c6-a2c3-410e-9c42-31ce6e447026" providerId="AD" clId="Web-{AF2103FA-8BFC-45FB-BFA2-AECEC2A7BC1B}" dt="2021-03-07T05:00:25.447" v="48"/>
        <pc:sldMkLst>
          <pc:docMk/>
          <pc:sldMk cId="2121390298" sldId="287"/>
        </pc:sldMkLst>
      </pc:sldChg>
      <pc:sldChg chg="modNotes">
        <pc:chgData name="Rhys Chua" userId="S::rhys@uchicago.edu::70dbf9c6-a2c3-410e-9c42-31ce6e447026" providerId="AD" clId="Web-{AF2103FA-8BFC-45FB-BFA2-AECEC2A7BC1B}" dt="2021-03-07T04:58:21.917" v="1"/>
        <pc:sldMkLst>
          <pc:docMk/>
          <pc:sldMk cId="3419512126" sldId="324"/>
        </pc:sldMkLst>
      </pc:sldChg>
      <pc:sldChg chg="modNotes">
        <pc:chgData name="Rhys Chua" userId="S::rhys@uchicago.edu::70dbf9c6-a2c3-410e-9c42-31ce6e447026" providerId="AD" clId="Web-{AF2103FA-8BFC-45FB-BFA2-AECEC2A7BC1B}" dt="2021-03-07T04:59:41.963" v="30"/>
        <pc:sldMkLst>
          <pc:docMk/>
          <pc:sldMk cId="2411596089" sldId="356"/>
        </pc:sldMkLst>
      </pc:sldChg>
      <pc:sldChg chg="modNotes">
        <pc:chgData name="Rhys Chua" userId="S::rhys@uchicago.edu::70dbf9c6-a2c3-410e-9c42-31ce6e447026" providerId="AD" clId="Web-{AF2103FA-8BFC-45FB-BFA2-AECEC2A7BC1B}" dt="2021-03-07T04:58:49.932" v="8"/>
        <pc:sldMkLst>
          <pc:docMk/>
          <pc:sldMk cId="1502971428" sldId="382"/>
        </pc:sldMkLst>
      </pc:sldChg>
      <pc:sldChg chg="modNotes">
        <pc:chgData name="Rhys Chua" userId="S::rhys@uchicago.edu::70dbf9c6-a2c3-410e-9c42-31ce6e447026" providerId="AD" clId="Web-{AF2103FA-8BFC-45FB-BFA2-AECEC2A7BC1B}" dt="2021-03-07T04:58:56.932" v="10"/>
        <pc:sldMkLst>
          <pc:docMk/>
          <pc:sldMk cId="1551252931" sldId="383"/>
        </pc:sldMkLst>
      </pc:sldChg>
      <pc:sldChg chg="modNotes">
        <pc:chgData name="Rhys Chua" userId="S::rhys@uchicago.edu::70dbf9c6-a2c3-410e-9c42-31ce6e447026" providerId="AD" clId="Web-{AF2103FA-8BFC-45FB-BFA2-AECEC2A7BC1B}" dt="2021-03-07T04:59:20.338" v="16"/>
        <pc:sldMkLst>
          <pc:docMk/>
          <pc:sldMk cId="562068767" sldId="384"/>
        </pc:sldMkLst>
      </pc:sldChg>
      <pc:sldChg chg="modNotes">
        <pc:chgData name="Rhys Chua" userId="S::rhys@uchicago.edu::70dbf9c6-a2c3-410e-9c42-31ce6e447026" providerId="AD" clId="Web-{AF2103FA-8BFC-45FB-BFA2-AECEC2A7BC1B}" dt="2021-03-07T04:59:07.495" v="12"/>
        <pc:sldMkLst>
          <pc:docMk/>
          <pc:sldMk cId="2778062757" sldId="385"/>
        </pc:sldMkLst>
      </pc:sldChg>
      <pc:sldChg chg="modNotes">
        <pc:chgData name="Rhys Chua" userId="S::rhys@uchicago.edu::70dbf9c6-a2c3-410e-9c42-31ce6e447026" providerId="AD" clId="Web-{AF2103FA-8BFC-45FB-BFA2-AECEC2A7BC1B}" dt="2021-03-07T05:33:52.282" v="55"/>
        <pc:sldMkLst>
          <pc:docMk/>
          <pc:sldMk cId="1325007612" sldId="406"/>
        </pc:sldMkLst>
      </pc:sldChg>
      <pc:sldChg chg="modNotes">
        <pc:chgData name="Rhys Chua" userId="S::rhys@uchicago.edu::70dbf9c6-a2c3-410e-9c42-31ce6e447026" providerId="AD" clId="Web-{AF2103FA-8BFC-45FB-BFA2-AECEC2A7BC1B}" dt="2021-03-07T05:34:12.625" v="57"/>
        <pc:sldMkLst>
          <pc:docMk/>
          <pc:sldMk cId="2861478192" sldId="408"/>
        </pc:sldMkLst>
      </pc:sldChg>
      <pc:sldChg chg="modNotes">
        <pc:chgData name="Rhys Chua" userId="S::rhys@uchicago.edu::70dbf9c6-a2c3-410e-9c42-31ce6e447026" providerId="AD" clId="Web-{AF2103FA-8BFC-45FB-BFA2-AECEC2A7BC1B}" dt="2021-03-07T05:00:02.728" v="33"/>
        <pc:sldMkLst>
          <pc:docMk/>
          <pc:sldMk cId="421882917" sldId="415"/>
        </pc:sldMkLst>
      </pc:sldChg>
    </pc:docChg>
  </pc:docChgLst>
  <pc:docChgLst>
    <pc:chgData name="Jim Fang" userId="b7e9f17f-0e18-4f1a-8493-9ad41b21f66c" providerId="ADAL" clId="{184AD325-E1F5-4539-B78D-23F664900B5B}"/>
    <pc:docChg chg="custSel addSld delSld modSld sldOrd">
      <pc:chgData name="Jim Fang" userId="b7e9f17f-0e18-4f1a-8493-9ad41b21f66c" providerId="ADAL" clId="{184AD325-E1F5-4539-B78D-23F664900B5B}" dt="2021-03-07T05:26:10.331" v="109" actId="20577"/>
      <pc:docMkLst>
        <pc:docMk/>
      </pc:docMkLst>
      <pc:sldChg chg="modNotesTx">
        <pc:chgData name="Jim Fang" userId="b7e9f17f-0e18-4f1a-8493-9ad41b21f66c" providerId="ADAL" clId="{184AD325-E1F5-4539-B78D-23F664900B5B}" dt="2021-03-07T05:22:39.975" v="2" actId="20577"/>
        <pc:sldMkLst>
          <pc:docMk/>
          <pc:sldMk cId="2663891531" sldId="267"/>
        </pc:sldMkLst>
      </pc:sldChg>
      <pc:sldChg chg="modNotesTx">
        <pc:chgData name="Jim Fang" userId="b7e9f17f-0e18-4f1a-8493-9ad41b21f66c" providerId="ADAL" clId="{184AD325-E1F5-4539-B78D-23F664900B5B}" dt="2021-03-07T05:23:04.571" v="4" actId="20577"/>
        <pc:sldMkLst>
          <pc:docMk/>
          <pc:sldMk cId="1346111391" sldId="273"/>
        </pc:sldMkLst>
      </pc:sldChg>
      <pc:sldChg chg="modNotesTx">
        <pc:chgData name="Jim Fang" userId="b7e9f17f-0e18-4f1a-8493-9ad41b21f66c" providerId="ADAL" clId="{184AD325-E1F5-4539-B78D-23F664900B5B}" dt="2021-03-07T05:23:43.799" v="57" actId="20577"/>
        <pc:sldMkLst>
          <pc:docMk/>
          <pc:sldMk cId="940228430" sldId="390"/>
        </pc:sldMkLst>
      </pc:sldChg>
      <pc:sldChg chg="modNotesTx">
        <pc:chgData name="Jim Fang" userId="b7e9f17f-0e18-4f1a-8493-9ad41b21f66c" providerId="ADAL" clId="{184AD325-E1F5-4539-B78D-23F664900B5B}" dt="2021-03-07T05:22:16.508" v="0" actId="20577"/>
        <pc:sldMkLst>
          <pc:docMk/>
          <pc:sldMk cId="3255739163" sldId="411"/>
        </pc:sldMkLst>
      </pc:sldChg>
      <pc:sldChg chg="modNotesTx">
        <pc:chgData name="Jim Fang" userId="b7e9f17f-0e18-4f1a-8493-9ad41b21f66c" providerId="ADAL" clId="{184AD325-E1F5-4539-B78D-23F664900B5B}" dt="2021-03-07T05:23:58.376" v="59" actId="20577"/>
        <pc:sldMkLst>
          <pc:docMk/>
          <pc:sldMk cId="2000195976" sldId="413"/>
        </pc:sldMkLst>
      </pc:sldChg>
      <pc:sldChg chg="modNotesTx">
        <pc:chgData name="Jim Fang" userId="b7e9f17f-0e18-4f1a-8493-9ad41b21f66c" providerId="ADAL" clId="{184AD325-E1F5-4539-B78D-23F664900B5B}" dt="2021-03-07T05:25:40.305" v="71" actId="20577"/>
        <pc:sldMkLst>
          <pc:docMk/>
          <pc:sldMk cId="413517614" sldId="418"/>
        </pc:sldMkLst>
      </pc:sldChg>
      <pc:sldChg chg="del modNotesTx">
        <pc:chgData name="Jim Fang" userId="b7e9f17f-0e18-4f1a-8493-9ad41b21f66c" providerId="ADAL" clId="{184AD325-E1F5-4539-B78D-23F664900B5B}" dt="2021-03-07T05:24:25.918" v="63" actId="47"/>
        <pc:sldMkLst>
          <pc:docMk/>
          <pc:sldMk cId="1075973300" sldId="424"/>
        </pc:sldMkLst>
      </pc:sldChg>
      <pc:sldChg chg="modNotesTx">
        <pc:chgData name="Jim Fang" userId="b7e9f17f-0e18-4f1a-8493-9ad41b21f66c" providerId="ADAL" clId="{184AD325-E1F5-4539-B78D-23F664900B5B}" dt="2021-03-07T05:24:36.136" v="64" actId="113"/>
        <pc:sldMkLst>
          <pc:docMk/>
          <pc:sldMk cId="3980385962" sldId="426"/>
        </pc:sldMkLst>
      </pc:sldChg>
      <pc:sldChg chg="modNotesTx">
        <pc:chgData name="Jim Fang" userId="b7e9f17f-0e18-4f1a-8493-9ad41b21f66c" providerId="ADAL" clId="{184AD325-E1F5-4539-B78D-23F664900B5B}" dt="2021-03-07T05:25:00.491" v="66" actId="113"/>
        <pc:sldMkLst>
          <pc:docMk/>
          <pc:sldMk cId="2386980179" sldId="428"/>
        </pc:sldMkLst>
      </pc:sldChg>
      <pc:sldChg chg="modNotesTx">
        <pc:chgData name="Jim Fang" userId="b7e9f17f-0e18-4f1a-8493-9ad41b21f66c" providerId="ADAL" clId="{184AD325-E1F5-4539-B78D-23F664900B5B}" dt="2021-03-07T05:24:52.043" v="65" actId="113"/>
        <pc:sldMkLst>
          <pc:docMk/>
          <pc:sldMk cId="1962023774" sldId="429"/>
        </pc:sldMkLst>
      </pc:sldChg>
      <pc:sldChg chg="modNotesTx">
        <pc:chgData name="Jim Fang" userId="b7e9f17f-0e18-4f1a-8493-9ad41b21f66c" providerId="ADAL" clId="{184AD325-E1F5-4539-B78D-23F664900B5B}" dt="2021-03-07T05:25:08.047" v="67" actId="113"/>
        <pc:sldMkLst>
          <pc:docMk/>
          <pc:sldMk cId="1638642445" sldId="430"/>
        </pc:sldMkLst>
      </pc:sldChg>
      <pc:sldChg chg="modNotesTx">
        <pc:chgData name="Jim Fang" userId="b7e9f17f-0e18-4f1a-8493-9ad41b21f66c" providerId="ADAL" clId="{184AD325-E1F5-4539-B78D-23F664900B5B}" dt="2021-03-07T05:24:05.739" v="61" actId="20577"/>
        <pc:sldMkLst>
          <pc:docMk/>
          <pc:sldMk cId="2904385737" sldId="436"/>
        </pc:sldMkLst>
      </pc:sldChg>
      <pc:sldChg chg="add del setBg">
        <pc:chgData name="Jim Fang" userId="b7e9f17f-0e18-4f1a-8493-9ad41b21f66c" providerId="ADAL" clId="{184AD325-E1F5-4539-B78D-23F664900B5B}" dt="2021-03-07T05:25:57.889" v="76" actId="47"/>
        <pc:sldMkLst>
          <pc:docMk/>
          <pc:sldMk cId="3893623506" sldId="438"/>
        </pc:sldMkLst>
      </pc:sldChg>
      <pc:sldChg chg="modSp add mod ord modNotesTx">
        <pc:chgData name="Jim Fang" userId="b7e9f17f-0e18-4f1a-8493-9ad41b21f66c" providerId="ADAL" clId="{184AD325-E1F5-4539-B78D-23F664900B5B}" dt="2021-03-07T05:26:10.331" v="109" actId="20577"/>
        <pc:sldMkLst>
          <pc:docMk/>
          <pc:sldMk cId="3034381305" sldId="439"/>
        </pc:sldMkLst>
        <pc:spChg chg="mod">
          <ac:chgData name="Jim Fang" userId="b7e9f17f-0e18-4f1a-8493-9ad41b21f66c" providerId="ADAL" clId="{184AD325-E1F5-4539-B78D-23F664900B5B}" dt="2021-03-07T05:26:06.782" v="108" actId="20577"/>
          <ac:spMkLst>
            <pc:docMk/>
            <pc:sldMk cId="3034381305" sldId="439"/>
            <ac:spMk id="10" creationId="{E5AA0E7D-C09B-4F71-A523-0FEA384121DA}"/>
          </ac:spMkLst>
        </pc:spChg>
      </pc:sldChg>
    </pc:docChg>
  </pc:docChgLst>
  <pc:docChgLst>
    <pc:chgData name="Rhys Chua" userId="S::rhys@uchicago.edu::70dbf9c6-a2c3-410e-9c42-31ce6e447026" providerId="AD" clId="Web-{A9457272-E812-43AD-9E5E-62F2573FFB36}"/>
    <pc:docChg chg="addSld modSld">
      <pc:chgData name="Rhys Chua" userId="S::rhys@uchicago.edu::70dbf9c6-a2c3-410e-9c42-31ce6e447026" providerId="AD" clId="Web-{A9457272-E812-43AD-9E5E-62F2573FFB36}" dt="2021-03-08T01:08:26.712" v="1"/>
      <pc:docMkLst>
        <pc:docMk/>
      </pc:docMkLst>
      <pc:sldChg chg="delSp modSp add replId">
        <pc:chgData name="Rhys Chua" userId="S::rhys@uchicago.edu::70dbf9c6-a2c3-410e-9c42-31ce6e447026" providerId="AD" clId="Web-{A9457272-E812-43AD-9E5E-62F2573FFB36}" dt="2021-03-08T01:08:26.712" v="1"/>
        <pc:sldMkLst>
          <pc:docMk/>
          <pc:sldMk cId="2136770282" sldId="444"/>
        </pc:sldMkLst>
        <pc:cxnChg chg="del mod">
          <ac:chgData name="Rhys Chua" userId="S::rhys@uchicago.edu::70dbf9c6-a2c3-410e-9c42-31ce6e447026" providerId="AD" clId="Web-{A9457272-E812-43AD-9E5E-62F2573FFB36}" dt="2021-03-08T01:08:26.712" v="1"/>
          <ac:cxnSpMkLst>
            <pc:docMk/>
            <pc:sldMk cId="2136770282" sldId="444"/>
            <ac:cxnSpMk id="9" creationId="{B1964E78-19A6-44FC-B153-277F7023C89E}"/>
          </ac:cxnSpMkLst>
        </pc:cxnChg>
      </pc:sldChg>
    </pc:docChg>
  </pc:docChgLst>
  <pc:docChgLst>
    <pc:chgData name="Jim Fang" userId="S::jfang5@uchicago.edu::b7e9f17f-0e18-4f1a-8493-9ad41b21f66c" providerId="AD" clId="Web-{7532B20E-3371-43D9-9722-2476CF8EF3D1}"/>
    <pc:docChg chg="addSld delSld modSld sldOrd">
      <pc:chgData name="Jim Fang" userId="S::jfang5@uchicago.edu::b7e9f17f-0e18-4f1a-8493-9ad41b21f66c" providerId="AD" clId="Web-{7532B20E-3371-43D9-9722-2476CF8EF3D1}" dt="2021-03-07T18:07:20.314" v="279" actId="1076"/>
      <pc:docMkLst>
        <pc:docMk/>
      </pc:docMkLst>
      <pc:sldChg chg="modNotes">
        <pc:chgData name="Jim Fang" userId="S::jfang5@uchicago.edu::b7e9f17f-0e18-4f1a-8493-9ad41b21f66c" providerId="AD" clId="Web-{7532B20E-3371-43D9-9722-2476CF8EF3D1}" dt="2021-03-07T16:40:27.705" v="0"/>
        <pc:sldMkLst>
          <pc:docMk/>
          <pc:sldMk cId="2663891531" sldId="267"/>
        </pc:sldMkLst>
      </pc:sldChg>
      <pc:sldChg chg="del">
        <pc:chgData name="Jim Fang" userId="S::jfang5@uchicago.edu::b7e9f17f-0e18-4f1a-8493-9ad41b21f66c" providerId="AD" clId="Web-{7532B20E-3371-43D9-9722-2476CF8EF3D1}" dt="2021-03-07T16:41:15.814" v="10"/>
        <pc:sldMkLst>
          <pc:docMk/>
          <pc:sldMk cId="1346111391" sldId="273"/>
        </pc:sldMkLst>
      </pc:sldChg>
      <pc:sldChg chg="modSp">
        <pc:chgData name="Jim Fang" userId="S::jfang5@uchicago.edu::b7e9f17f-0e18-4f1a-8493-9ad41b21f66c" providerId="AD" clId="Web-{7532B20E-3371-43D9-9722-2476CF8EF3D1}" dt="2021-03-07T17:38:49.974" v="83" actId="20577"/>
        <pc:sldMkLst>
          <pc:docMk/>
          <pc:sldMk cId="2121390298" sldId="287"/>
        </pc:sldMkLst>
        <pc:spChg chg="mod">
          <ac:chgData name="Jim Fang" userId="S::jfang5@uchicago.edu::b7e9f17f-0e18-4f1a-8493-9ad41b21f66c" providerId="AD" clId="Web-{7532B20E-3371-43D9-9722-2476CF8EF3D1}" dt="2021-03-07T17:38:49.974" v="83" actId="20577"/>
          <ac:spMkLst>
            <pc:docMk/>
            <pc:sldMk cId="2121390298" sldId="287"/>
            <ac:spMk id="10" creationId="{7DC6BC18-29F4-47FD-BF9D-8046A20E5964}"/>
          </ac:spMkLst>
        </pc:spChg>
        <pc:spChg chg="mod">
          <ac:chgData name="Jim Fang" userId="S::jfang5@uchicago.edu::b7e9f17f-0e18-4f1a-8493-9ad41b21f66c" providerId="AD" clId="Web-{7532B20E-3371-43D9-9722-2476CF8EF3D1}" dt="2021-03-07T17:37:51.865" v="65" actId="20577"/>
          <ac:spMkLst>
            <pc:docMk/>
            <pc:sldMk cId="2121390298" sldId="287"/>
            <ac:spMk id="11" creationId="{B84540C8-5B9C-492A-84A8-6266B3BDFD21}"/>
          </ac:spMkLst>
        </pc:spChg>
      </pc:sldChg>
      <pc:sldChg chg="del">
        <pc:chgData name="Jim Fang" userId="S::jfang5@uchicago.edu::b7e9f17f-0e18-4f1a-8493-9ad41b21f66c" providerId="AD" clId="Web-{7532B20E-3371-43D9-9722-2476CF8EF3D1}" dt="2021-03-07T17:40:20.567" v="94"/>
        <pc:sldMkLst>
          <pc:docMk/>
          <pc:sldMk cId="3357823974" sldId="289"/>
        </pc:sldMkLst>
      </pc:sldChg>
      <pc:sldChg chg="ord">
        <pc:chgData name="Jim Fang" userId="S::jfang5@uchicago.edu::b7e9f17f-0e18-4f1a-8493-9ad41b21f66c" providerId="AD" clId="Web-{7532B20E-3371-43D9-9722-2476CF8EF3D1}" dt="2021-03-07T17:40:56.536" v="97"/>
        <pc:sldMkLst>
          <pc:docMk/>
          <pc:sldMk cId="1254672398" sldId="290"/>
        </pc:sldMkLst>
      </pc:sldChg>
      <pc:sldChg chg="ord">
        <pc:chgData name="Jim Fang" userId="S::jfang5@uchicago.edu::b7e9f17f-0e18-4f1a-8493-9ad41b21f66c" providerId="AD" clId="Web-{7532B20E-3371-43D9-9722-2476CF8EF3D1}" dt="2021-03-07T17:40:56.536" v="98"/>
        <pc:sldMkLst>
          <pc:docMk/>
          <pc:sldMk cId="2963228524" sldId="291"/>
        </pc:sldMkLst>
      </pc:sldChg>
      <pc:sldChg chg="del">
        <pc:chgData name="Jim Fang" userId="S::jfang5@uchicago.edu::b7e9f17f-0e18-4f1a-8493-9ad41b21f66c" providerId="AD" clId="Web-{7532B20E-3371-43D9-9722-2476CF8EF3D1}" dt="2021-03-07T17:39:30.927" v="84"/>
        <pc:sldMkLst>
          <pc:docMk/>
          <pc:sldMk cId="2577854019" sldId="311"/>
        </pc:sldMkLst>
      </pc:sldChg>
      <pc:sldChg chg="ord">
        <pc:chgData name="Jim Fang" userId="S::jfang5@uchicago.edu::b7e9f17f-0e18-4f1a-8493-9ad41b21f66c" providerId="AD" clId="Web-{7532B20E-3371-43D9-9722-2476CF8EF3D1}" dt="2021-03-07T17:40:56.536" v="96"/>
        <pc:sldMkLst>
          <pc:docMk/>
          <pc:sldMk cId="2228892555" sldId="328"/>
        </pc:sldMkLst>
      </pc:sldChg>
      <pc:sldChg chg="modSp">
        <pc:chgData name="Jim Fang" userId="S::jfang5@uchicago.edu::b7e9f17f-0e18-4f1a-8493-9ad41b21f66c" providerId="AD" clId="Web-{7532B20E-3371-43D9-9722-2476CF8EF3D1}" dt="2021-03-07T17:51:15.130" v="187" actId="14100"/>
        <pc:sldMkLst>
          <pc:docMk/>
          <pc:sldMk cId="2420026229" sldId="329"/>
        </pc:sldMkLst>
        <pc:spChg chg="mod">
          <ac:chgData name="Jim Fang" userId="S::jfang5@uchicago.edu::b7e9f17f-0e18-4f1a-8493-9ad41b21f66c" providerId="AD" clId="Web-{7532B20E-3371-43D9-9722-2476CF8EF3D1}" dt="2021-03-07T17:50:07.380" v="181" actId="1076"/>
          <ac:spMkLst>
            <pc:docMk/>
            <pc:sldMk cId="2420026229" sldId="329"/>
            <ac:spMk id="3" creationId="{BA7180D8-954F-447D-88DB-17D48520F648}"/>
          </ac:spMkLst>
        </pc:spChg>
        <pc:cxnChg chg="mod">
          <ac:chgData name="Jim Fang" userId="S::jfang5@uchicago.edu::b7e9f17f-0e18-4f1a-8493-9ad41b21f66c" providerId="AD" clId="Web-{7532B20E-3371-43D9-9722-2476CF8EF3D1}" dt="2021-03-07T17:51:15.130" v="187" actId="14100"/>
          <ac:cxnSpMkLst>
            <pc:docMk/>
            <pc:sldMk cId="2420026229" sldId="329"/>
            <ac:cxnSpMk id="9" creationId="{B1964E78-19A6-44FC-B153-277F7023C89E}"/>
          </ac:cxnSpMkLst>
        </pc:cxnChg>
      </pc:sldChg>
      <pc:sldChg chg="ord">
        <pc:chgData name="Jim Fang" userId="S::jfang5@uchicago.edu::b7e9f17f-0e18-4f1a-8493-9ad41b21f66c" providerId="AD" clId="Web-{7532B20E-3371-43D9-9722-2476CF8EF3D1}" dt="2021-03-07T17:40:56.536" v="99"/>
        <pc:sldMkLst>
          <pc:docMk/>
          <pc:sldMk cId="3753679401" sldId="330"/>
        </pc:sldMkLst>
      </pc:sldChg>
      <pc:sldChg chg="modNotes">
        <pc:chgData name="Jim Fang" userId="S::jfang5@uchicago.edu::b7e9f17f-0e18-4f1a-8493-9ad41b21f66c" providerId="AD" clId="Web-{7532B20E-3371-43D9-9722-2476CF8EF3D1}" dt="2021-03-07T16:42:03.611" v="13"/>
        <pc:sldMkLst>
          <pc:docMk/>
          <pc:sldMk cId="2196173822" sldId="333"/>
        </pc:sldMkLst>
      </pc:sldChg>
      <pc:sldChg chg="modNotes">
        <pc:chgData name="Jim Fang" userId="S::jfang5@uchicago.edu::b7e9f17f-0e18-4f1a-8493-9ad41b21f66c" providerId="AD" clId="Web-{7532B20E-3371-43D9-9722-2476CF8EF3D1}" dt="2021-03-07T16:42:12.220" v="16"/>
        <pc:sldMkLst>
          <pc:docMk/>
          <pc:sldMk cId="416644865" sldId="334"/>
        </pc:sldMkLst>
      </pc:sldChg>
      <pc:sldChg chg="modNotes">
        <pc:chgData name="Jim Fang" userId="S::jfang5@uchicago.edu::b7e9f17f-0e18-4f1a-8493-9ad41b21f66c" providerId="AD" clId="Web-{7532B20E-3371-43D9-9722-2476CF8EF3D1}" dt="2021-03-07T16:40:54.596" v="6"/>
        <pc:sldMkLst>
          <pc:docMk/>
          <pc:sldMk cId="2432570604" sldId="341"/>
        </pc:sldMkLst>
      </pc:sldChg>
      <pc:sldChg chg="modNotes">
        <pc:chgData name="Jim Fang" userId="S::jfang5@uchicago.edu::b7e9f17f-0e18-4f1a-8493-9ad41b21f66c" providerId="AD" clId="Web-{7532B20E-3371-43D9-9722-2476CF8EF3D1}" dt="2021-03-07T16:40:48.799" v="4"/>
        <pc:sldMkLst>
          <pc:docMk/>
          <pc:sldMk cId="3367224867" sldId="342"/>
        </pc:sldMkLst>
      </pc:sldChg>
      <pc:sldChg chg="modNotes">
        <pc:chgData name="Jim Fang" userId="S::jfang5@uchicago.edu::b7e9f17f-0e18-4f1a-8493-9ad41b21f66c" providerId="AD" clId="Web-{7532B20E-3371-43D9-9722-2476CF8EF3D1}" dt="2021-03-07T16:41:01.908" v="9"/>
        <pc:sldMkLst>
          <pc:docMk/>
          <pc:sldMk cId="3052619246" sldId="343"/>
        </pc:sldMkLst>
      </pc:sldChg>
      <pc:sldChg chg="ord">
        <pc:chgData name="Jim Fang" userId="S::jfang5@uchicago.edu::b7e9f17f-0e18-4f1a-8493-9ad41b21f66c" providerId="AD" clId="Web-{7532B20E-3371-43D9-9722-2476CF8EF3D1}" dt="2021-03-07T17:40:56.536" v="102"/>
        <pc:sldMkLst>
          <pc:docMk/>
          <pc:sldMk cId="3474388251" sldId="361"/>
        </pc:sldMkLst>
      </pc:sldChg>
      <pc:sldChg chg="ord">
        <pc:chgData name="Jim Fang" userId="S::jfang5@uchicago.edu::b7e9f17f-0e18-4f1a-8493-9ad41b21f66c" providerId="AD" clId="Web-{7532B20E-3371-43D9-9722-2476CF8EF3D1}" dt="2021-03-07T17:40:56.536" v="101"/>
        <pc:sldMkLst>
          <pc:docMk/>
          <pc:sldMk cId="611603141" sldId="362"/>
        </pc:sldMkLst>
      </pc:sldChg>
      <pc:sldChg chg="ord">
        <pc:chgData name="Jim Fang" userId="S::jfang5@uchicago.edu::b7e9f17f-0e18-4f1a-8493-9ad41b21f66c" providerId="AD" clId="Web-{7532B20E-3371-43D9-9722-2476CF8EF3D1}" dt="2021-03-07T17:40:56.536" v="100"/>
        <pc:sldMkLst>
          <pc:docMk/>
          <pc:sldMk cId="2349056736" sldId="363"/>
        </pc:sldMkLst>
      </pc:sldChg>
      <pc:sldChg chg="del">
        <pc:chgData name="Jim Fang" userId="S::jfang5@uchicago.edu::b7e9f17f-0e18-4f1a-8493-9ad41b21f66c" providerId="AD" clId="Web-{7532B20E-3371-43D9-9722-2476CF8EF3D1}" dt="2021-03-07T17:39:46.614" v="92"/>
        <pc:sldMkLst>
          <pc:docMk/>
          <pc:sldMk cId="1794313749" sldId="375"/>
        </pc:sldMkLst>
      </pc:sldChg>
      <pc:sldChg chg="del">
        <pc:chgData name="Jim Fang" userId="S::jfang5@uchicago.edu::b7e9f17f-0e18-4f1a-8493-9ad41b21f66c" providerId="AD" clId="Web-{7532B20E-3371-43D9-9722-2476CF8EF3D1}" dt="2021-03-07T17:39:46.614" v="91"/>
        <pc:sldMkLst>
          <pc:docMk/>
          <pc:sldMk cId="601728467" sldId="376"/>
        </pc:sldMkLst>
      </pc:sldChg>
      <pc:sldChg chg="del">
        <pc:chgData name="Jim Fang" userId="S::jfang5@uchicago.edu::b7e9f17f-0e18-4f1a-8493-9ad41b21f66c" providerId="AD" clId="Web-{7532B20E-3371-43D9-9722-2476CF8EF3D1}" dt="2021-03-07T17:39:46.614" v="89"/>
        <pc:sldMkLst>
          <pc:docMk/>
          <pc:sldMk cId="1812125820" sldId="377"/>
        </pc:sldMkLst>
      </pc:sldChg>
      <pc:sldChg chg="del">
        <pc:chgData name="Jim Fang" userId="S::jfang5@uchicago.edu::b7e9f17f-0e18-4f1a-8493-9ad41b21f66c" providerId="AD" clId="Web-{7532B20E-3371-43D9-9722-2476CF8EF3D1}" dt="2021-03-07T17:39:46.614" v="88"/>
        <pc:sldMkLst>
          <pc:docMk/>
          <pc:sldMk cId="2338945004" sldId="378"/>
        </pc:sldMkLst>
      </pc:sldChg>
      <pc:sldChg chg="del">
        <pc:chgData name="Jim Fang" userId="S::jfang5@uchicago.edu::b7e9f17f-0e18-4f1a-8493-9ad41b21f66c" providerId="AD" clId="Web-{7532B20E-3371-43D9-9722-2476CF8EF3D1}" dt="2021-03-07T17:39:46.614" v="87"/>
        <pc:sldMkLst>
          <pc:docMk/>
          <pc:sldMk cId="2198551195" sldId="379"/>
        </pc:sldMkLst>
      </pc:sldChg>
      <pc:sldChg chg="del">
        <pc:chgData name="Jim Fang" userId="S::jfang5@uchicago.edu::b7e9f17f-0e18-4f1a-8493-9ad41b21f66c" providerId="AD" clId="Web-{7532B20E-3371-43D9-9722-2476CF8EF3D1}" dt="2021-03-07T17:39:46.598" v="86"/>
        <pc:sldMkLst>
          <pc:docMk/>
          <pc:sldMk cId="1596492396" sldId="380"/>
        </pc:sldMkLst>
      </pc:sldChg>
      <pc:sldChg chg="del">
        <pc:chgData name="Jim Fang" userId="S::jfang5@uchicago.edu::b7e9f17f-0e18-4f1a-8493-9ad41b21f66c" providerId="AD" clId="Web-{7532B20E-3371-43D9-9722-2476CF8EF3D1}" dt="2021-03-07T17:39:46.614" v="90"/>
        <pc:sldMkLst>
          <pc:docMk/>
          <pc:sldMk cId="3417367441" sldId="381"/>
        </pc:sldMkLst>
      </pc:sldChg>
      <pc:sldChg chg="delAnim modAnim modNotes">
        <pc:chgData name="Jim Fang" userId="S::jfang5@uchicago.edu::b7e9f17f-0e18-4f1a-8493-9ad41b21f66c" providerId="AD" clId="Web-{7532B20E-3371-43D9-9722-2476CF8EF3D1}" dt="2021-03-07T17:37:03.975" v="58"/>
        <pc:sldMkLst>
          <pc:docMk/>
          <pc:sldMk cId="653297616" sldId="389"/>
        </pc:sldMkLst>
      </pc:sldChg>
      <pc:sldChg chg="modNotes">
        <pc:chgData name="Jim Fang" userId="S::jfang5@uchicago.edu::b7e9f17f-0e18-4f1a-8493-9ad41b21f66c" providerId="AD" clId="Web-{7532B20E-3371-43D9-9722-2476CF8EF3D1}" dt="2021-03-07T16:42:26.080" v="18"/>
        <pc:sldMkLst>
          <pc:docMk/>
          <pc:sldMk cId="940228430" sldId="390"/>
        </pc:sldMkLst>
      </pc:sldChg>
      <pc:sldChg chg="modNotes">
        <pc:chgData name="Jim Fang" userId="S::jfang5@uchicago.edu::b7e9f17f-0e18-4f1a-8493-9ad41b21f66c" providerId="AD" clId="Web-{7532B20E-3371-43D9-9722-2476CF8EF3D1}" dt="2021-03-07T16:42:44.548" v="24"/>
        <pc:sldMkLst>
          <pc:docMk/>
          <pc:sldMk cId="2351532701" sldId="391"/>
        </pc:sldMkLst>
      </pc:sldChg>
      <pc:sldChg chg="del">
        <pc:chgData name="Jim Fang" userId="S::jfang5@uchicago.edu::b7e9f17f-0e18-4f1a-8493-9ad41b21f66c" providerId="AD" clId="Web-{7532B20E-3371-43D9-9722-2476CF8EF3D1}" dt="2021-03-07T17:39:58.708" v="93"/>
        <pc:sldMkLst>
          <pc:docMk/>
          <pc:sldMk cId="2857166276" sldId="399"/>
        </pc:sldMkLst>
      </pc:sldChg>
      <pc:sldChg chg="modSp">
        <pc:chgData name="Jim Fang" userId="S::jfang5@uchicago.edu::b7e9f17f-0e18-4f1a-8493-9ad41b21f66c" providerId="AD" clId="Web-{7532B20E-3371-43D9-9722-2476CF8EF3D1}" dt="2021-03-07T17:43:49.568" v="159"/>
        <pc:sldMkLst>
          <pc:docMk/>
          <pc:sldMk cId="1325007612" sldId="406"/>
        </pc:sldMkLst>
        <pc:graphicFrameChg chg="mod modGraphic">
          <ac:chgData name="Jim Fang" userId="S::jfang5@uchicago.edu::b7e9f17f-0e18-4f1a-8493-9ad41b21f66c" providerId="AD" clId="Web-{7532B20E-3371-43D9-9722-2476CF8EF3D1}" dt="2021-03-07T17:43:49.568" v="159"/>
          <ac:graphicFrameMkLst>
            <pc:docMk/>
            <pc:sldMk cId="1325007612" sldId="406"/>
            <ac:graphicFrameMk id="18" creationId="{AEB4C653-543F-488F-9C4A-3DADCF28A870}"/>
          </ac:graphicFrameMkLst>
        </pc:graphicFrameChg>
      </pc:sldChg>
      <pc:sldChg chg="modSp">
        <pc:chgData name="Jim Fang" userId="S::jfang5@uchicago.edu::b7e9f17f-0e18-4f1a-8493-9ad41b21f66c" providerId="AD" clId="Web-{7532B20E-3371-43D9-9722-2476CF8EF3D1}" dt="2021-03-07T17:45:01.912" v="165"/>
        <pc:sldMkLst>
          <pc:docMk/>
          <pc:sldMk cId="2861478192" sldId="408"/>
        </pc:sldMkLst>
        <pc:graphicFrameChg chg="mod modGraphic">
          <ac:chgData name="Jim Fang" userId="S::jfang5@uchicago.edu::b7e9f17f-0e18-4f1a-8493-9ad41b21f66c" providerId="AD" clId="Web-{7532B20E-3371-43D9-9722-2476CF8EF3D1}" dt="2021-03-07T17:44:18.928" v="163"/>
          <ac:graphicFrameMkLst>
            <pc:docMk/>
            <pc:sldMk cId="2861478192" sldId="408"/>
            <ac:graphicFrameMk id="18" creationId="{AEB4C653-543F-488F-9C4A-3DADCF28A870}"/>
          </ac:graphicFrameMkLst>
        </pc:graphicFrameChg>
        <pc:cxnChg chg="mod ord">
          <ac:chgData name="Jim Fang" userId="S::jfang5@uchicago.edu::b7e9f17f-0e18-4f1a-8493-9ad41b21f66c" providerId="AD" clId="Web-{7532B20E-3371-43D9-9722-2476CF8EF3D1}" dt="2021-03-07T17:45:01.912" v="165"/>
          <ac:cxnSpMkLst>
            <pc:docMk/>
            <pc:sldMk cId="2861478192" sldId="408"/>
            <ac:cxnSpMk id="21" creationId="{E4D7B045-A10F-432E-A5EE-64FF0AE1299F}"/>
          </ac:cxnSpMkLst>
        </pc:cxnChg>
      </pc:sldChg>
      <pc:sldChg chg="modSp">
        <pc:chgData name="Jim Fang" userId="S::jfang5@uchicago.edu::b7e9f17f-0e18-4f1a-8493-9ad41b21f66c" providerId="AD" clId="Web-{7532B20E-3371-43D9-9722-2476CF8EF3D1}" dt="2021-03-07T17:44:11.725" v="161"/>
        <pc:sldMkLst>
          <pc:docMk/>
          <pc:sldMk cId="421882917" sldId="415"/>
        </pc:sldMkLst>
        <pc:graphicFrameChg chg="mod modGraphic">
          <ac:chgData name="Jim Fang" userId="S::jfang5@uchicago.edu::b7e9f17f-0e18-4f1a-8493-9ad41b21f66c" providerId="AD" clId="Web-{7532B20E-3371-43D9-9722-2476CF8EF3D1}" dt="2021-03-07T17:44:11.725" v="161"/>
          <ac:graphicFrameMkLst>
            <pc:docMk/>
            <pc:sldMk cId="421882917" sldId="415"/>
            <ac:graphicFrameMk id="18" creationId="{AEB4C653-543F-488F-9C4A-3DADCF28A870}"/>
          </ac:graphicFrameMkLst>
        </pc:graphicFrameChg>
      </pc:sldChg>
      <pc:sldChg chg="del">
        <pc:chgData name="Jim Fang" userId="S::jfang5@uchicago.edu::b7e9f17f-0e18-4f1a-8493-9ad41b21f66c" providerId="AD" clId="Web-{7532B20E-3371-43D9-9722-2476CF8EF3D1}" dt="2021-03-07T17:39:38.599" v="85"/>
        <pc:sldMkLst>
          <pc:docMk/>
          <pc:sldMk cId="3791335759" sldId="417"/>
        </pc:sldMkLst>
      </pc:sldChg>
      <pc:sldChg chg="addSp delSp modSp">
        <pc:chgData name="Jim Fang" userId="S::jfang5@uchicago.edu::b7e9f17f-0e18-4f1a-8493-9ad41b21f66c" providerId="AD" clId="Web-{7532B20E-3371-43D9-9722-2476CF8EF3D1}" dt="2021-03-07T17:50:13.552" v="182"/>
        <pc:sldMkLst>
          <pc:docMk/>
          <pc:sldMk cId="4056850066" sldId="421"/>
        </pc:sldMkLst>
        <pc:spChg chg="add">
          <ac:chgData name="Jim Fang" userId="S::jfang5@uchicago.edu::b7e9f17f-0e18-4f1a-8493-9ad41b21f66c" providerId="AD" clId="Web-{7532B20E-3371-43D9-9722-2476CF8EF3D1}" dt="2021-03-07T17:50:13.552" v="182"/>
          <ac:spMkLst>
            <pc:docMk/>
            <pc:sldMk cId="4056850066" sldId="421"/>
            <ac:spMk id="2" creationId="{A1C62698-7C5D-49F3-A86D-C94868DFFC88}"/>
          </ac:spMkLst>
        </pc:spChg>
        <pc:spChg chg="del">
          <ac:chgData name="Jim Fang" userId="S::jfang5@uchicago.edu::b7e9f17f-0e18-4f1a-8493-9ad41b21f66c" providerId="AD" clId="Web-{7532B20E-3371-43D9-9722-2476CF8EF3D1}" dt="2021-03-07T17:49:46.005" v="178"/>
          <ac:spMkLst>
            <pc:docMk/>
            <pc:sldMk cId="4056850066" sldId="421"/>
            <ac:spMk id="28" creationId="{EC82E248-ACF5-492D-A330-D482482D3CEE}"/>
          </ac:spMkLst>
        </pc:spChg>
        <pc:graphicFrameChg chg="add del">
          <ac:chgData name="Jim Fang" userId="S::jfang5@uchicago.edu::b7e9f17f-0e18-4f1a-8493-9ad41b21f66c" providerId="AD" clId="Web-{7532B20E-3371-43D9-9722-2476CF8EF3D1}" dt="2021-03-07T17:49:36.006" v="177"/>
          <ac:graphicFrameMkLst>
            <pc:docMk/>
            <pc:sldMk cId="4056850066" sldId="421"/>
            <ac:graphicFrameMk id="29" creationId="{FA69DE69-8A79-40B0-AB37-D7912465D5AF}"/>
          </ac:graphicFrameMkLst>
        </pc:graphicFrameChg>
        <pc:picChg chg="mod">
          <ac:chgData name="Jim Fang" userId="S::jfang5@uchicago.edu::b7e9f17f-0e18-4f1a-8493-9ad41b21f66c" providerId="AD" clId="Web-{7532B20E-3371-43D9-9722-2476CF8EF3D1}" dt="2021-03-07T17:48:29.225" v="170" actId="1076"/>
          <ac:picMkLst>
            <pc:docMk/>
            <pc:sldMk cId="4056850066" sldId="421"/>
            <ac:picMk id="6" creationId="{16D75A03-6EB7-4976-AA0D-A574C7D0D72C}"/>
          </ac:picMkLst>
        </pc:picChg>
        <pc:cxnChg chg="mod">
          <ac:chgData name="Jim Fang" userId="S::jfang5@uchicago.edu::b7e9f17f-0e18-4f1a-8493-9ad41b21f66c" providerId="AD" clId="Web-{7532B20E-3371-43D9-9722-2476CF8EF3D1}" dt="2021-03-07T17:48:38.287" v="171" actId="1076"/>
          <ac:cxnSpMkLst>
            <pc:docMk/>
            <pc:sldMk cId="4056850066" sldId="421"/>
            <ac:cxnSpMk id="13" creationId="{A561BB17-D4DC-40EB-AF78-D50D861600B5}"/>
          </ac:cxnSpMkLst>
        </pc:cxnChg>
      </pc:sldChg>
      <pc:sldChg chg="addSp delSp modSp ord">
        <pc:chgData name="Jim Fang" userId="S::jfang5@uchicago.edu::b7e9f17f-0e18-4f1a-8493-9ad41b21f66c" providerId="AD" clId="Web-{7532B20E-3371-43D9-9722-2476CF8EF3D1}" dt="2021-03-07T17:57:56.940" v="223"/>
        <pc:sldMkLst>
          <pc:docMk/>
          <pc:sldMk cId="969226441" sldId="422"/>
        </pc:sldMkLst>
        <pc:spChg chg="add">
          <ac:chgData name="Jim Fang" userId="S::jfang5@uchicago.edu::b7e9f17f-0e18-4f1a-8493-9ad41b21f66c" providerId="AD" clId="Web-{7532B20E-3371-43D9-9722-2476CF8EF3D1}" dt="2021-03-07T17:50:16.740" v="183"/>
          <ac:spMkLst>
            <pc:docMk/>
            <pc:sldMk cId="969226441" sldId="422"/>
            <ac:spMk id="3" creationId="{6A9AEC29-A8E9-46F7-98DE-49E626938BB1}"/>
          </ac:spMkLst>
        </pc:spChg>
        <pc:spChg chg="del">
          <ac:chgData name="Jim Fang" userId="S::jfang5@uchicago.edu::b7e9f17f-0e18-4f1a-8493-9ad41b21f66c" providerId="AD" clId="Web-{7532B20E-3371-43D9-9722-2476CF8EF3D1}" dt="2021-03-07T17:49:54.490" v="179"/>
          <ac:spMkLst>
            <pc:docMk/>
            <pc:sldMk cId="969226441" sldId="422"/>
            <ac:spMk id="28" creationId="{352A6C3A-C9E3-40A8-A0E7-FA792A1E84D9}"/>
          </ac:spMkLst>
        </pc:spChg>
        <pc:picChg chg="mod">
          <ac:chgData name="Jim Fang" userId="S::jfang5@uchicago.edu::b7e9f17f-0e18-4f1a-8493-9ad41b21f66c" providerId="AD" clId="Web-{7532B20E-3371-43D9-9722-2476CF8EF3D1}" dt="2021-03-07T17:48:55.475" v="173" actId="1076"/>
          <ac:picMkLst>
            <pc:docMk/>
            <pc:sldMk cId="969226441" sldId="422"/>
            <ac:picMk id="8" creationId="{CB1BEBB7-D611-4F6B-925C-635E00C11D73}"/>
          </ac:picMkLst>
        </pc:picChg>
        <pc:cxnChg chg="mod">
          <ac:chgData name="Jim Fang" userId="S::jfang5@uchicago.edu::b7e9f17f-0e18-4f1a-8493-9ad41b21f66c" providerId="AD" clId="Web-{7532B20E-3371-43D9-9722-2476CF8EF3D1}" dt="2021-03-07T17:49:09.193" v="174" actId="1076"/>
          <ac:cxnSpMkLst>
            <pc:docMk/>
            <pc:sldMk cId="969226441" sldId="422"/>
            <ac:cxnSpMk id="14" creationId="{3D8D1050-167C-4D7A-83B4-63462A111622}"/>
          </ac:cxnSpMkLst>
        </pc:cxnChg>
      </pc:sldChg>
      <pc:sldChg chg="modNotes">
        <pc:chgData name="Jim Fang" userId="S::jfang5@uchicago.edu::b7e9f17f-0e18-4f1a-8493-9ad41b21f66c" providerId="AD" clId="Web-{7532B20E-3371-43D9-9722-2476CF8EF3D1}" dt="2021-03-07T16:43:10.079" v="25"/>
        <pc:sldMkLst>
          <pc:docMk/>
          <pc:sldMk cId="2904385737" sldId="436"/>
        </pc:sldMkLst>
      </pc:sldChg>
      <pc:sldChg chg="modNotes">
        <pc:chgData name="Jim Fang" userId="S::jfang5@uchicago.edu::b7e9f17f-0e18-4f1a-8493-9ad41b21f66c" providerId="AD" clId="Web-{7532B20E-3371-43D9-9722-2476CF8EF3D1}" dt="2021-03-07T17:30:26.383" v="30"/>
        <pc:sldMkLst>
          <pc:docMk/>
          <pc:sldMk cId="2192004957" sldId="437"/>
        </pc:sldMkLst>
      </pc:sldChg>
      <pc:sldChg chg="ord">
        <pc:chgData name="Jim Fang" userId="S::jfang5@uchicago.edu::b7e9f17f-0e18-4f1a-8493-9ad41b21f66c" providerId="AD" clId="Web-{7532B20E-3371-43D9-9722-2476CF8EF3D1}" dt="2021-03-07T17:45:57.099" v="166"/>
        <pc:sldMkLst>
          <pc:docMk/>
          <pc:sldMk cId="1296804744" sldId="440"/>
        </pc:sldMkLst>
      </pc:sldChg>
      <pc:sldChg chg="addSp delSp new del">
        <pc:chgData name="Jim Fang" userId="S::jfang5@uchicago.edu::b7e9f17f-0e18-4f1a-8493-9ad41b21f66c" providerId="AD" clId="Web-{7532B20E-3371-43D9-9722-2476CF8EF3D1}" dt="2021-03-07T17:34:57.241" v="44"/>
        <pc:sldMkLst>
          <pc:docMk/>
          <pc:sldMk cId="1330877139" sldId="441"/>
        </pc:sldMkLst>
        <pc:spChg chg="add del">
          <ac:chgData name="Jim Fang" userId="S::jfang5@uchicago.edu::b7e9f17f-0e18-4f1a-8493-9ad41b21f66c" providerId="AD" clId="Web-{7532B20E-3371-43D9-9722-2476CF8EF3D1}" dt="2021-03-07T17:34:38.538" v="40"/>
          <ac:spMkLst>
            <pc:docMk/>
            <pc:sldMk cId="1330877139" sldId="441"/>
            <ac:spMk id="6" creationId="{BB2DD265-FAFF-4314-A62D-8AA79C1CC62F}"/>
          </ac:spMkLst>
        </pc:spChg>
        <pc:picChg chg="add del">
          <ac:chgData name="Jim Fang" userId="S::jfang5@uchicago.edu::b7e9f17f-0e18-4f1a-8493-9ad41b21f66c" providerId="AD" clId="Web-{7532B20E-3371-43D9-9722-2476CF8EF3D1}" dt="2021-03-07T17:34:27.788" v="38"/>
          <ac:picMkLst>
            <pc:docMk/>
            <pc:sldMk cId="1330877139" sldId="441"/>
            <ac:picMk id="4" creationId="{F4D933D4-4B63-4986-83FC-9F2BE8A06D96}"/>
          </ac:picMkLst>
        </pc:picChg>
      </pc:sldChg>
      <pc:sldChg chg="addSp delSp modSp add ord replId delAnim">
        <pc:chgData name="Jim Fang" userId="S::jfang5@uchicago.edu::b7e9f17f-0e18-4f1a-8493-9ad41b21f66c" providerId="AD" clId="Web-{7532B20E-3371-43D9-9722-2476CF8EF3D1}" dt="2021-03-07T17:35:31.850" v="49"/>
        <pc:sldMkLst>
          <pc:docMk/>
          <pc:sldMk cId="370921890" sldId="442"/>
        </pc:sldMkLst>
        <pc:spChg chg="add mod">
          <ac:chgData name="Jim Fang" userId="S::jfang5@uchicago.edu::b7e9f17f-0e18-4f1a-8493-9ad41b21f66c" providerId="AD" clId="Web-{7532B20E-3371-43D9-9722-2476CF8EF3D1}" dt="2021-03-07T17:34:54.303" v="43" actId="20577"/>
          <ac:spMkLst>
            <pc:docMk/>
            <pc:sldMk cId="370921890" sldId="442"/>
            <ac:spMk id="7" creationId="{E739610A-B730-4A87-9446-BB6D2085B190}"/>
          </ac:spMkLst>
        </pc:spChg>
        <pc:spChg chg="del">
          <ac:chgData name="Jim Fang" userId="S::jfang5@uchicago.edu::b7e9f17f-0e18-4f1a-8493-9ad41b21f66c" providerId="AD" clId="Web-{7532B20E-3371-43D9-9722-2476CF8EF3D1}" dt="2021-03-07T17:34:25.241" v="37"/>
          <ac:spMkLst>
            <pc:docMk/>
            <pc:sldMk cId="370921890" sldId="442"/>
            <ac:spMk id="8" creationId="{C10AE1A7-7690-4CFB-AA54-A7BCD4430A5A}"/>
          </ac:spMkLst>
        </pc:spChg>
        <pc:picChg chg="add mod">
          <ac:chgData name="Jim Fang" userId="S::jfang5@uchicago.edu::b7e9f17f-0e18-4f1a-8493-9ad41b21f66c" providerId="AD" clId="Web-{7532B20E-3371-43D9-9722-2476CF8EF3D1}" dt="2021-03-07T17:35:24.506" v="48" actId="14100"/>
          <ac:picMkLst>
            <pc:docMk/>
            <pc:sldMk cId="370921890" sldId="442"/>
            <ac:picMk id="2" creationId="{17F0A47B-214A-4A1D-992D-AE69DBC38719}"/>
          </ac:picMkLst>
        </pc:picChg>
        <pc:picChg chg="del">
          <ac:chgData name="Jim Fang" userId="S::jfang5@uchicago.edu::b7e9f17f-0e18-4f1a-8493-9ad41b21f66c" providerId="AD" clId="Web-{7532B20E-3371-43D9-9722-2476CF8EF3D1}" dt="2021-03-07T17:34:23.429" v="36"/>
          <ac:picMkLst>
            <pc:docMk/>
            <pc:sldMk cId="370921890" sldId="442"/>
            <ac:picMk id="4" creationId="{D5E78675-A3AE-4374-9011-51335C9D19AC}"/>
          </ac:picMkLst>
        </pc:picChg>
      </pc:sldChg>
      <pc:sldChg chg="addSp delSp modSp add ord replId">
        <pc:chgData name="Jim Fang" userId="S::jfang5@uchicago.edu::b7e9f17f-0e18-4f1a-8493-9ad41b21f66c" providerId="AD" clId="Web-{7532B20E-3371-43D9-9722-2476CF8EF3D1}" dt="2021-03-07T18:07:20.314" v="279" actId="1076"/>
        <pc:sldMkLst>
          <pc:docMk/>
          <pc:sldMk cId="4081082958" sldId="443"/>
        </pc:sldMkLst>
        <pc:spChg chg="del">
          <ac:chgData name="Jim Fang" userId="S::jfang5@uchicago.edu::b7e9f17f-0e18-4f1a-8493-9ad41b21f66c" providerId="AD" clId="Web-{7532B20E-3371-43D9-9722-2476CF8EF3D1}" dt="2021-03-07T18:01:05.145" v="229"/>
          <ac:spMkLst>
            <pc:docMk/>
            <pc:sldMk cId="4081082958" sldId="443"/>
            <ac:spMk id="2" creationId="{C5B1C54A-0703-428D-BF89-64A160D89CDA}"/>
          </ac:spMkLst>
        </pc:spChg>
        <pc:spChg chg="add del mod">
          <ac:chgData name="Jim Fang" userId="S::jfang5@uchicago.edu::b7e9f17f-0e18-4f1a-8493-9ad41b21f66c" providerId="AD" clId="Web-{7532B20E-3371-43D9-9722-2476CF8EF3D1}" dt="2021-03-07T18:02:38.238" v="239"/>
          <ac:spMkLst>
            <pc:docMk/>
            <pc:sldMk cId="4081082958" sldId="443"/>
            <ac:spMk id="11" creationId="{FA640EBF-953C-4EC8-9854-36DEBB854B76}"/>
          </ac:spMkLst>
        </pc:spChg>
        <pc:spChg chg="add mod">
          <ac:chgData name="Jim Fang" userId="S::jfang5@uchicago.edu::b7e9f17f-0e18-4f1a-8493-9ad41b21f66c" providerId="AD" clId="Web-{7532B20E-3371-43D9-9722-2476CF8EF3D1}" dt="2021-03-07T18:03:52.800" v="250" actId="1076"/>
          <ac:spMkLst>
            <pc:docMk/>
            <pc:sldMk cId="4081082958" sldId="443"/>
            <ac:spMk id="12" creationId="{0694EA8F-8E1F-4C32-8AAA-495B225EE62C}"/>
          </ac:spMkLst>
        </pc:spChg>
        <pc:spChg chg="add mod">
          <ac:chgData name="Jim Fang" userId="S::jfang5@uchicago.edu::b7e9f17f-0e18-4f1a-8493-9ad41b21f66c" providerId="AD" clId="Web-{7532B20E-3371-43D9-9722-2476CF8EF3D1}" dt="2021-03-07T18:07:20.314" v="279" actId="1076"/>
          <ac:spMkLst>
            <pc:docMk/>
            <pc:sldMk cId="4081082958" sldId="443"/>
            <ac:spMk id="13" creationId="{C1948969-D8A0-4AA3-AF69-0E7885C09560}"/>
          </ac:spMkLst>
        </pc:spChg>
        <pc:spChg chg="add mod">
          <ac:chgData name="Jim Fang" userId="S::jfang5@uchicago.edu::b7e9f17f-0e18-4f1a-8493-9ad41b21f66c" providerId="AD" clId="Web-{7532B20E-3371-43D9-9722-2476CF8EF3D1}" dt="2021-03-07T18:07:17.127" v="278" actId="1076"/>
          <ac:spMkLst>
            <pc:docMk/>
            <pc:sldMk cId="4081082958" sldId="443"/>
            <ac:spMk id="28" creationId="{2CBB5E0D-3D43-4E94-9679-A39BC28DBF20}"/>
          </ac:spMkLst>
        </pc:spChg>
        <pc:graphicFrameChg chg="add del mod">
          <ac:chgData name="Jim Fang" userId="S::jfang5@uchicago.edu::b7e9f17f-0e18-4f1a-8493-9ad41b21f66c" providerId="AD" clId="Web-{7532B20E-3371-43D9-9722-2476CF8EF3D1}" dt="2021-03-07T18:03:11.003" v="243" actId="1076"/>
          <ac:graphicFrameMkLst>
            <pc:docMk/>
            <pc:sldMk cId="4081082958" sldId="443"/>
            <ac:graphicFrameMk id="10" creationId="{9364859F-7E10-444C-A351-5F4573574C4C}"/>
          </ac:graphicFrameMkLst>
        </pc:graphicFrameChg>
        <pc:picChg chg="add del mod">
          <ac:chgData name="Jim Fang" userId="S::jfang5@uchicago.edu::b7e9f17f-0e18-4f1a-8493-9ad41b21f66c" providerId="AD" clId="Web-{7532B20E-3371-43D9-9722-2476CF8EF3D1}" dt="2021-03-07T17:52:20.942" v="191"/>
          <ac:picMkLst>
            <pc:docMk/>
            <pc:sldMk cId="4081082958" sldId="443"/>
            <ac:picMk id="4" creationId="{7762843D-2AA1-442C-90FD-C24E5775B1E2}"/>
          </ac:picMkLst>
        </pc:picChg>
        <pc:picChg chg="add mod ord modCrop">
          <ac:chgData name="Jim Fang" userId="S::jfang5@uchicago.edu::b7e9f17f-0e18-4f1a-8493-9ad41b21f66c" providerId="AD" clId="Web-{7532B20E-3371-43D9-9722-2476CF8EF3D1}" dt="2021-03-07T17:57:24.159" v="222" actId="1076"/>
          <ac:picMkLst>
            <pc:docMk/>
            <pc:sldMk cId="4081082958" sldId="443"/>
            <ac:picMk id="6" creationId="{BCA97AB7-7F21-4CC5-BDF5-CEC22356A7A7}"/>
          </ac:picMkLst>
        </pc:picChg>
        <pc:picChg chg="add del">
          <ac:chgData name="Jim Fang" userId="S::jfang5@uchicago.edu::b7e9f17f-0e18-4f1a-8493-9ad41b21f66c" providerId="AD" clId="Web-{7532B20E-3371-43D9-9722-2476CF8EF3D1}" dt="2021-03-07T17:53:48.660" v="202"/>
          <ac:picMkLst>
            <pc:docMk/>
            <pc:sldMk cId="4081082958" sldId="443"/>
            <ac:picMk id="8" creationId="{CB1BEBB7-D611-4F6B-925C-635E00C11D73}"/>
          </ac:picMkLst>
        </pc:picChg>
        <pc:picChg chg="add del ord">
          <ac:chgData name="Jim Fang" userId="S::jfang5@uchicago.edu::b7e9f17f-0e18-4f1a-8493-9ad41b21f66c" providerId="AD" clId="Web-{7532B20E-3371-43D9-9722-2476CF8EF3D1}" dt="2021-03-07T17:55:45.785" v="212"/>
          <ac:picMkLst>
            <pc:docMk/>
            <pc:sldMk cId="4081082958" sldId="443"/>
            <ac:picMk id="9" creationId="{1856490A-87F5-44F0-B61F-EB22C50EFB58}"/>
          </ac:picMkLst>
        </pc:picChg>
        <pc:cxnChg chg="mod">
          <ac:chgData name="Jim Fang" userId="S::jfang5@uchicago.edu::b7e9f17f-0e18-4f1a-8493-9ad41b21f66c" providerId="AD" clId="Web-{7532B20E-3371-43D9-9722-2476CF8EF3D1}" dt="2021-03-07T18:00:23.798" v="228" actId="14100"/>
          <ac:cxnSpMkLst>
            <pc:docMk/>
            <pc:sldMk cId="4081082958" sldId="443"/>
            <ac:cxnSpMk id="14" creationId="{3D8D1050-167C-4D7A-83B4-63462A11162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A419E-628E-4D67-AC25-01D998ADEDA5}" type="datetimeFigureOut">
              <a:rPr lang="en-US"/>
              <a:t>3/8/2021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905548-4B9C-4CDF-B2F3-9A559E54BD60}" type="slidenum">
              <a:rPr lang="en-US"/>
              <a:t>‹#›</a:t>
            </a:fld>
            <a:endParaRPr lang="en-US"/>
          </a:p>
        </p:txBody>
      </p:sp>
    </p:spTree>
    <p:extLst>
      <p:ext uri="{BB962C8B-B14F-4D97-AF65-F5344CB8AC3E}">
        <p14:creationId xmlns:p14="http://schemas.microsoft.com/office/powerpoint/2010/main" val="1706102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 everyone, today we'd like to showcase some of the findings of our independent research project on Detecting AI-Altered Media with Deep Learning.</a:t>
            </a:r>
          </a:p>
          <a:p>
            <a:r>
              <a:rPr lang="en-US"/>
              <a:t>My name is Jim Fang, and I'm joined by my team members Jon Huff and Rhys Chua, advised by Dr. Arnab Bose.</a:t>
            </a:r>
          </a:p>
        </p:txBody>
      </p:sp>
      <p:sp>
        <p:nvSpPr>
          <p:cNvPr id="4" name="Slide Number Placeholder 3"/>
          <p:cNvSpPr>
            <a:spLocks noGrp="1"/>
          </p:cNvSpPr>
          <p:nvPr>
            <p:ph type="sldNum" sz="quarter" idx="5"/>
          </p:nvPr>
        </p:nvSpPr>
        <p:spPr/>
        <p:txBody>
          <a:bodyPr/>
          <a:lstStyle/>
          <a:p>
            <a:fld id="{57905548-4B9C-4CDF-B2F3-9A559E54BD60}" type="slidenum">
              <a:rPr lang="en-US" smtClean="0"/>
              <a:t>1</a:t>
            </a:fld>
            <a:endParaRPr lang="en-US"/>
          </a:p>
        </p:txBody>
      </p:sp>
    </p:spTree>
    <p:extLst>
      <p:ext uri="{BB962C8B-B14F-4D97-AF65-F5344CB8AC3E}">
        <p14:creationId xmlns:p14="http://schemas.microsoft.com/office/powerpoint/2010/main" val="4214700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 U.S. government spending $68M to research ways to battle this.</a:t>
            </a:r>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10</a:t>
            </a:fld>
            <a:endParaRPr lang="en-US"/>
          </a:p>
        </p:txBody>
      </p:sp>
    </p:spTree>
    <p:extLst>
      <p:ext uri="{BB962C8B-B14F-4D97-AF65-F5344CB8AC3E}">
        <p14:creationId xmlns:p14="http://schemas.microsoft.com/office/powerpoint/2010/main" val="841574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estimate 16 identities will be stolen EVERY single MINUTE in the coming months.</a:t>
            </a:r>
          </a:p>
        </p:txBody>
      </p:sp>
      <p:sp>
        <p:nvSpPr>
          <p:cNvPr id="4" name="Slide Number Placeholder 3"/>
          <p:cNvSpPr>
            <a:spLocks noGrp="1"/>
          </p:cNvSpPr>
          <p:nvPr>
            <p:ph type="sldNum" sz="quarter" idx="5"/>
          </p:nvPr>
        </p:nvSpPr>
        <p:spPr/>
        <p:txBody>
          <a:bodyPr/>
          <a:lstStyle/>
          <a:p>
            <a:fld id="{57905548-4B9C-4CDF-B2F3-9A559E54BD60}" type="slidenum">
              <a:rPr lang="en-US" smtClean="0"/>
              <a:t>11</a:t>
            </a:fld>
            <a:endParaRPr lang="en-US"/>
          </a:p>
        </p:txBody>
      </p:sp>
    </p:spTree>
    <p:extLst>
      <p:ext uri="{BB962C8B-B14F-4D97-AF65-F5344CB8AC3E}">
        <p14:creationId xmlns:p14="http://schemas.microsoft.com/office/powerpoint/2010/main" val="1728599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r>
              <a:rPr lang="en-US">
                <a:cs typeface="Calibri"/>
              </a:rPr>
              <a:t>The solution that we propose today is to build a deep learning pipeline to distinguish fake, AI altered videos from real videos using Deep Ensemble Learning.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down to it, AI Altered Videos can fall into one of two categories. Visual or Audio – </a:t>
            </a: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13</a:t>
            </a:fld>
            <a:endParaRPr lang="en-US"/>
          </a:p>
        </p:txBody>
      </p:sp>
    </p:spTree>
    <p:extLst>
      <p:ext uri="{BB962C8B-B14F-4D97-AF65-F5344CB8AC3E}">
        <p14:creationId xmlns:p14="http://schemas.microsoft.com/office/powerpoint/2010/main" val="2729773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Visual breaking out into the following categories </a:t>
            </a:r>
          </a:p>
          <a:p>
            <a:r>
              <a:rPr lang="en-US"/>
              <a:t>and Audio focused on Speech Synthesis. </a:t>
            </a: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14</a:t>
            </a:fld>
            <a:endParaRPr lang="en-US"/>
          </a:p>
        </p:txBody>
      </p:sp>
    </p:spTree>
    <p:extLst>
      <p:ext uri="{BB962C8B-B14F-4D97-AF65-F5344CB8AC3E}">
        <p14:creationId xmlns:p14="http://schemas.microsoft.com/office/powerpoint/2010/main" val="883059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project, we focused on the former.</a:t>
            </a:r>
          </a:p>
          <a:p>
            <a:endParaRPr lang="en-US"/>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15</a:t>
            </a:fld>
            <a:endParaRPr lang="en-US"/>
          </a:p>
        </p:txBody>
      </p:sp>
    </p:spTree>
    <p:extLst>
      <p:ext uri="{BB962C8B-B14F-4D97-AF65-F5344CB8AC3E}">
        <p14:creationId xmlns:p14="http://schemas.microsoft.com/office/powerpoint/2010/main" val="1584376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16</a:t>
            </a:fld>
            <a:endParaRPr lang="en-US"/>
          </a:p>
        </p:txBody>
      </p:sp>
    </p:spTree>
    <p:extLst>
      <p:ext uri="{BB962C8B-B14F-4D97-AF65-F5344CB8AC3E}">
        <p14:creationId xmlns:p14="http://schemas.microsoft.com/office/powerpoint/2010/main" val="1389813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next few minutes, you will see that not only have we incorporated the latest techniques in our detector, </a:t>
            </a:r>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17</a:t>
            </a:fld>
            <a:endParaRPr lang="en-US"/>
          </a:p>
        </p:txBody>
      </p:sp>
    </p:spTree>
    <p:extLst>
      <p:ext uri="{BB962C8B-B14F-4D97-AF65-F5344CB8AC3E}">
        <p14:creationId xmlns:p14="http://schemas.microsoft.com/office/powerpoint/2010/main" val="25303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we've also added the ability to detect multiple subjects per frame and introduced the use of a ensemble </a:t>
            </a:r>
            <a:r>
              <a:rPr lang="en-US" err="1"/>
              <a:t>metalearner</a:t>
            </a:r>
            <a:r>
              <a:rPr lang="en-US"/>
              <a:t>, and perhaps most importantly built a functional app with built-in model interpretability that researchers can use.</a:t>
            </a:r>
          </a:p>
          <a:p>
            <a:endParaRPr lang="en-US"/>
          </a:p>
          <a:p>
            <a:r>
              <a:rPr lang="en-US"/>
              <a:t>Now that you have a better idea of the problem at hand and what to expect, I'll pass it to Rhys who will speak to how we tackled the problem itself.</a:t>
            </a:r>
          </a:p>
        </p:txBody>
      </p:sp>
      <p:sp>
        <p:nvSpPr>
          <p:cNvPr id="4" name="Slide Number Placeholder 3"/>
          <p:cNvSpPr>
            <a:spLocks noGrp="1"/>
          </p:cNvSpPr>
          <p:nvPr>
            <p:ph type="sldNum" sz="quarter" idx="5"/>
          </p:nvPr>
        </p:nvSpPr>
        <p:spPr/>
        <p:txBody>
          <a:bodyPr/>
          <a:lstStyle/>
          <a:p>
            <a:fld id="{57905548-4B9C-4CDF-B2F3-9A559E54BD60}" type="slidenum">
              <a:rPr lang="en-US" smtClean="0"/>
              <a:t>18</a:t>
            </a:fld>
            <a:endParaRPr lang="en-US"/>
          </a:p>
        </p:txBody>
      </p:sp>
    </p:spTree>
    <p:extLst>
      <p:ext uri="{BB962C8B-B14F-4D97-AF65-F5344CB8AC3E}">
        <p14:creationId xmlns:p14="http://schemas.microsoft.com/office/powerpoint/2010/main" val="1348102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t>Build a deep learning pipeline to perform binary classification of AI altered videos to determine whether they are </a:t>
            </a:r>
            <a:r>
              <a:rPr lang="en" b="1"/>
              <a:t>Fake </a:t>
            </a:r>
            <a:r>
              <a:rPr lang="en"/>
              <a:t>or </a:t>
            </a:r>
            <a:r>
              <a:rPr lang="en" b="1"/>
              <a:t>Not Fake </a:t>
            </a:r>
            <a:endParaRPr lang="en"/>
          </a:p>
          <a:p>
            <a:r>
              <a:rPr lang="en" b="1"/>
              <a:t>Stretch</a:t>
            </a:r>
            <a:r>
              <a:rPr lang="en"/>
              <a:t>: Improve upon current </a:t>
            </a:r>
            <a:r>
              <a:rPr lang="en" err="1"/>
              <a:t>SoTA</a:t>
            </a:r>
            <a:r>
              <a:rPr lang="en"/>
              <a:t> </a:t>
            </a:r>
            <a:r>
              <a:rPr lang="en" err="1"/>
              <a:t>technqiues</a:t>
            </a:r>
            <a:r>
              <a:rPr lang="en"/>
              <a:t> and create a prototype app for academic/commercial use</a:t>
            </a:r>
            <a:endParaRPr lang="en-US"/>
          </a:p>
          <a:p>
            <a:pPr>
              <a:buSzPts val="1100"/>
            </a:pPr>
            <a:endParaRPr lang="en-US">
              <a:cs typeface="Calibri"/>
            </a:endParaRPr>
          </a:p>
        </p:txBody>
      </p:sp>
    </p:spTree>
    <p:extLst>
      <p:ext uri="{BB962C8B-B14F-4D97-AF65-F5344CB8AC3E}">
        <p14:creationId xmlns:p14="http://schemas.microsoft.com/office/powerpoint/2010/main" val="414177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dive in, I'd like to take us back to August 2020, in which a potentially damaging altered video of then presidential candidate Joe Biden was uploaded on the web.</a:t>
            </a:r>
          </a:p>
        </p:txBody>
      </p:sp>
      <p:sp>
        <p:nvSpPr>
          <p:cNvPr id="4" name="Slide Number Placeholder 3"/>
          <p:cNvSpPr>
            <a:spLocks noGrp="1"/>
          </p:cNvSpPr>
          <p:nvPr>
            <p:ph type="sldNum" sz="quarter" idx="5"/>
          </p:nvPr>
        </p:nvSpPr>
        <p:spPr/>
        <p:txBody>
          <a:bodyPr/>
          <a:lstStyle/>
          <a:p>
            <a:fld id="{57905548-4B9C-4CDF-B2F3-9A559E54BD60}" type="slidenum">
              <a:rPr lang="en-US" smtClean="0"/>
              <a:t>2</a:t>
            </a:fld>
            <a:endParaRPr lang="en-US"/>
          </a:p>
        </p:txBody>
      </p:sp>
    </p:spTree>
    <p:extLst>
      <p:ext uri="{BB962C8B-B14F-4D97-AF65-F5344CB8AC3E}">
        <p14:creationId xmlns:p14="http://schemas.microsoft.com/office/powerpoint/2010/main" val="2575360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t>We started off by collecting deep fake datasets using google drive as storage. </a:t>
            </a:r>
          </a:p>
          <a:p>
            <a:pPr marL="0" lvl="0" indent="0" algn="l">
              <a:lnSpc>
                <a:spcPct val="100000"/>
              </a:lnSpc>
              <a:spcBef>
                <a:spcPts val="0"/>
              </a:spcBef>
              <a:spcAft>
                <a:spcPts val="0"/>
              </a:spcAft>
              <a:buSzPts val="1100"/>
              <a:buNone/>
            </a:pPr>
            <a:endParaRPr>
              <a:cs typeface="Calibri"/>
            </a:endParaRPr>
          </a:p>
        </p:txBody>
      </p:sp>
    </p:spTree>
    <p:extLst>
      <p:ext uri="{BB962C8B-B14F-4D97-AF65-F5344CB8AC3E}">
        <p14:creationId xmlns:p14="http://schemas.microsoft.com/office/powerpoint/2010/main" val="1481868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t>Followed by pre-processing videos, where we focused on extracting video frames, cropping out faces, splitting datasets into train, validation, and test. </a:t>
            </a:r>
          </a:p>
          <a:p>
            <a:pPr marL="0" lvl="0" indent="0" algn="l">
              <a:lnSpc>
                <a:spcPct val="100000"/>
              </a:lnSpc>
              <a:spcBef>
                <a:spcPts val="0"/>
              </a:spcBef>
              <a:spcAft>
                <a:spcPts val="0"/>
              </a:spcAft>
              <a:buSzPts val="1100"/>
              <a:buNone/>
            </a:pPr>
            <a:endParaRPr>
              <a:cs typeface="Calibri"/>
            </a:endParaRPr>
          </a:p>
        </p:txBody>
      </p:sp>
    </p:spTree>
    <p:extLst>
      <p:ext uri="{BB962C8B-B14F-4D97-AF65-F5344CB8AC3E}">
        <p14:creationId xmlns:p14="http://schemas.microsoft.com/office/powerpoint/2010/main" val="2454220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t>Next, we created a repository on RCC for data and model storage. We performed data augmentation, trained our models.</a:t>
            </a:r>
          </a:p>
          <a:p>
            <a:pPr marL="0" lvl="0" indent="0" algn="l">
              <a:lnSpc>
                <a:spcPct val="100000"/>
              </a:lnSpc>
              <a:spcBef>
                <a:spcPts val="0"/>
              </a:spcBef>
              <a:spcAft>
                <a:spcPts val="0"/>
              </a:spcAft>
              <a:buSzPts val="1100"/>
              <a:buNone/>
            </a:pPr>
            <a:endParaRPr lang="en-US">
              <a:cs typeface="Calibri"/>
            </a:endParaRPr>
          </a:p>
        </p:txBody>
      </p:sp>
    </p:spTree>
    <p:extLst>
      <p:ext uri="{BB962C8B-B14F-4D97-AF65-F5344CB8AC3E}">
        <p14:creationId xmlns:p14="http://schemas.microsoft.com/office/powerpoint/2010/main" val="1890363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t>Next, we observed validation AUC and score on our test sets, we adjusted model hyper parameters accordingly. </a:t>
            </a:r>
          </a:p>
          <a:p>
            <a:pPr marL="0" lvl="0" indent="0" algn="l">
              <a:lnSpc>
                <a:spcPct val="100000"/>
              </a:lnSpc>
              <a:spcBef>
                <a:spcPts val="0"/>
              </a:spcBef>
              <a:spcAft>
                <a:spcPts val="0"/>
              </a:spcAft>
              <a:buSzPts val="1100"/>
              <a:buNone/>
            </a:pPr>
            <a:endParaRPr>
              <a:cs typeface="Calibri"/>
            </a:endParaRPr>
          </a:p>
        </p:txBody>
      </p:sp>
    </p:spTree>
    <p:extLst>
      <p:ext uri="{BB962C8B-B14F-4D97-AF65-F5344CB8AC3E}">
        <p14:creationId xmlns:p14="http://schemas.microsoft.com/office/powerpoint/2010/main" val="2133642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t>And lastly, for visualization and deployment, a web application was built using </a:t>
            </a:r>
            <a:r>
              <a:rPr lang="en-US" err="1"/>
              <a:t>streamlit</a:t>
            </a:r>
            <a:r>
              <a:rPr lang="en-US"/>
              <a:t>. This will be eventually deployed and hosted on AWS.</a:t>
            </a:r>
          </a:p>
          <a:p>
            <a:pPr marL="0" lvl="0" indent="0" algn="l">
              <a:lnSpc>
                <a:spcPct val="100000"/>
              </a:lnSpc>
              <a:spcBef>
                <a:spcPts val="0"/>
              </a:spcBef>
              <a:spcAft>
                <a:spcPts val="0"/>
              </a:spcAft>
              <a:buSzPts val="1100"/>
              <a:buNone/>
            </a:pPr>
            <a:endParaRPr lang="en-US">
              <a:cs typeface="Calibri"/>
            </a:endParaRPr>
          </a:p>
        </p:txBody>
      </p:sp>
    </p:spTree>
    <p:extLst>
      <p:ext uri="{BB962C8B-B14F-4D97-AF65-F5344CB8AC3E}">
        <p14:creationId xmlns:p14="http://schemas.microsoft.com/office/powerpoint/2010/main" val="3267769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t>Build a deep learning pipeline to perform binary classification of AI altered videos to determine whether they are </a:t>
            </a:r>
            <a:r>
              <a:rPr lang="en" b="1"/>
              <a:t>Fake </a:t>
            </a:r>
            <a:r>
              <a:rPr lang="en"/>
              <a:t>or </a:t>
            </a:r>
            <a:r>
              <a:rPr lang="en" b="1"/>
              <a:t>Not Fake </a:t>
            </a:r>
            <a:endParaRPr lang="en"/>
          </a:p>
          <a:p>
            <a:r>
              <a:rPr lang="en" b="1"/>
              <a:t>Stretch</a:t>
            </a:r>
            <a:r>
              <a:rPr lang="en"/>
              <a:t>: Improve upon current </a:t>
            </a:r>
            <a:r>
              <a:rPr lang="en" err="1"/>
              <a:t>SoTA</a:t>
            </a:r>
            <a:r>
              <a:rPr lang="en"/>
              <a:t> </a:t>
            </a:r>
            <a:r>
              <a:rPr lang="en" err="1"/>
              <a:t>technqiues</a:t>
            </a:r>
            <a:r>
              <a:rPr lang="en"/>
              <a:t> and create a prototype app for academic/commercial use</a:t>
            </a:r>
            <a:endParaRPr lang="en-US"/>
          </a:p>
          <a:p>
            <a:pPr>
              <a:buSzPts val="1100"/>
            </a:pPr>
            <a:endParaRPr lang="en-US">
              <a:cs typeface="Calibri"/>
            </a:endParaRPr>
          </a:p>
        </p:txBody>
      </p:sp>
    </p:spTree>
    <p:extLst>
      <p:ext uri="{BB962C8B-B14F-4D97-AF65-F5344CB8AC3E}">
        <p14:creationId xmlns:p14="http://schemas.microsoft.com/office/powerpoint/2010/main" val="3489355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We utilized the celeb df and face forensics datasets in order to build our training models, while DFDC dataset was reserved for generalizability approaches. Each dataset serves a purpose to fine tune our detection methods. </a:t>
            </a:r>
            <a:endParaRPr lang="en-US">
              <a:cs typeface="Calibri" panose="020F0502020204030204"/>
            </a:endParaRPr>
          </a:p>
          <a:p>
            <a:br>
              <a:rPr lang="en-US"/>
            </a:br>
            <a:endParaRPr lang="en-US"/>
          </a:p>
          <a:p>
            <a:r>
              <a:rPr lang="en-US"/>
              <a:t>For example DFDC which is a compilation of different datasets, was generated using convolutional auto encoder.</a:t>
            </a:r>
            <a:endParaRPr lang="en-US">
              <a:cs typeface="Calibri"/>
            </a:endParaRPr>
          </a:p>
          <a:p>
            <a:endParaRPr lang="en-US">
              <a:cs typeface="Calibri"/>
            </a:endParaRPr>
          </a:p>
          <a:p>
            <a:endParaRPr lang="en-US"/>
          </a:p>
          <a:p>
            <a:endParaRPr lang="en-US"/>
          </a:p>
          <a:p>
            <a:endParaRPr lang="en-US"/>
          </a:p>
          <a:p>
            <a:endParaRPr lang="en-US"/>
          </a:p>
          <a:p>
            <a:endParaRPr lang="en-US">
              <a:cs typeface="Calibri" panose="020F0502020204030204"/>
            </a:endParaRPr>
          </a:p>
          <a:p>
            <a:endParaRPr lang="en-US">
              <a:cs typeface="Calibri" panose="020F0502020204030204"/>
            </a:endParaRPr>
          </a:p>
          <a:p>
            <a:endParaRPr lang="en-US"/>
          </a:p>
          <a:p>
            <a:endParaRPr lang="en-US"/>
          </a:p>
          <a:p>
            <a:endParaRPr lang="en-US"/>
          </a:p>
          <a:p>
            <a:r>
              <a:rPr lang="en-US" err="1"/>
              <a:t>ffpp</a:t>
            </a:r>
            <a:r>
              <a:rPr lang="en-US"/>
              <a:t> has 3 compression levels: raw, c23, c40.  </a:t>
            </a:r>
            <a:endParaRPr lang="en-US">
              <a:cs typeface="Calibri"/>
            </a:endParaRPr>
          </a:p>
          <a:p>
            <a:endParaRPr lang="en-US"/>
          </a:p>
          <a:p>
            <a:r>
              <a:rPr lang="en-US"/>
              <a:t>everything was trained on c23</a:t>
            </a:r>
            <a:br>
              <a:rPr lang="en-US">
                <a:cs typeface="+mn-lt"/>
              </a:rPr>
            </a:br>
            <a:br>
              <a:rPr lang="en-US">
                <a:cs typeface="+mn-lt"/>
              </a:rPr>
            </a:br>
            <a:r>
              <a:rPr lang="en-US"/>
              <a:t>and then </a:t>
            </a:r>
            <a:r>
              <a:rPr lang="en-US" err="1"/>
              <a:t>flickrfaces</a:t>
            </a:r>
            <a:r>
              <a:rPr lang="en-US"/>
              <a:t> used 6 jpeg compression levels: raw, 80, 60, 40, 20, 10 (10 being highest compression/lowest quality)</a:t>
            </a:r>
            <a:endParaRPr lang="en-US">
              <a:cs typeface="Calibri"/>
            </a:endParaRPr>
          </a:p>
        </p:txBody>
      </p:sp>
      <p:sp>
        <p:nvSpPr>
          <p:cNvPr id="4" name="Slide Number Placeholder 3"/>
          <p:cNvSpPr>
            <a:spLocks noGrp="1"/>
          </p:cNvSpPr>
          <p:nvPr>
            <p:ph type="sldNum" sz="quarter" idx="5"/>
          </p:nvPr>
        </p:nvSpPr>
        <p:spPr/>
        <p:txBody>
          <a:bodyPr/>
          <a:lstStyle/>
          <a:p>
            <a:fld id="{57905548-4B9C-4CDF-B2F3-9A559E54BD60}" type="slidenum">
              <a:rPr lang="en-US" smtClean="0"/>
              <a:t>26</a:t>
            </a:fld>
            <a:endParaRPr lang="en-US"/>
          </a:p>
        </p:txBody>
      </p:sp>
    </p:spTree>
    <p:extLst>
      <p:ext uri="{BB962C8B-B14F-4D97-AF65-F5344CB8AC3E}">
        <p14:creationId xmlns:p14="http://schemas.microsoft.com/office/powerpoint/2010/main" val="72932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Face forensics which is a dataset that has been used extensively for our work, focuses on compression features, which was produced through generative adversarial network</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7905548-4B9C-4CDF-B2F3-9A559E54BD60}" type="slidenum">
              <a:rPr lang="en-US"/>
              <a:t>27</a:t>
            </a:fld>
            <a:endParaRPr lang="en-US"/>
          </a:p>
        </p:txBody>
      </p:sp>
    </p:spTree>
    <p:extLst>
      <p:ext uri="{BB962C8B-B14F-4D97-AF65-F5344CB8AC3E}">
        <p14:creationId xmlns:p14="http://schemas.microsoft.com/office/powerpoint/2010/main" val="3265299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Celeb df was curated in which the images have reduced visual quality gaps, it’s being generated using convolution auto encoder. </a:t>
            </a:r>
          </a:p>
          <a:p>
            <a:endParaRPr lang="en-US">
              <a:cs typeface="Calibri"/>
            </a:endParaRPr>
          </a:p>
        </p:txBody>
      </p:sp>
      <p:sp>
        <p:nvSpPr>
          <p:cNvPr id="4" name="Slide Number Placeholder 3"/>
          <p:cNvSpPr>
            <a:spLocks noGrp="1"/>
          </p:cNvSpPr>
          <p:nvPr>
            <p:ph type="sldNum" sz="quarter" idx="5"/>
          </p:nvPr>
        </p:nvSpPr>
        <p:spPr/>
        <p:txBody>
          <a:bodyPr/>
          <a:lstStyle/>
          <a:p>
            <a:fld id="{57905548-4B9C-4CDF-B2F3-9A559E54BD60}" type="slidenum">
              <a:rPr lang="en-US"/>
              <a:t>28</a:t>
            </a:fld>
            <a:endParaRPr lang="en-US"/>
          </a:p>
        </p:txBody>
      </p:sp>
    </p:spTree>
    <p:extLst>
      <p:ext uri="{BB962C8B-B14F-4D97-AF65-F5344CB8AC3E}">
        <p14:creationId xmlns:p14="http://schemas.microsoft.com/office/powerpoint/2010/main" val="3323199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we used a mixed dataset that comprised of face forensics and celeb df to provide more diversity to our datasets.</a:t>
            </a:r>
          </a:p>
          <a:p>
            <a:br>
              <a:rPr lang="en-US"/>
            </a:br>
            <a:endParaRPr lang="en-US"/>
          </a:p>
          <a:p>
            <a:r>
              <a:rPr lang="en-US"/>
              <a:t>I’ll pass it on to Jon to talk about video processing</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7905548-4B9C-4CDF-B2F3-9A559E54BD60}" type="slidenum">
              <a:rPr lang="en-US"/>
              <a:t>29</a:t>
            </a:fld>
            <a:endParaRPr lang="en-US"/>
          </a:p>
        </p:txBody>
      </p:sp>
    </p:spTree>
    <p:extLst>
      <p:ext uri="{BB962C8B-B14F-4D97-AF65-F5344CB8AC3E}">
        <p14:creationId xmlns:p14="http://schemas.microsoft.com/office/powerpoint/2010/main" val="373446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Within 24 hours, the video received 2.4M views on Twitter, </a:t>
            </a:r>
          </a:p>
          <a:p>
            <a:endParaRPr lang="en-US">
              <a:cs typeface="Calibri"/>
            </a:endParaRPr>
          </a:p>
        </p:txBody>
      </p:sp>
      <p:sp>
        <p:nvSpPr>
          <p:cNvPr id="4" name="Slide Number Placeholder 3"/>
          <p:cNvSpPr>
            <a:spLocks noGrp="1"/>
          </p:cNvSpPr>
          <p:nvPr>
            <p:ph type="sldNum" sz="quarter" idx="5"/>
          </p:nvPr>
        </p:nvSpPr>
        <p:spPr/>
        <p:txBody>
          <a:bodyPr/>
          <a:lstStyle/>
          <a:p>
            <a:fld id="{57905548-4B9C-4CDF-B2F3-9A559E54BD60}" type="slidenum">
              <a:rPr lang="en-US"/>
              <a:t>3</a:t>
            </a:fld>
            <a:endParaRPr lang="en-US"/>
          </a:p>
        </p:txBody>
      </p:sp>
    </p:spTree>
    <p:extLst>
      <p:ext uri="{BB962C8B-B14F-4D97-AF65-F5344CB8AC3E}">
        <p14:creationId xmlns:p14="http://schemas.microsoft.com/office/powerpoint/2010/main" val="1534141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t>Build a deep learning pipeline to perform binary classification of AI altered videos to determine whether they are </a:t>
            </a:r>
            <a:r>
              <a:rPr lang="en" b="1"/>
              <a:t>Fake </a:t>
            </a:r>
            <a:r>
              <a:rPr lang="en"/>
              <a:t>or </a:t>
            </a:r>
            <a:r>
              <a:rPr lang="en" b="1"/>
              <a:t>Not Fake </a:t>
            </a:r>
            <a:endParaRPr lang="en"/>
          </a:p>
          <a:p>
            <a:r>
              <a:rPr lang="en" b="1"/>
              <a:t>Stretch</a:t>
            </a:r>
            <a:r>
              <a:rPr lang="en"/>
              <a:t>: Improve upon current </a:t>
            </a:r>
            <a:r>
              <a:rPr lang="en" err="1"/>
              <a:t>SoTA</a:t>
            </a:r>
            <a:r>
              <a:rPr lang="en"/>
              <a:t> </a:t>
            </a:r>
            <a:r>
              <a:rPr lang="en" err="1"/>
              <a:t>technqiues</a:t>
            </a:r>
            <a:r>
              <a:rPr lang="en"/>
              <a:t> and create a prototype app for academic/commercial use</a:t>
            </a:r>
            <a:endParaRPr lang="en-US"/>
          </a:p>
          <a:p>
            <a:pPr>
              <a:buSzPts val="1100"/>
            </a:pPr>
            <a:endParaRPr lang="en-US">
              <a:cs typeface="Calibri"/>
            </a:endParaRPr>
          </a:p>
        </p:txBody>
      </p:sp>
    </p:spTree>
    <p:extLst>
      <p:ext uri="{BB962C8B-B14F-4D97-AF65-F5344CB8AC3E}">
        <p14:creationId xmlns:p14="http://schemas.microsoft.com/office/powerpoint/2010/main" val="1100578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Challenge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 propose to analyze sequences of still frame images in videos to detect deepfake media.  After gathering all the datasets, we immediately encountered an issue: face detection algorithms do not automatically sort identities when multiple faces are detected in each frame.  These arbitrarily mixed datasets would indeed contaminate our model training.</a:t>
            </a:r>
          </a:p>
          <a:p>
            <a:pPr>
              <a:buSzPts val="1100"/>
            </a:pPr>
            <a:endParaRPr lang="en-US">
              <a:cs typeface="Calibri"/>
            </a:endParaRPr>
          </a:p>
        </p:txBody>
      </p:sp>
    </p:spTree>
    <p:extLst>
      <p:ext uri="{BB962C8B-B14F-4D97-AF65-F5344CB8AC3E}">
        <p14:creationId xmlns:p14="http://schemas.microsoft.com/office/powerpoint/2010/main" val="1511699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Clean Data</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overcome this issue of contamination, we built a custom high performance sorting algorithm compiled to machine code.  The algorithm follows two primary steps:  First, it isolates sequences that do not possess overlapping bounding boxes, or the square frames around detected faces.  Second, it analyzes the similarity of faces using the </a:t>
            </a:r>
            <a:r>
              <a:rPr lang="en-US" sz="1800" err="1">
                <a:effectLst/>
                <a:latin typeface="Calibri" panose="020F0502020204030204" pitchFamily="34" charset="0"/>
                <a:ea typeface="Calibri" panose="020F0502020204030204" pitchFamily="34" charset="0"/>
                <a:cs typeface="Times New Roman" panose="02020603050405020304" pitchFamily="18" charset="0"/>
              </a:rPr>
              <a:t>FaceNet</a:t>
            </a:r>
            <a:r>
              <a:rPr lang="en-US" sz="1800">
                <a:effectLst/>
                <a:latin typeface="Calibri" panose="020F0502020204030204" pitchFamily="34" charset="0"/>
                <a:ea typeface="Calibri" panose="020F0502020204030204" pitchFamily="34" charset="0"/>
                <a:cs typeface="Times New Roman" panose="02020603050405020304" pitchFamily="18" charset="0"/>
              </a:rPr>
              <a:t> algorithm to determine whether the identity from one frame to the next remains the same.  This algorithm allowed us to curate very clean datasets.</a:t>
            </a:r>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32</a:t>
            </a:fld>
            <a:endParaRPr lang="en-US"/>
          </a:p>
        </p:txBody>
      </p:sp>
    </p:spTree>
    <p:extLst>
      <p:ext uri="{BB962C8B-B14F-4D97-AF65-F5344CB8AC3E}">
        <p14:creationId xmlns:p14="http://schemas.microsoft.com/office/powerpoint/2010/main" val="2034060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Our elementary classification models performed very poorly at first without any data transformations.  However, upon performing random transformations at train time, performance increased dramatically.  </a:t>
            </a:r>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33</a:t>
            </a:fld>
            <a:endParaRPr lang="en-US"/>
          </a:p>
        </p:txBody>
      </p:sp>
    </p:spTree>
    <p:extLst>
      <p:ext uri="{BB962C8B-B14F-4D97-AF65-F5344CB8AC3E}">
        <p14:creationId xmlns:p14="http://schemas.microsoft.com/office/powerpoint/2010/main" val="1197606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To prevent overfitting and data leakage, face identities were isolated to each of the train validation and test datasets</a:t>
            </a:r>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34</a:t>
            </a:fld>
            <a:endParaRPr lang="en-US"/>
          </a:p>
        </p:txBody>
      </p:sp>
    </p:spTree>
    <p:extLst>
      <p:ext uri="{BB962C8B-B14F-4D97-AF65-F5344CB8AC3E}">
        <p14:creationId xmlns:p14="http://schemas.microsoft.com/office/powerpoint/2010/main" val="654459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t>Build a deep learning pipeline to perform binary classification of AI altered videos to determine whether they are </a:t>
            </a:r>
            <a:r>
              <a:rPr lang="en" b="1"/>
              <a:t>Fake </a:t>
            </a:r>
            <a:r>
              <a:rPr lang="en"/>
              <a:t>or </a:t>
            </a:r>
            <a:r>
              <a:rPr lang="en" b="1"/>
              <a:t>Not Fake </a:t>
            </a:r>
            <a:endParaRPr lang="en"/>
          </a:p>
          <a:p>
            <a:r>
              <a:rPr lang="en" b="1"/>
              <a:t>Stretch</a:t>
            </a:r>
            <a:r>
              <a:rPr lang="en"/>
              <a:t>: Improve upon current </a:t>
            </a:r>
            <a:r>
              <a:rPr lang="en" err="1"/>
              <a:t>SoTA</a:t>
            </a:r>
            <a:r>
              <a:rPr lang="en"/>
              <a:t> </a:t>
            </a:r>
            <a:r>
              <a:rPr lang="en" err="1"/>
              <a:t>technqiues</a:t>
            </a:r>
            <a:r>
              <a:rPr lang="en"/>
              <a:t> and create a prototype app for academic/commercial use</a:t>
            </a:r>
            <a:endParaRPr lang="en-US"/>
          </a:p>
          <a:p>
            <a:pPr>
              <a:buSzPts val="1100"/>
            </a:pPr>
            <a:endParaRPr lang="en-US">
              <a:cs typeface="Calibri"/>
            </a:endParaRPr>
          </a:p>
        </p:txBody>
      </p:sp>
    </p:spTree>
    <p:extLst>
      <p:ext uri="{BB962C8B-B14F-4D97-AF65-F5344CB8AC3E}">
        <p14:creationId xmlns:p14="http://schemas.microsoft.com/office/powerpoint/2010/main" val="537972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Our model selection starts by comparing the performance of different architectures on the ImageNet benchmark dataset.  From conducting research, we found </a:t>
            </a:r>
            <a:r>
              <a:rPr lang="en-US" sz="1800" err="1">
                <a:effectLst/>
                <a:latin typeface="Calibri" panose="020F0502020204030204" pitchFamily="34" charset="0"/>
                <a:ea typeface="Calibri" panose="020F0502020204030204" pitchFamily="34" charset="0"/>
                <a:cs typeface="Times New Roman" panose="02020603050405020304" pitchFamily="18" charset="0"/>
              </a:rPr>
              <a:t>Xception</a:t>
            </a:r>
            <a:r>
              <a:rPr lang="en-US" sz="1800">
                <a:effectLst/>
                <a:latin typeface="Calibri" panose="020F0502020204030204" pitchFamily="34" charset="0"/>
                <a:ea typeface="Calibri" panose="020F0502020204030204" pitchFamily="34" charset="0"/>
                <a:cs typeface="Times New Roman" panose="02020603050405020304" pitchFamily="18" charset="0"/>
              </a:rPr>
              <a:t> to be a widely utilized deep learning image classifier for deepfake detection.  We also discovered the </a:t>
            </a:r>
            <a:r>
              <a:rPr lang="en-US" sz="1800" err="1">
                <a:effectLst/>
                <a:latin typeface="Calibri" panose="020F0502020204030204" pitchFamily="34" charset="0"/>
                <a:ea typeface="Calibri" panose="020F0502020204030204" pitchFamily="34" charset="0"/>
                <a:cs typeface="Times New Roman" panose="02020603050405020304" pitchFamily="18" charset="0"/>
              </a:rPr>
              <a:t>EfficientNet</a:t>
            </a:r>
            <a:r>
              <a:rPr lang="en-US" sz="1800">
                <a:effectLst/>
                <a:latin typeface="Calibri" panose="020F0502020204030204" pitchFamily="34" charset="0"/>
                <a:ea typeface="Calibri" panose="020F0502020204030204" pitchFamily="34" charset="0"/>
                <a:cs typeface="Times New Roman" panose="02020603050405020304" pitchFamily="18" charset="0"/>
              </a:rPr>
              <a:t> family of networks, and decided to focus on the B4 variant due to its combination of high performance and modest compute cost.</a:t>
            </a:r>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36</a:t>
            </a:fld>
            <a:endParaRPr lang="en-US"/>
          </a:p>
        </p:txBody>
      </p:sp>
    </p:spTree>
    <p:extLst>
      <p:ext uri="{BB962C8B-B14F-4D97-AF65-F5344CB8AC3E}">
        <p14:creationId xmlns:p14="http://schemas.microsoft.com/office/powerpoint/2010/main" val="2871148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While we considered other architectures, they either did not perform as well or simply required too much compute.  </a:t>
            </a:r>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37</a:t>
            </a:fld>
            <a:endParaRPr lang="en-US"/>
          </a:p>
        </p:txBody>
      </p:sp>
    </p:spTree>
    <p:extLst>
      <p:ext uri="{BB962C8B-B14F-4D97-AF65-F5344CB8AC3E}">
        <p14:creationId xmlns:p14="http://schemas.microsoft.com/office/powerpoint/2010/main" val="3420211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is a high level diagram of our proposed architecture.  We ensemble </a:t>
            </a:r>
            <a:r>
              <a:rPr lang="en-US" sz="1800" err="1">
                <a:effectLst/>
                <a:latin typeface="Calibri" panose="020F0502020204030204" pitchFamily="34" charset="0"/>
                <a:ea typeface="Calibri" panose="020F0502020204030204" pitchFamily="34" charset="0"/>
                <a:cs typeface="Times New Roman" panose="02020603050405020304" pitchFamily="18" charset="0"/>
              </a:rPr>
              <a:t>Xception</a:t>
            </a:r>
            <a:r>
              <a:rPr lang="en-US" sz="1800">
                <a:effectLst/>
                <a:latin typeface="Calibri" panose="020F0502020204030204" pitchFamily="34" charset="0"/>
                <a:ea typeface="Calibri" panose="020F0502020204030204" pitchFamily="34" charset="0"/>
                <a:cs typeface="Times New Roman" panose="02020603050405020304" pitchFamily="18" charset="0"/>
              </a:rPr>
              <a:t> and </a:t>
            </a:r>
            <a:r>
              <a:rPr lang="en-US" sz="1800" err="1">
                <a:effectLst/>
                <a:latin typeface="Calibri" panose="020F0502020204030204" pitchFamily="34" charset="0"/>
                <a:ea typeface="Calibri" panose="020F0502020204030204" pitchFamily="34" charset="0"/>
                <a:cs typeface="Times New Roman" panose="02020603050405020304" pitchFamily="18" charset="0"/>
              </a:rPr>
              <a:t>EfficientNet</a:t>
            </a:r>
            <a:r>
              <a:rPr lang="en-US" sz="1800">
                <a:effectLst/>
                <a:latin typeface="Calibri" panose="020F0502020204030204" pitchFamily="34" charset="0"/>
                <a:ea typeface="Calibri" panose="020F0502020204030204" pitchFamily="34" charset="0"/>
                <a:cs typeface="Times New Roman" panose="02020603050405020304" pitchFamily="18" charset="0"/>
              </a:rPr>
              <a:t> modules with a trained meta-learner, and feed those output vectors into an LSTM to capture temporal features.</a:t>
            </a:r>
          </a:p>
          <a:p>
            <a:pPr>
              <a:buSzPts val="1100"/>
            </a:pPr>
            <a:endParaRPr lang="en-US">
              <a:cs typeface="Calibri"/>
            </a:endParaRPr>
          </a:p>
        </p:txBody>
      </p:sp>
    </p:spTree>
    <p:extLst>
      <p:ext uri="{BB962C8B-B14F-4D97-AF65-F5344CB8AC3E}">
        <p14:creationId xmlns:p14="http://schemas.microsoft.com/office/powerpoint/2010/main" val="74319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Beginning with Image classifiers, we used </a:t>
            </a:r>
            <a:r>
              <a:rPr lang="en-US" sz="1800" err="1">
                <a:effectLst/>
                <a:latin typeface="Calibri" panose="020F0502020204030204" pitchFamily="34" charset="0"/>
                <a:ea typeface="Calibri" panose="020F0502020204030204" pitchFamily="34" charset="0"/>
                <a:cs typeface="Times New Roman" panose="02020603050405020304" pitchFamily="18" charset="0"/>
              </a:rPr>
              <a:t>XceptionNet</a:t>
            </a:r>
            <a:r>
              <a:rPr lang="en-US" sz="1800">
                <a:effectLst/>
                <a:latin typeface="Calibri" panose="020F0502020204030204" pitchFamily="34" charset="0"/>
                <a:ea typeface="Calibri" panose="020F0502020204030204" pitchFamily="34" charset="0"/>
                <a:cs typeface="Times New Roman" panose="02020603050405020304" pitchFamily="18" charset="0"/>
              </a:rPr>
              <a:t> and </a:t>
            </a:r>
            <a:r>
              <a:rPr lang="en-US" sz="1800" err="1">
                <a:effectLst/>
                <a:latin typeface="Calibri" panose="020F0502020204030204" pitchFamily="34" charset="0"/>
                <a:ea typeface="Calibri" panose="020F0502020204030204" pitchFamily="34" charset="0"/>
                <a:cs typeface="Times New Roman" panose="02020603050405020304" pitchFamily="18" charset="0"/>
              </a:rPr>
              <a:t>EfficientNet</a:t>
            </a:r>
            <a:r>
              <a:rPr lang="en-US" sz="1800">
                <a:effectLst/>
                <a:latin typeface="Calibri" panose="020F0502020204030204" pitchFamily="34" charset="0"/>
                <a:ea typeface="Calibri" panose="020F0502020204030204" pitchFamily="34" charset="0"/>
                <a:cs typeface="Times New Roman" panose="02020603050405020304" pitchFamily="18" charset="0"/>
              </a:rPr>
              <a:t> pretrained on the ImageNet dataset.  All layers except the bottom of both networks were unfrozen in an attempt to allow the model to learn salient deepfake features without overfitting to the training data.  </a:t>
            </a:r>
            <a:r>
              <a:rPr lang="en-US" sz="1800" err="1">
                <a:effectLst/>
                <a:latin typeface="Calibri" panose="020F0502020204030204" pitchFamily="34" charset="0"/>
                <a:ea typeface="Calibri" panose="020F0502020204030204" pitchFamily="34" charset="0"/>
                <a:cs typeface="Times New Roman" panose="02020603050405020304" pitchFamily="18" charset="0"/>
              </a:rPr>
              <a:t>AdaBelief</a:t>
            </a:r>
            <a:r>
              <a:rPr lang="en-US" sz="1800">
                <a:effectLst/>
                <a:latin typeface="Calibri" panose="020F0502020204030204" pitchFamily="34" charset="0"/>
                <a:ea typeface="Calibri" panose="020F0502020204030204" pitchFamily="34" charset="0"/>
                <a:cs typeface="Times New Roman" panose="02020603050405020304" pitchFamily="18" charset="0"/>
              </a:rPr>
              <a:t>, a novel optimizer, was used which showed marked performance over Adam.  Weight regularization was added to prevent overfitting.  Finally, images were loaded into memory with a fully custom multithreaded streaming data loader.  The meta-learner contained the trained and fully frozen </a:t>
            </a:r>
            <a:r>
              <a:rPr lang="en-US" sz="1800" err="1">
                <a:effectLst/>
                <a:latin typeface="Calibri" panose="020F0502020204030204" pitchFamily="34" charset="0"/>
                <a:ea typeface="Calibri" panose="020F0502020204030204" pitchFamily="34" charset="0"/>
                <a:cs typeface="Times New Roman" panose="02020603050405020304" pitchFamily="18" charset="0"/>
              </a:rPr>
              <a:t>xception</a:t>
            </a:r>
            <a:r>
              <a:rPr lang="en-US" sz="1800">
                <a:effectLst/>
                <a:latin typeface="Calibri" panose="020F0502020204030204" pitchFamily="34" charset="0"/>
                <a:ea typeface="Calibri" panose="020F0502020204030204" pitchFamily="34" charset="0"/>
                <a:cs typeface="Times New Roman" panose="02020603050405020304" pitchFamily="18" charset="0"/>
              </a:rPr>
              <a:t> and </a:t>
            </a:r>
            <a:r>
              <a:rPr lang="en-US" sz="1800" err="1">
                <a:effectLst/>
                <a:latin typeface="Calibri" panose="020F0502020204030204" pitchFamily="34" charset="0"/>
                <a:ea typeface="Calibri" panose="020F0502020204030204" pitchFamily="34" charset="0"/>
                <a:cs typeface="Times New Roman" panose="02020603050405020304" pitchFamily="18" charset="0"/>
              </a:rPr>
              <a:t>efficientnet</a:t>
            </a:r>
            <a:r>
              <a:rPr lang="en-US" sz="1800">
                <a:effectLst/>
                <a:latin typeface="Calibri" panose="020F0502020204030204" pitchFamily="34" charset="0"/>
                <a:ea typeface="Calibri" panose="020F0502020204030204" pitchFamily="34" charset="0"/>
                <a:cs typeface="Times New Roman" panose="02020603050405020304" pitchFamily="18" charset="0"/>
              </a:rPr>
              <a:t> models with their final classification layers removed.  These layers were replaced with trainable dense layers to standardize feature extraction vectors to 512-dimension.  They were then fed into the meta-learner consisting of two dense layers of 1024 neurons in each layer.  The LSTM model consisted of one hidden layer with 1024 neurons.  The hyperparameters remained the same except for changing </a:t>
            </a:r>
            <a:r>
              <a:rPr lang="en-US" sz="1800" err="1">
                <a:effectLst/>
                <a:latin typeface="Calibri" panose="020F0502020204030204" pitchFamily="34" charset="0"/>
                <a:ea typeface="Calibri" panose="020F0502020204030204" pitchFamily="34" charset="0"/>
                <a:cs typeface="Times New Roman" panose="02020603050405020304" pitchFamily="18" charset="0"/>
              </a:rPr>
              <a:t>AdaBelief</a:t>
            </a:r>
            <a:r>
              <a:rPr lang="en-US" sz="1800">
                <a:effectLst/>
                <a:latin typeface="Calibri" panose="020F0502020204030204" pitchFamily="34" charset="0"/>
                <a:ea typeface="Calibri" panose="020F0502020204030204" pitchFamily="34" charset="0"/>
                <a:cs typeface="Times New Roman" panose="02020603050405020304" pitchFamily="18" charset="0"/>
              </a:rPr>
              <a:t> </a:t>
            </a:r>
            <a:r>
              <a:rPr lang="en-US" sz="1800" err="1">
                <a:effectLst/>
                <a:latin typeface="Calibri" panose="020F0502020204030204" pitchFamily="34" charset="0"/>
                <a:ea typeface="Calibri" panose="020F0502020204030204" pitchFamily="34" charset="0"/>
                <a:cs typeface="Times New Roman" panose="02020603050405020304" pitchFamily="18" charset="0"/>
              </a:rPr>
              <a:t>prameters</a:t>
            </a:r>
            <a:r>
              <a:rPr lang="en-US" sz="1800">
                <a:effectLst/>
                <a:latin typeface="Calibri" panose="020F0502020204030204" pitchFamily="34" charset="0"/>
                <a:ea typeface="Calibri" panose="020F0502020204030204" pitchFamily="34" charset="0"/>
                <a:cs typeface="Times New Roman" panose="02020603050405020304" pitchFamily="18" charset="0"/>
              </a:rPr>
              <a:t> for LSTM models according to the author.  It classified 30 frame sequences as either real or fake.  The output probabilities were calibrated using temperature scaling.</a:t>
            </a:r>
          </a:p>
        </p:txBody>
      </p:sp>
      <p:sp>
        <p:nvSpPr>
          <p:cNvPr id="4" name="Slide Number Placeholder 3"/>
          <p:cNvSpPr>
            <a:spLocks noGrp="1"/>
          </p:cNvSpPr>
          <p:nvPr>
            <p:ph type="sldNum" sz="quarter" idx="5"/>
          </p:nvPr>
        </p:nvSpPr>
        <p:spPr/>
        <p:txBody>
          <a:bodyPr/>
          <a:lstStyle/>
          <a:p>
            <a:fld id="{57905548-4B9C-4CDF-B2F3-9A559E54BD60}" type="slidenum">
              <a:rPr lang="en-US" smtClean="0"/>
              <a:t>39</a:t>
            </a:fld>
            <a:endParaRPr lang="en-US"/>
          </a:p>
        </p:txBody>
      </p:sp>
    </p:spTree>
    <p:extLst>
      <p:ext uri="{BB962C8B-B14F-4D97-AF65-F5344CB8AC3E}">
        <p14:creationId xmlns:p14="http://schemas.microsoft.com/office/powerpoint/2010/main" val="386957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 200K views on YouTube, </a:t>
            </a:r>
          </a:p>
          <a:p>
            <a:endParaRPr lang="en-US">
              <a:cs typeface="Calibri"/>
            </a:endParaRPr>
          </a:p>
        </p:txBody>
      </p:sp>
      <p:sp>
        <p:nvSpPr>
          <p:cNvPr id="4" name="Slide Number Placeholder 3"/>
          <p:cNvSpPr>
            <a:spLocks noGrp="1"/>
          </p:cNvSpPr>
          <p:nvPr>
            <p:ph type="sldNum" sz="quarter" idx="5"/>
          </p:nvPr>
        </p:nvSpPr>
        <p:spPr/>
        <p:txBody>
          <a:bodyPr/>
          <a:lstStyle/>
          <a:p>
            <a:fld id="{57905548-4B9C-4CDF-B2F3-9A559E54BD60}" type="slidenum">
              <a:rPr lang="en-US"/>
              <a:t>4</a:t>
            </a:fld>
            <a:endParaRPr lang="en-US"/>
          </a:p>
        </p:txBody>
      </p:sp>
    </p:spTree>
    <p:extLst>
      <p:ext uri="{BB962C8B-B14F-4D97-AF65-F5344CB8AC3E}">
        <p14:creationId xmlns:p14="http://schemas.microsoft.com/office/powerpoint/2010/main" val="2091722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We iteratively built upon each model, increasing our performance at each step until we were satisfied with the </a:t>
            </a:r>
            <a:r>
              <a:rPr lang="en-US" sz="1800" err="1">
                <a:effectLst/>
                <a:latin typeface="Calibri" panose="020F0502020204030204" pitchFamily="34" charset="0"/>
                <a:ea typeface="Calibri" panose="020F0502020204030204" pitchFamily="34" charset="0"/>
                <a:cs typeface="Times New Roman" panose="02020603050405020304" pitchFamily="18" charset="0"/>
              </a:rPr>
              <a:t>Ensemble+LSTM</a:t>
            </a:r>
            <a:r>
              <a:rPr lang="en-US" sz="1800">
                <a:effectLst/>
                <a:latin typeface="Calibri" panose="020F0502020204030204" pitchFamily="34" charset="0"/>
                <a:ea typeface="Calibri" panose="020F0502020204030204" pitchFamily="34" charset="0"/>
                <a:cs typeface="Times New Roman" panose="02020603050405020304" pitchFamily="18" charset="0"/>
              </a:rPr>
              <a:t> model on our mixed dataset.  When tested on unseen data sourced from the same datasets on which the models were trained, the model exhibited very strong performance, achieving an AUC score over 99. </a:t>
            </a:r>
            <a:endParaRPr lang="en-US">
              <a:cs typeface="Calibri"/>
            </a:endParaRPr>
          </a:p>
        </p:txBody>
      </p:sp>
    </p:spTree>
    <p:extLst>
      <p:ext uri="{BB962C8B-B14F-4D97-AF65-F5344CB8AC3E}">
        <p14:creationId xmlns:p14="http://schemas.microsoft.com/office/powerpoint/2010/main" val="362216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To investigate how well our model would perform on in-the-wild deepfakes, we tested performance on two datasets that the model had never seen: Deepfake Detection and Deepfake Detection Challenge.  Due to the inferior quality of the DFDC dataset, we focused solely on DFD for our analysis.  As you can see, the performance dropped significantly.  Notably, the false positive rate as listed in the upper right table was .46, meaning that for all the real videos, the model misclassified nearly half of them as fake.  We understood this to mean that quality of the real videos in DFD was significantly different from the quality of the real videos in our training data.  That is, our authentic video training data was not varied enough in quality. </a:t>
            </a:r>
            <a:endParaRPr lang="en-US">
              <a:cs typeface="Calibri"/>
            </a:endParaRPr>
          </a:p>
        </p:txBody>
      </p:sp>
    </p:spTree>
    <p:extLst>
      <p:ext uri="{BB962C8B-B14F-4D97-AF65-F5344CB8AC3E}">
        <p14:creationId xmlns:p14="http://schemas.microsoft.com/office/powerpoint/2010/main" val="3597987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To combat this, we combined our mixed dataset with high quality real face images from a dataset called </a:t>
            </a:r>
            <a:r>
              <a:rPr lang="en-US" sz="1800" err="1">
                <a:effectLst/>
                <a:latin typeface="Calibri" panose="020F0502020204030204" pitchFamily="34" charset="0"/>
                <a:ea typeface="Calibri" panose="020F0502020204030204" pitchFamily="34" charset="0"/>
                <a:cs typeface="Times New Roman" panose="02020603050405020304" pitchFamily="18" charset="0"/>
              </a:rPr>
              <a:t>FlickrFaces</a:t>
            </a:r>
            <a:r>
              <a:rPr lang="en-US" sz="1800">
                <a:effectLst/>
                <a:latin typeface="Calibri" panose="020F0502020204030204" pitchFamily="34" charset="0"/>
                <a:ea typeface="Calibri" panose="020F0502020204030204" pitchFamily="34" charset="0"/>
                <a:cs typeface="Times New Roman" panose="02020603050405020304" pitchFamily="18" charset="0"/>
              </a:rPr>
              <a:t>.   We generated 6 versions of the </a:t>
            </a:r>
            <a:r>
              <a:rPr lang="en-US" sz="1800" err="1">
                <a:effectLst/>
                <a:latin typeface="Calibri" panose="020F0502020204030204" pitchFamily="34" charset="0"/>
                <a:ea typeface="Calibri" panose="020F0502020204030204" pitchFamily="34" charset="0"/>
                <a:cs typeface="Times New Roman" panose="02020603050405020304" pitchFamily="18" charset="0"/>
              </a:rPr>
              <a:t>FlickrFaces</a:t>
            </a:r>
            <a:r>
              <a:rPr lang="en-US" sz="1800">
                <a:effectLst/>
                <a:latin typeface="Calibri" panose="020F0502020204030204" pitchFamily="34" charset="0"/>
                <a:ea typeface="Calibri" panose="020F0502020204030204" pitchFamily="34" charset="0"/>
                <a:cs typeface="Times New Roman" panose="02020603050405020304" pitchFamily="18" charset="0"/>
              </a:rPr>
              <a:t> dataset, all varying in image compression levels ranging from quality 100 to quality 10.  To reiterate, no new deepfakes were introduced.  While AUC only increased slightly, precision increased from .59 to .65 at the expense of a slight decrease in recall, and our false positive rate decreased from .46 to .34.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Tree>
    <p:extLst>
      <p:ext uri="{BB962C8B-B14F-4D97-AF65-F5344CB8AC3E}">
        <p14:creationId xmlns:p14="http://schemas.microsoft.com/office/powerpoint/2010/main" val="19098418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Font typeface="Wingdings" panose="05000000000000000000" pitchFamily="2" charset="2"/>
              <a:buNone/>
            </a:pPr>
            <a:r>
              <a:rPr lang="en-US" sz="1800">
                <a:effectLst/>
                <a:latin typeface="Calibri" panose="020F0502020204030204" pitchFamily="34" charset="0"/>
                <a:ea typeface="Calibri" panose="020F0502020204030204" pitchFamily="34" charset="0"/>
                <a:cs typeface="Times New Roman" panose="02020603050405020304" pitchFamily="18" charset="0"/>
              </a:rPr>
              <a:t>While we cannot make true comparisons to other implementations that considered out-of-distribution data, our model performed competitively on both in-distribution and out-of-distribution data, given the datasets on which it was trained.</a:t>
            </a:r>
          </a:p>
          <a:p>
            <a:pPr marL="0" indent="0">
              <a:buFont typeface="Wingdings" panose="05000000000000000000" pitchFamily="2" charset="2"/>
              <a:buNone/>
            </a:pPr>
            <a:endParaRPr lang="en-US" sz="180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 will now hand off to Jim for a discussion on model interpretability.</a:t>
            </a:r>
          </a:p>
          <a:p>
            <a:pPr marL="0" indent="0">
              <a:buFont typeface="Wingdings" panose="05000000000000000000" pitchFamily="2" charset="2"/>
              <a:buNone/>
            </a:pPr>
            <a:endParaRPr lang="en-US" sz="1200">
              <a:latin typeface="Lato"/>
              <a:cs typeface="Arial"/>
            </a:endParaRPr>
          </a:p>
        </p:txBody>
      </p:sp>
    </p:spTree>
    <p:extLst>
      <p:ext uri="{BB962C8B-B14F-4D97-AF65-F5344CB8AC3E}">
        <p14:creationId xmlns:p14="http://schemas.microsoft.com/office/powerpoint/2010/main" val="74966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t>Build a deep learning pipeline to perform binary classification of AI altered videos to determine whether they are </a:t>
            </a:r>
            <a:r>
              <a:rPr lang="en" b="1"/>
              <a:t>Fake </a:t>
            </a:r>
            <a:r>
              <a:rPr lang="en"/>
              <a:t>or </a:t>
            </a:r>
            <a:r>
              <a:rPr lang="en" b="1"/>
              <a:t>Not Fake </a:t>
            </a:r>
            <a:endParaRPr lang="en"/>
          </a:p>
          <a:p>
            <a:r>
              <a:rPr lang="en" b="1"/>
              <a:t>Stretch</a:t>
            </a:r>
            <a:r>
              <a:rPr lang="en"/>
              <a:t>: Improve upon current </a:t>
            </a:r>
            <a:r>
              <a:rPr lang="en" err="1"/>
              <a:t>SoTA</a:t>
            </a:r>
            <a:r>
              <a:rPr lang="en"/>
              <a:t> </a:t>
            </a:r>
            <a:r>
              <a:rPr lang="en" err="1"/>
              <a:t>technqiues</a:t>
            </a:r>
            <a:r>
              <a:rPr lang="en"/>
              <a:t> and create a prototype app for academic/commercial use</a:t>
            </a:r>
            <a:endParaRPr lang="en-US"/>
          </a:p>
          <a:p>
            <a:pPr>
              <a:buSzPts val="1100"/>
            </a:pPr>
            <a:endParaRPr lang="en-US">
              <a:cs typeface="Calibri"/>
            </a:endParaRPr>
          </a:p>
        </p:txBody>
      </p:sp>
    </p:spTree>
    <p:extLst>
      <p:ext uri="{BB962C8B-B14F-4D97-AF65-F5344CB8AC3E}">
        <p14:creationId xmlns:p14="http://schemas.microsoft.com/office/powerpoint/2010/main" val="10911646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a:solidFill>
                  <a:srgbClr val="FF0000"/>
                </a:solidFill>
                <a:latin typeface="Lato"/>
              </a:rPr>
              <a:t>To interpret our models, we leveraged </a:t>
            </a:r>
            <a:r>
              <a:rPr lang="en-US" sz="1200" b="0" err="1">
                <a:solidFill>
                  <a:srgbClr val="FF0000"/>
                </a:solidFill>
                <a:latin typeface="Lato"/>
              </a:rPr>
              <a:t>GradCAM</a:t>
            </a:r>
            <a:r>
              <a:rPr lang="en-US" sz="1200" b="0">
                <a:solidFill>
                  <a:srgbClr val="FF0000"/>
                </a:solidFill>
                <a:latin typeface="Lato"/>
              </a:rPr>
              <a:t> to help us understand which regions of a face contribute most to a prediction of fake or real, shown by the brightest spots.</a:t>
            </a:r>
            <a:endParaRPr lang="en-US" sz="1200" b="0">
              <a:latin typeface="Lato"/>
              <a:cs typeface="Arial"/>
            </a:endParaRPr>
          </a:p>
        </p:txBody>
      </p:sp>
    </p:spTree>
    <p:extLst>
      <p:ext uri="{BB962C8B-B14F-4D97-AF65-F5344CB8AC3E}">
        <p14:creationId xmlns:p14="http://schemas.microsoft.com/office/powerpoint/2010/main" val="3655109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a:solidFill>
                  <a:srgbClr val="FF0000"/>
                </a:solidFill>
                <a:latin typeface="Lato"/>
                <a:cs typeface="Arial"/>
              </a:rPr>
              <a:t>As we see here, our detector does a great job of identifying the blending artifacts created by Face2Face around the outside edges. </a:t>
            </a:r>
          </a:p>
          <a:p>
            <a:endParaRPr lang="en-US" sz="1200" b="0">
              <a:solidFill>
                <a:srgbClr val="FF0000"/>
              </a:solidFill>
              <a:latin typeface="Lato"/>
              <a:cs typeface="Arial"/>
            </a:endParaRPr>
          </a:p>
        </p:txBody>
      </p:sp>
    </p:spTree>
    <p:extLst>
      <p:ext uri="{BB962C8B-B14F-4D97-AF65-F5344CB8AC3E}">
        <p14:creationId xmlns:p14="http://schemas.microsoft.com/office/powerpoint/2010/main" val="3667401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a:solidFill>
                  <a:srgbClr val="FF0000"/>
                </a:solidFill>
                <a:latin typeface="Lato"/>
                <a:cs typeface="Arial"/>
              </a:rPr>
              <a:t>Here, we see the same thing on a better blended image.</a:t>
            </a:r>
          </a:p>
        </p:txBody>
      </p:sp>
    </p:spTree>
    <p:extLst>
      <p:ext uri="{BB962C8B-B14F-4D97-AF65-F5344CB8AC3E}">
        <p14:creationId xmlns:p14="http://schemas.microsoft.com/office/powerpoint/2010/main" val="2335684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a:solidFill>
                  <a:srgbClr val="FF0000"/>
                </a:solidFill>
                <a:latin typeface="Lato"/>
              </a:rPr>
              <a:t>Here, we see an example of a True Negative, and from what we've seen quite consistently the model seems to focus on the nose and mouth which make sense given that is where most of the movement occurs in a video.</a:t>
            </a:r>
            <a:endParaRPr lang="en-US" sz="1200" b="0">
              <a:latin typeface="Lato"/>
              <a:cs typeface="Arial"/>
            </a:endParaRPr>
          </a:p>
        </p:txBody>
      </p:sp>
    </p:spTree>
    <p:extLst>
      <p:ext uri="{BB962C8B-B14F-4D97-AF65-F5344CB8AC3E}">
        <p14:creationId xmlns:p14="http://schemas.microsoft.com/office/powerpoint/2010/main" val="33449543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a:solidFill>
                  <a:srgbClr val="FF0000"/>
                </a:solidFill>
                <a:latin typeface="Lato"/>
              </a:rPr>
              <a:t>But the next two are the most interesting - here we failed to detect a fake image and could have done a better job noticing the artifact around the outside edge of the face.</a:t>
            </a:r>
            <a:endParaRPr lang="en-US" sz="1200" b="0">
              <a:latin typeface="Lato"/>
              <a:cs typeface="Arial"/>
            </a:endParaRPr>
          </a:p>
        </p:txBody>
      </p:sp>
    </p:spTree>
    <p:extLst>
      <p:ext uri="{BB962C8B-B14F-4D97-AF65-F5344CB8AC3E}">
        <p14:creationId xmlns:p14="http://schemas.microsoft.com/office/powerpoint/2010/main" val="1215199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shared countless times on Facebook.</a:t>
            </a:r>
          </a:p>
          <a:p>
            <a:endParaRPr lang="en-US">
              <a:cs typeface="Calibri"/>
            </a:endParaRPr>
          </a:p>
        </p:txBody>
      </p:sp>
      <p:sp>
        <p:nvSpPr>
          <p:cNvPr id="4" name="Slide Number Placeholder 3"/>
          <p:cNvSpPr>
            <a:spLocks noGrp="1"/>
          </p:cNvSpPr>
          <p:nvPr>
            <p:ph type="sldNum" sz="quarter" idx="5"/>
          </p:nvPr>
        </p:nvSpPr>
        <p:spPr/>
        <p:txBody>
          <a:bodyPr/>
          <a:lstStyle/>
          <a:p>
            <a:fld id="{57905548-4B9C-4CDF-B2F3-9A559E54BD60}" type="slidenum">
              <a:rPr lang="en-US"/>
              <a:t>5</a:t>
            </a:fld>
            <a:endParaRPr lang="en-US"/>
          </a:p>
        </p:txBody>
      </p:sp>
    </p:spTree>
    <p:extLst>
      <p:ext uri="{BB962C8B-B14F-4D97-AF65-F5344CB8AC3E}">
        <p14:creationId xmlns:p14="http://schemas.microsoft.com/office/powerpoint/2010/main" val="1715620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b="0">
                <a:solidFill>
                  <a:srgbClr val="FF0000"/>
                </a:solidFill>
                <a:latin typeface="Lato"/>
              </a:rPr>
              <a:t>Here we failed to detect a real image by focusing too much on the outside edge which could have turned out to be a natural blur or low-res part of the video.</a:t>
            </a:r>
            <a:endParaRPr lang="en-US" sz="1200" b="0">
              <a:latin typeface="Lato"/>
              <a:cs typeface="Arial"/>
            </a:endParaRPr>
          </a:p>
        </p:txBody>
      </p:sp>
    </p:spTree>
    <p:extLst>
      <p:ext uri="{BB962C8B-B14F-4D97-AF65-F5344CB8AC3E}">
        <p14:creationId xmlns:p14="http://schemas.microsoft.com/office/powerpoint/2010/main" val="1776689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chemeClr val="tx1">
                    <a:lumMod val="65000"/>
                    <a:lumOff val="35000"/>
                  </a:schemeClr>
                </a:solidFill>
                <a:latin typeface="Helvetica Neue"/>
                <a:sym typeface="Helvetica Neue"/>
              </a:rPr>
              <a:t>As you have seen, these findings illuminate where our detector falters. We can find examples of frames where we perform the worst and augment our dataset with images of faces with these regions blacked out for better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a:solidFill>
                <a:schemeClr val="tx1">
                  <a:lumMod val="65000"/>
                  <a:lumOff val="35000"/>
                </a:schemeClr>
              </a:solidFill>
              <a:latin typeface="Helvetica Neue"/>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latin typeface="Lato"/>
              </a:rPr>
              <a:t>I'll now pass it back to Jon who will discuss the deployment of our model and provide a demo.</a:t>
            </a:r>
          </a:p>
        </p:txBody>
      </p:sp>
      <p:sp>
        <p:nvSpPr>
          <p:cNvPr id="4" name="Slide Number Placeholder 3"/>
          <p:cNvSpPr>
            <a:spLocks noGrp="1"/>
          </p:cNvSpPr>
          <p:nvPr>
            <p:ph type="sldNum" sz="quarter" idx="5"/>
          </p:nvPr>
        </p:nvSpPr>
        <p:spPr/>
        <p:txBody>
          <a:bodyPr/>
          <a:lstStyle/>
          <a:p>
            <a:fld id="{57905548-4B9C-4CDF-B2F3-9A559E54BD60}" type="slidenum">
              <a:rPr lang="en-US" smtClean="0"/>
              <a:t>51</a:t>
            </a:fld>
            <a:endParaRPr lang="en-US"/>
          </a:p>
        </p:txBody>
      </p:sp>
    </p:spTree>
    <p:extLst>
      <p:ext uri="{BB962C8B-B14F-4D97-AF65-F5344CB8AC3E}">
        <p14:creationId xmlns:p14="http://schemas.microsoft.com/office/powerpoint/2010/main" val="627972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endParaRPr lang="en-US">
              <a:cs typeface="Calibri"/>
            </a:endParaRPr>
          </a:p>
        </p:txBody>
      </p:sp>
    </p:spTree>
    <p:extLst>
      <p:ext uri="{BB962C8B-B14F-4D97-AF65-F5344CB8AC3E}">
        <p14:creationId xmlns:p14="http://schemas.microsoft.com/office/powerpoint/2010/main" val="2093701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Font typeface="+mj-lt"/>
              <a:buNone/>
            </a:pPr>
            <a:r>
              <a:rPr lang="en-US" sz="1200">
                <a:latin typeface="Lato"/>
              </a:rPr>
              <a:t>We introduce our deepfake detection app, </a:t>
            </a:r>
            <a:r>
              <a:rPr lang="en-US" sz="1200" err="1">
                <a:latin typeface="Lato"/>
              </a:rPr>
              <a:t>FakeID</a:t>
            </a:r>
            <a:r>
              <a:rPr lang="en-US" sz="1200">
                <a:latin typeface="Lato"/>
              </a:rPr>
              <a:t> built on the </a:t>
            </a:r>
            <a:r>
              <a:rPr lang="en-US" sz="1200" err="1">
                <a:latin typeface="Lato"/>
              </a:rPr>
              <a:t>Streamlit</a:t>
            </a:r>
            <a:r>
              <a:rPr lang="en-US" sz="1200">
                <a:latin typeface="Lato"/>
              </a:rPr>
              <a:t> platform.  This app requires two simple steps by the user: upload a video and select a subset for analysis.  The video is parsed and still frames propagate through the pipeline.  The app then displays basic classification results.  The </a:t>
            </a:r>
            <a:r>
              <a:rPr lang="en-US" sz="1200" err="1">
                <a:latin typeface="Lato"/>
              </a:rPr>
              <a:t>GradCam</a:t>
            </a:r>
            <a:r>
              <a:rPr lang="en-US" sz="1200">
                <a:latin typeface="Lato"/>
              </a:rPr>
              <a:t> interpretability algorithm results are then displayed.</a:t>
            </a:r>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53</a:t>
            </a:fld>
            <a:endParaRPr lang="en-US"/>
          </a:p>
        </p:txBody>
      </p:sp>
    </p:spTree>
    <p:extLst>
      <p:ext uri="{BB962C8B-B14F-4D97-AF65-F5344CB8AC3E}">
        <p14:creationId xmlns:p14="http://schemas.microsoft.com/office/powerpoint/2010/main" val="1386105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r>
              <a:rPr lang="en-US">
                <a:cs typeface="Calibri"/>
              </a:rPr>
              <a:t>Now we will see the app perform a live deepfake detection.</a:t>
            </a:r>
          </a:p>
        </p:txBody>
      </p:sp>
    </p:spTree>
    <p:extLst>
      <p:ext uri="{BB962C8B-B14F-4D97-AF65-F5344CB8AC3E}">
        <p14:creationId xmlns:p14="http://schemas.microsoft.com/office/powerpoint/2010/main" val="107269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r>
              <a:rPr lang="en-US">
                <a:cs typeface="Calibri"/>
              </a:rPr>
              <a:t>At this point, we </a:t>
            </a:r>
          </a:p>
        </p:txBody>
      </p:sp>
    </p:spTree>
    <p:extLst>
      <p:ext uri="{BB962C8B-B14F-4D97-AF65-F5344CB8AC3E}">
        <p14:creationId xmlns:p14="http://schemas.microsoft.com/office/powerpoint/2010/main" val="20089876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As we saw previously, our results were strong, but clearly not without flaw.  Generalizability is essentially the Achilles heel of deepfake detection.  It stands as an unsolved problem which few researchers have openly addressed; how do we detect forgery methods we’ve never seen?  </a:t>
            </a:r>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56</a:t>
            </a:fld>
            <a:endParaRPr lang="en-US"/>
          </a:p>
        </p:txBody>
      </p:sp>
    </p:spTree>
    <p:extLst>
      <p:ext uri="{BB962C8B-B14F-4D97-AF65-F5344CB8AC3E}">
        <p14:creationId xmlns:p14="http://schemas.microsoft.com/office/powerpoint/2010/main" val="20482303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 attempt to tackle this two ways.  First, utilize autoencoder anomaly detection; we know what authentic video frames look like, thus we can flag videos that do not conform to this standard.  Second, assess neural activations in our image classifiers.  We approached the first method using a convolutional autoencoder with varying model architectures and levels of dimensionality reduction.  However, as we can see in the left chart, image reconstruction yields no separation between real and fake videos.  Likewise, while we did see some degree of success by analyzing the features within our model, the green and brown middle lines portray a near perfect overlay of real and fake videos, rendering this effort inconclusive and therefore was omitted from our solution.</a:t>
            </a:r>
          </a:p>
        </p:txBody>
      </p:sp>
    </p:spTree>
    <p:extLst>
      <p:ext uri="{BB962C8B-B14F-4D97-AF65-F5344CB8AC3E}">
        <p14:creationId xmlns:p14="http://schemas.microsoft.com/office/powerpoint/2010/main" val="4221368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endParaRPr lang="en-US">
              <a:cs typeface="Calibri"/>
            </a:endParaRPr>
          </a:p>
        </p:txBody>
      </p:sp>
    </p:spTree>
    <p:extLst>
      <p:ext uri="{BB962C8B-B14F-4D97-AF65-F5344CB8AC3E}">
        <p14:creationId xmlns:p14="http://schemas.microsoft.com/office/powerpoint/2010/main" val="17300131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Throughout today, we've seen the power of combining an Ensemble Metalearner with LSTM to achieve high AUC on OOD videos, comparable to the SOTA. We did this by first overcoming sorting challenges with an entirely new algorithm, while also adding model interpretability with GradCAM. We topped this off with FakeID, an all-in-one app solution that we plan to release to the public. All of these combined present a unique solution that we feel is a noteworthy contribution to academia or deployed for commercial use. </a:t>
            </a:r>
          </a:p>
        </p:txBody>
      </p:sp>
      <p:sp>
        <p:nvSpPr>
          <p:cNvPr id="4" name="Slide Number Placeholder 3"/>
          <p:cNvSpPr>
            <a:spLocks noGrp="1"/>
          </p:cNvSpPr>
          <p:nvPr>
            <p:ph type="sldNum" sz="quarter" idx="5"/>
          </p:nvPr>
        </p:nvSpPr>
        <p:spPr/>
        <p:txBody>
          <a:bodyPr/>
          <a:lstStyle/>
          <a:p>
            <a:fld id="{57905548-4B9C-4CDF-B2F3-9A559E54BD60}" type="slidenum">
              <a:rPr lang="en-US" smtClean="0"/>
              <a:t>59</a:t>
            </a:fld>
            <a:endParaRPr lang="en-US"/>
          </a:p>
        </p:txBody>
      </p:sp>
    </p:spTree>
    <p:extLst>
      <p:ext uri="{BB962C8B-B14F-4D97-AF65-F5344CB8AC3E}">
        <p14:creationId xmlns:p14="http://schemas.microsoft.com/office/powerpoint/2010/main" val="2627882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Perhaps most alarming was that it was retweeted by the White House Director of Social Media, exposing it to millions more.</a:t>
            </a:r>
            <a:endParaRPr lang="en-US">
              <a:cs typeface="Calibri"/>
            </a:endParaRPr>
          </a:p>
        </p:txBody>
      </p:sp>
      <p:sp>
        <p:nvSpPr>
          <p:cNvPr id="4" name="Slide Number Placeholder 3"/>
          <p:cNvSpPr>
            <a:spLocks noGrp="1"/>
          </p:cNvSpPr>
          <p:nvPr>
            <p:ph type="sldNum" sz="quarter" idx="5"/>
          </p:nvPr>
        </p:nvSpPr>
        <p:spPr/>
        <p:txBody>
          <a:bodyPr/>
          <a:lstStyle/>
          <a:p>
            <a:fld id="{57905548-4B9C-4CDF-B2F3-9A559E54BD60}" type="slidenum">
              <a:rPr lang="en-US"/>
              <a:t>6</a:t>
            </a:fld>
            <a:endParaRPr lang="en-US"/>
          </a:p>
        </p:txBody>
      </p:sp>
    </p:spTree>
    <p:extLst>
      <p:ext uri="{BB962C8B-B14F-4D97-AF65-F5344CB8AC3E}">
        <p14:creationId xmlns:p14="http://schemas.microsoft.com/office/powerpoint/2010/main" val="3316263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br>
              <a:rPr lang="en-US"/>
            </a:br>
            <a:endParaRPr lang="en-US"/>
          </a:p>
          <a:p>
            <a:r>
              <a:rPr lang="en-US"/>
              <a:t>Future works could include training models using other deep learning techniques such as 3d CNN to capture spatio-temporal features in videos. Siamese network which is used in image recognition systems to distinguish unique facial features. And Optical flow for granular pixel to pixel prediction. </a:t>
            </a:r>
          </a:p>
          <a:p>
            <a:br>
              <a:rPr lang="en-US"/>
            </a:br>
            <a:endParaRPr lang="en-US"/>
          </a:p>
          <a:p>
            <a:r>
              <a:rPr lang="en-US"/>
              <a:t>Additional datasets could improve on detection methods too.  Datasets with diverse demographics would help deep learning models to pick up facial images with different skin tones and age variations. Second to that, the deeper forensics dataset would be beneficial too, as it contains videos with full face swapping.  Lastly , online deep learning technique could be used to help optimize model training  as it allows models to be trained on the fly whenever data is available. </a:t>
            </a:r>
          </a:p>
          <a:p>
            <a:br>
              <a:rPr lang="en-US"/>
            </a:br>
            <a:endParaRPr lang="en-US"/>
          </a:p>
          <a:p>
            <a:r>
              <a:rPr lang="en-US"/>
              <a:t>That concludes our presentation, thanks for listening. </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(All covered by low to mid level code modifications)1) user-uploaded models/weights2) research online learning potential for new datasets3) crowd-sourcing while considering adversarial attack threats</a:t>
            </a:r>
            <a:endParaRPr lang="en-US"/>
          </a:p>
          <a:p>
            <a:endParaRPr lang="en-US">
              <a:cs typeface="Calibri"/>
            </a:endParaRPr>
          </a:p>
          <a:p>
            <a:r>
              <a:rPr lang="en-US">
                <a:cs typeface="Calibri"/>
              </a:rPr>
              <a:t>Add mention of releasing back to community as package</a:t>
            </a:r>
          </a:p>
          <a:p>
            <a:r>
              <a:rPr lang="en-US">
                <a:cs typeface="Calibri"/>
              </a:rPr>
              <a:t>Enable crowd-sourcing to improve model</a:t>
            </a:r>
          </a:p>
          <a:p>
            <a:r>
              <a:rPr lang="en-US">
                <a:cs typeface="Calibri"/>
              </a:rPr>
              <a:t>Adversarial Attacks</a:t>
            </a:r>
          </a:p>
          <a:p>
            <a:endParaRPr lang="en-US">
              <a:cs typeface="Calibri"/>
            </a:endParaRPr>
          </a:p>
        </p:txBody>
      </p:sp>
      <p:sp>
        <p:nvSpPr>
          <p:cNvPr id="4" name="Slide Number Placeholder 3"/>
          <p:cNvSpPr>
            <a:spLocks noGrp="1"/>
          </p:cNvSpPr>
          <p:nvPr>
            <p:ph type="sldNum" sz="quarter" idx="5"/>
          </p:nvPr>
        </p:nvSpPr>
        <p:spPr/>
        <p:txBody>
          <a:bodyPr/>
          <a:lstStyle/>
          <a:p>
            <a:fld id="{57905548-4B9C-4CDF-B2F3-9A559E54BD60}" type="slidenum">
              <a:rPr lang="en-US"/>
              <a:t>60</a:t>
            </a:fld>
            <a:endParaRPr lang="en-US"/>
          </a:p>
        </p:txBody>
      </p:sp>
    </p:spTree>
    <p:extLst>
      <p:ext uri="{BB962C8B-B14F-4D97-AF65-F5344CB8AC3E}">
        <p14:creationId xmlns:p14="http://schemas.microsoft.com/office/powerpoint/2010/main" val="25471361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t>Build a deep learning pipeline to perform binary classification of AI altered videos to determine whether they are </a:t>
            </a:r>
            <a:r>
              <a:rPr lang="en" b="1"/>
              <a:t>Fake </a:t>
            </a:r>
            <a:r>
              <a:rPr lang="en"/>
              <a:t>or </a:t>
            </a:r>
            <a:r>
              <a:rPr lang="en" b="1"/>
              <a:t>Not Fake </a:t>
            </a:r>
            <a:endParaRPr lang="en"/>
          </a:p>
          <a:p>
            <a:r>
              <a:rPr lang="en" b="1"/>
              <a:t>Stretch</a:t>
            </a:r>
            <a:r>
              <a:rPr lang="en"/>
              <a:t>: Improve upon current </a:t>
            </a:r>
            <a:r>
              <a:rPr lang="en" err="1"/>
              <a:t>SoTA</a:t>
            </a:r>
            <a:r>
              <a:rPr lang="en"/>
              <a:t> </a:t>
            </a:r>
            <a:r>
              <a:rPr lang="en" err="1"/>
              <a:t>technqiues</a:t>
            </a:r>
            <a:r>
              <a:rPr lang="en"/>
              <a:t> and create a prototype app for academic/commercial use</a:t>
            </a:r>
            <a:endParaRPr lang="en-US"/>
          </a:p>
          <a:p>
            <a:pPr>
              <a:buSzPts val="1100"/>
            </a:pPr>
            <a:endParaRPr lang="en-US">
              <a:cs typeface="Calibri"/>
            </a:endParaRPr>
          </a:p>
        </p:txBody>
      </p:sp>
    </p:spTree>
    <p:extLst>
      <p:ext uri="{BB962C8B-B14F-4D97-AF65-F5344CB8AC3E}">
        <p14:creationId xmlns:p14="http://schemas.microsoft.com/office/powerpoint/2010/main" val="3824028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
              <a:t>Build a deep learning pipeline to perform binary classification of AI altered videos to determine whether they are </a:t>
            </a:r>
            <a:r>
              <a:rPr lang="en" b="1"/>
              <a:t>Fake </a:t>
            </a:r>
            <a:r>
              <a:rPr lang="en"/>
              <a:t>or </a:t>
            </a:r>
            <a:r>
              <a:rPr lang="en" b="1"/>
              <a:t>Not Fake </a:t>
            </a:r>
            <a:endParaRPr lang="en"/>
          </a:p>
          <a:p>
            <a:r>
              <a:rPr lang="en" b="1"/>
              <a:t>Stretch</a:t>
            </a:r>
            <a:r>
              <a:rPr lang="en"/>
              <a:t>: Improve upon current </a:t>
            </a:r>
            <a:r>
              <a:rPr lang="en" err="1"/>
              <a:t>SoTA</a:t>
            </a:r>
            <a:r>
              <a:rPr lang="en"/>
              <a:t> </a:t>
            </a:r>
            <a:r>
              <a:rPr lang="en" err="1"/>
              <a:t>technqiues</a:t>
            </a:r>
            <a:r>
              <a:rPr lang="en"/>
              <a:t> and create a prototype app for academic/commercial use</a:t>
            </a:r>
            <a:endParaRPr lang="en-US"/>
          </a:p>
          <a:p>
            <a:pPr>
              <a:buSzPts val="1100"/>
            </a:pPr>
            <a:endParaRPr lang="en-US">
              <a:cs typeface="Calibri"/>
            </a:endParaRPr>
          </a:p>
        </p:txBody>
      </p:sp>
    </p:spTree>
    <p:extLst>
      <p:ext uri="{BB962C8B-B14F-4D97-AF65-F5344CB8AC3E}">
        <p14:creationId xmlns:p14="http://schemas.microsoft.com/office/powerpoint/2010/main" val="34629919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**Arnab's comment: mention </a:t>
            </a:r>
            <a:r>
              <a:rPr lang="en-US" err="1">
                <a:cs typeface="Calibri"/>
              </a:rPr>
              <a:t>tahat</a:t>
            </a:r>
            <a:r>
              <a:rPr lang="en-US">
                <a:cs typeface="Calibri"/>
              </a:rPr>
              <a:t> these comparisons are from </a:t>
            </a:r>
            <a:r>
              <a:rPr lang="en-US" err="1">
                <a:cs typeface="Calibri"/>
              </a:rPr>
              <a:t>imagenet</a:t>
            </a:r>
            <a:r>
              <a:rPr lang="en-US">
                <a:cs typeface="Calibri"/>
              </a:rPr>
              <a:t> and not our numbers. Also mention that we are using ROC and AUC as our performance metrics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7905548-4B9C-4CDF-B2F3-9A559E54BD60}" type="slidenum">
              <a:rPr lang="en-US"/>
              <a:t>66</a:t>
            </a:fld>
            <a:endParaRPr lang="en-US"/>
          </a:p>
        </p:txBody>
      </p:sp>
    </p:spTree>
    <p:extLst>
      <p:ext uri="{BB962C8B-B14F-4D97-AF65-F5344CB8AC3E}">
        <p14:creationId xmlns:p14="http://schemas.microsoft.com/office/powerpoint/2010/main" val="38263005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85fcefc50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85fcefc50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85fcefc50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85fcefc50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5630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To combat this, we combined our mixed dataset with high quality real face images from a dataset called </a:t>
            </a:r>
            <a:r>
              <a:rPr lang="en-US" sz="1800" err="1">
                <a:effectLst/>
                <a:latin typeface="Calibri" panose="020F0502020204030204" pitchFamily="34" charset="0"/>
                <a:ea typeface="Calibri" panose="020F0502020204030204" pitchFamily="34" charset="0"/>
                <a:cs typeface="Times New Roman" panose="02020603050405020304" pitchFamily="18" charset="0"/>
              </a:rPr>
              <a:t>FlickrFaces</a:t>
            </a:r>
            <a:r>
              <a:rPr lang="en-US" sz="1800">
                <a:effectLst/>
                <a:latin typeface="Calibri" panose="020F0502020204030204" pitchFamily="34" charset="0"/>
                <a:ea typeface="Calibri" panose="020F0502020204030204" pitchFamily="34" charset="0"/>
                <a:cs typeface="Times New Roman" panose="02020603050405020304" pitchFamily="18" charset="0"/>
              </a:rPr>
              <a:t>.   We generated 6 versions of the </a:t>
            </a:r>
            <a:r>
              <a:rPr lang="en-US" sz="1800" err="1">
                <a:effectLst/>
                <a:latin typeface="Calibri" panose="020F0502020204030204" pitchFamily="34" charset="0"/>
                <a:ea typeface="Calibri" panose="020F0502020204030204" pitchFamily="34" charset="0"/>
                <a:cs typeface="Times New Roman" panose="02020603050405020304" pitchFamily="18" charset="0"/>
              </a:rPr>
              <a:t>FlickrFaces</a:t>
            </a:r>
            <a:r>
              <a:rPr lang="en-US" sz="1800">
                <a:effectLst/>
                <a:latin typeface="Calibri" panose="020F0502020204030204" pitchFamily="34" charset="0"/>
                <a:ea typeface="Calibri" panose="020F0502020204030204" pitchFamily="34" charset="0"/>
                <a:cs typeface="Times New Roman" panose="02020603050405020304" pitchFamily="18" charset="0"/>
              </a:rPr>
              <a:t> dataset, all varying in image compression levels ranging from quality 100 to quality 10.  To reiterate, no new deepfakes were introduced.  While AUC only increased slightly, precision increased from .59 to .65 at the expense of a slight decrease in recall, and our false positive rate decreased from .46 to .34.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Tree>
    <p:extLst>
      <p:ext uri="{BB962C8B-B14F-4D97-AF65-F5344CB8AC3E}">
        <p14:creationId xmlns:p14="http://schemas.microsoft.com/office/powerpoint/2010/main" val="3268755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https://www.usatoday.com/story/tech/2019/06/12/instagram-deepfake-video-mark-zuckerberg/1429514001/</a:t>
            </a:r>
          </a:p>
        </p:txBody>
      </p:sp>
      <p:sp>
        <p:nvSpPr>
          <p:cNvPr id="4" name="Slide Number Placeholder 3"/>
          <p:cNvSpPr>
            <a:spLocks noGrp="1"/>
          </p:cNvSpPr>
          <p:nvPr>
            <p:ph type="sldNum" sz="quarter" idx="5"/>
          </p:nvPr>
        </p:nvSpPr>
        <p:spPr/>
        <p:txBody>
          <a:bodyPr/>
          <a:lstStyle/>
          <a:p>
            <a:fld id="{57905548-4B9C-4CDF-B2F3-9A559E54BD60}" type="slidenum">
              <a:rPr lang="en-US"/>
              <a:t>71</a:t>
            </a:fld>
            <a:endParaRPr lang="en-US"/>
          </a:p>
        </p:txBody>
      </p:sp>
    </p:spTree>
    <p:extLst>
      <p:ext uri="{BB962C8B-B14F-4D97-AF65-F5344CB8AC3E}">
        <p14:creationId xmlns:p14="http://schemas.microsoft.com/office/powerpoint/2010/main" val="1401081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2019, fraudsters used deepfake technology to scam </a:t>
            </a:r>
            <a:r>
              <a:rPr lang="en-US" b="1"/>
              <a:t>£200,000</a:t>
            </a:r>
            <a:r>
              <a:rPr lang="en-US"/>
              <a:t> from a UK energy company</a:t>
            </a:r>
          </a:p>
          <a:p>
            <a:endParaRPr lang="en-US">
              <a:cs typeface="Calibri"/>
            </a:endParaRPr>
          </a:p>
        </p:txBody>
      </p:sp>
      <p:sp>
        <p:nvSpPr>
          <p:cNvPr id="4" name="Slide Number Placeholder 3"/>
          <p:cNvSpPr>
            <a:spLocks noGrp="1"/>
          </p:cNvSpPr>
          <p:nvPr>
            <p:ph type="sldNum" sz="quarter" idx="5"/>
          </p:nvPr>
        </p:nvSpPr>
        <p:spPr/>
        <p:txBody>
          <a:bodyPr/>
          <a:lstStyle/>
          <a:p>
            <a:fld id="{57905548-4B9C-4CDF-B2F3-9A559E54BD60}" type="slidenum">
              <a:rPr lang="en-US"/>
              <a:t>72</a:t>
            </a:fld>
            <a:endParaRPr lang="en-US"/>
          </a:p>
        </p:txBody>
      </p:sp>
    </p:spTree>
    <p:extLst>
      <p:ext uri="{BB962C8B-B14F-4D97-AF65-F5344CB8AC3E}">
        <p14:creationId xmlns:p14="http://schemas.microsoft.com/office/powerpoint/2010/main" val="42350906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74</a:t>
            </a:fld>
            <a:endParaRPr lang="en-US"/>
          </a:p>
        </p:txBody>
      </p:sp>
    </p:spTree>
    <p:extLst>
      <p:ext uri="{BB962C8B-B14F-4D97-AF65-F5344CB8AC3E}">
        <p14:creationId xmlns:p14="http://schemas.microsoft.com/office/powerpoint/2010/main" val="244921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bd1a511e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bd1a511e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was not an isolated event - we are living in a time of unprecedented growth of </a:t>
            </a:r>
            <a:r>
              <a:rPr lang="en-US" err="1"/>
              <a:t>deepfakes</a:t>
            </a:r>
            <a:r>
              <a:rPr lang="en-US"/>
              <a:t>, with the number doubling every 6 months.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estimate 16 identities will be stolen EVERY single MINUTE in the coming months.</a:t>
            </a:r>
          </a:p>
        </p:txBody>
      </p:sp>
      <p:sp>
        <p:nvSpPr>
          <p:cNvPr id="4" name="Slide Number Placeholder 3"/>
          <p:cNvSpPr>
            <a:spLocks noGrp="1"/>
          </p:cNvSpPr>
          <p:nvPr>
            <p:ph type="sldNum" sz="quarter" idx="5"/>
          </p:nvPr>
        </p:nvSpPr>
        <p:spPr/>
        <p:txBody>
          <a:bodyPr/>
          <a:lstStyle/>
          <a:p>
            <a:fld id="{57905548-4B9C-4CDF-B2F3-9A559E54BD60}" type="slidenum">
              <a:rPr lang="en-US" smtClean="0"/>
              <a:t>8</a:t>
            </a:fld>
            <a:endParaRPr lang="en-US"/>
          </a:p>
        </p:txBody>
      </p:sp>
    </p:spTree>
    <p:extLst>
      <p:ext uri="{BB962C8B-B14F-4D97-AF65-F5344CB8AC3E}">
        <p14:creationId xmlns:p14="http://schemas.microsoft.com/office/powerpoint/2010/main" val="177438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public senses the looming threat, with 77% in support of restrictions on the creation of deepfakes </a:t>
            </a:r>
          </a:p>
          <a:p>
            <a:endParaRPr lang="en-US"/>
          </a:p>
        </p:txBody>
      </p:sp>
      <p:sp>
        <p:nvSpPr>
          <p:cNvPr id="4" name="Slide Number Placeholder 3"/>
          <p:cNvSpPr>
            <a:spLocks noGrp="1"/>
          </p:cNvSpPr>
          <p:nvPr>
            <p:ph type="sldNum" sz="quarter" idx="5"/>
          </p:nvPr>
        </p:nvSpPr>
        <p:spPr/>
        <p:txBody>
          <a:bodyPr/>
          <a:lstStyle/>
          <a:p>
            <a:fld id="{57905548-4B9C-4CDF-B2F3-9A559E54BD60}" type="slidenum">
              <a:rPr lang="en-US" smtClean="0"/>
              <a:t>9</a:t>
            </a:fld>
            <a:endParaRPr lang="en-US"/>
          </a:p>
        </p:txBody>
      </p:sp>
    </p:spTree>
    <p:extLst>
      <p:ext uri="{BB962C8B-B14F-4D97-AF65-F5344CB8AC3E}">
        <p14:creationId xmlns:p14="http://schemas.microsoft.com/office/powerpoint/2010/main" val="3159662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500"/>
            </a:lvl2pPr>
            <a:lvl3pPr marL="914377" indent="0">
              <a:buNone/>
              <a:defRPr sz="1200"/>
            </a:lvl3pPr>
            <a:lvl4pPr marL="1371566" indent="0">
              <a:buNone/>
              <a:defRPr sz="1100"/>
            </a:lvl4pPr>
            <a:lvl5pPr marL="1828754" indent="0">
              <a:buNone/>
              <a:defRPr sz="1100"/>
            </a:lvl5pPr>
            <a:lvl6pPr marL="2285943" indent="0">
              <a:buNone/>
              <a:defRPr sz="1100"/>
            </a:lvl6pPr>
            <a:lvl7pPr marL="2743131" indent="0">
              <a:buNone/>
              <a:defRPr sz="1100"/>
            </a:lvl7pPr>
            <a:lvl8pPr marL="3200320" indent="0">
              <a:buNone/>
              <a:defRPr sz="1100"/>
            </a:lvl8pPr>
            <a:lvl9pPr marL="3657509"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500"/>
            </a:lvl2pPr>
            <a:lvl3pPr marL="914377" indent="0">
              <a:buNone/>
              <a:defRPr sz="1200"/>
            </a:lvl3pPr>
            <a:lvl4pPr marL="1371566" indent="0">
              <a:buNone/>
              <a:defRPr sz="1100"/>
            </a:lvl4pPr>
            <a:lvl5pPr marL="1828754" indent="0">
              <a:buNone/>
              <a:defRPr sz="1100"/>
            </a:lvl5pPr>
            <a:lvl6pPr marL="2285943" indent="0">
              <a:buNone/>
              <a:defRPr sz="1100"/>
            </a:lvl6pPr>
            <a:lvl7pPr marL="2743131" indent="0">
              <a:buNone/>
              <a:defRPr sz="1100"/>
            </a:lvl7pPr>
            <a:lvl8pPr marL="3200320" indent="0">
              <a:buNone/>
              <a:defRPr sz="1100"/>
            </a:lvl8pPr>
            <a:lvl9pPr marL="3657509"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9"/>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00"/>
            </a:lvl1pPr>
            <a:lvl2pPr lvl="1" algn="ctr">
              <a:lnSpc>
                <a:spcPct val="100000"/>
              </a:lnSpc>
              <a:spcBef>
                <a:spcPts val="0"/>
              </a:spcBef>
              <a:spcAft>
                <a:spcPts val="0"/>
              </a:spcAft>
              <a:buSzPts val="5200"/>
              <a:buNone/>
              <a:defRPr sz="6900"/>
            </a:lvl2pPr>
            <a:lvl3pPr lvl="2" algn="ctr">
              <a:lnSpc>
                <a:spcPct val="100000"/>
              </a:lnSpc>
              <a:spcBef>
                <a:spcPts val="0"/>
              </a:spcBef>
              <a:spcAft>
                <a:spcPts val="0"/>
              </a:spcAft>
              <a:buSzPts val="5200"/>
              <a:buNone/>
              <a:defRPr sz="6900"/>
            </a:lvl3pPr>
            <a:lvl4pPr lvl="3" algn="ctr">
              <a:lnSpc>
                <a:spcPct val="100000"/>
              </a:lnSpc>
              <a:spcBef>
                <a:spcPts val="0"/>
              </a:spcBef>
              <a:spcAft>
                <a:spcPts val="0"/>
              </a:spcAft>
              <a:buSzPts val="5200"/>
              <a:buNone/>
              <a:defRPr sz="6900"/>
            </a:lvl4pPr>
            <a:lvl5pPr lvl="4" algn="ctr">
              <a:lnSpc>
                <a:spcPct val="100000"/>
              </a:lnSpc>
              <a:spcBef>
                <a:spcPts val="0"/>
              </a:spcBef>
              <a:spcAft>
                <a:spcPts val="0"/>
              </a:spcAft>
              <a:buSzPts val="5200"/>
              <a:buNone/>
              <a:defRPr sz="6900"/>
            </a:lvl5pPr>
            <a:lvl6pPr lvl="5" algn="ctr">
              <a:lnSpc>
                <a:spcPct val="100000"/>
              </a:lnSpc>
              <a:spcBef>
                <a:spcPts val="0"/>
              </a:spcBef>
              <a:spcAft>
                <a:spcPts val="0"/>
              </a:spcAft>
              <a:buSzPts val="5200"/>
              <a:buNone/>
              <a:defRPr sz="6900"/>
            </a:lvl6pPr>
            <a:lvl7pPr lvl="6" algn="ctr">
              <a:lnSpc>
                <a:spcPct val="100000"/>
              </a:lnSpc>
              <a:spcBef>
                <a:spcPts val="0"/>
              </a:spcBef>
              <a:spcAft>
                <a:spcPts val="0"/>
              </a:spcAft>
              <a:buSzPts val="5200"/>
              <a:buNone/>
              <a:defRPr sz="6900"/>
            </a:lvl7pPr>
            <a:lvl8pPr lvl="7" algn="ctr">
              <a:lnSpc>
                <a:spcPct val="100000"/>
              </a:lnSpc>
              <a:spcBef>
                <a:spcPts val="0"/>
              </a:spcBef>
              <a:spcAft>
                <a:spcPts val="0"/>
              </a:spcAft>
              <a:buSzPts val="5200"/>
              <a:buNone/>
              <a:defRPr sz="6900"/>
            </a:lvl8pPr>
            <a:lvl9pPr lvl="8" algn="ctr">
              <a:lnSpc>
                <a:spcPct val="100000"/>
              </a:lnSpc>
              <a:spcBef>
                <a:spcPts val="0"/>
              </a:spcBef>
              <a:spcAft>
                <a:spcPts val="0"/>
              </a:spcAft>
              <a:buSzPts val="5200"/>
              <a:buNone/>
              <a:defRPr sz="6900"/>
            </a:lvl9pPr>
          </a:lstStyle>
          <a:p>
            <a:endParaRPr/>
          </a:p>
        </p:txBody>
      </p:sp>
      <p:sp>
        <p:nvSpPr>
          <p:cNvPr id="11" name="Google Shape;11;p9"/>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00"/>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endParaRPr/>
          </a:p>
        </p:txBody>
      </p:sp>
      <p:sp>
        <p:nvSpPr>
          <p:cNvPr id="12" name="Google Shape;12;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Lato"/>
              <a:buNone/>
              <a:defRPr>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0"/>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Font typeface="Lato"/>
              <a:buChar char="●"/>
              <a:defRPr>
                <a:latin typeface="Lato"/>
                <a:ea typeface="Lato"/>
                <a:cs typeface="Lato"/>
                <a:sym typeface="Lato"/>
              </a:defRPr>
            </a:lvl1pPr>
            <a:lvl2pPr marL="1219170" lvl="1" indent="-423323" algn="l">
              <a:lnSpc>
                <a:spcPct val="115000"/>
              </a:lnSpc>
              <a:spcBef>
                <a:spcPts val="0"/>
              </a:spcBef>
              <a:spcAft>
                <a:spcPts val="0"/>
              </a:spcAft>
              <a:buSzPts val="1400"/>
              <a:buFont typeface="Lato"/>
              <a:buChar char="○"/>
              <a:defRPr>
                <a:latin typeface="Lato"/>
                <a:ea typeface="Lato"/>
                <a:cs typeface="Lato"/>
                <a:sym typeface="Lato"/>
              </a:defRPr>
            </a:lvl2pPr>
            <a:lvl3pPr marL="1828754" lvl="2" indent="-423323" algn="l">
              <a:lnSpc>
                <a:spcPct val="115000"/>
              </a:lnSpc>
              <a:spcBef>
                <a:spcPts val="0"/>
              </a:spcBef>
              <a:spcAft>
                <a:spcPts val="0"/>
              </a:spcAft>
              <a:buSzPts val="1400"/>
              <a:buFont typeface="Lato"/>
              <a:buChar char="■"/>
              <a:defRPr>
                <a:latin typeface="Lato"/>
                <a:ea typeface="Lato"/>
                <a:cs typeface="Lato"/>
                <a:sym typeface="Lato"/>
              </a:defRPr>
            </a:lvl3pPr>
            <a:lvl4pPr marL="2438339" lvl="3" indent="-423323" algn="l">
              <a:lnSpc>
                <a:spcPct val="115000"/>
              </a:lnSpc>
              <a:spcBef>
                <a:spcPts val="0"/>
              </a:spcBef>
              <a:spcAft>
                <a:spcPts val="0"/>
              </a:spcAft>
              <a:buSzPts val="1400"/>
              <a:buFont typeface="Lato"/>
              <a:buChar char="●"/>
              <a:defRPr>
                <a:latin typeface="Lato"/>
                <a:ea typeface="Lato"/>
                <a:cs typeface="Lato"/>
                <a:sym typeface="Lato"/>
              </a:defRPr>
            </a:lvl4pPr>
            <a:lvl5pPr marL="3047924" lvl="4" indent="-423323" algn="l">
              <a:lnSpc>
                <a:spcPct val="115000"/>
              </a:lnSpc>
              <a:spcBef>
                <a:spcPts val="0"/>
              </a:spcBef>
              <a:spcAft>
                <a:spcPts val="0"/>
              </a:spcAft>
              <a:buSzPts val="1400"/>
              <a:buFont typeface="Lato"/>
              <a:buChar char="○"/>
              <a:defRPr>
                <a:latin typeface="Lato"/>
                <a:ea typeface="Lato"/>
                <a:cs typeface="Lato"/>
                <a:sym typeface="Lato"/>
              </a:defRPr>
            </a:lvl5pPr>
            <a:lvl6pPr marL="3657509" lvl="5" indent="-423323" algn="l">
              <a:lnSpc>
                <a:spcPct val="115000"/>
              </a:lnSpc>
              <a:spcBef>
                <a:spcPts val="0"/>
              </a:spcBef>
              <a:spcAft>
                <a:spcPts val="0"/>
              </a:spcAft>
              <a:buSzPts val="1400"/>
              <a:buFont typeface="Lato"/>
              <a:buChar char="■"/>
              <a:defRPr>
                <a:latin typeface="Lato"/>
                <a:ea typeface="Lato"/>
                <a:cs typeface="Lato"/>
                <a:sym typeface="Lato"/>
              </a:defRPr>
            </a:lvl6pPr>
            <a:lvl7pPr marL="4267093" lvl="6" indent="-423323" algn="l">
              <a:lnSpc>
                <a:spcPct val="115000"/>
              </a:lnSpc>
              <a:spcBef>
                <a:spcPts val="0"/>
              </a:spcBef>
              <a:spcAft>
                <a:spcPts val="0"/>
              </a:spcAft>
              <a:buSzPts val="1400"/>
              <a:buFont typeface="Lato"/>
              <a:buChar char="●"/>
              <a:defRPr>
                <a:latin typeface="Lato"/>
                <a:ea typeface="Lato"/>
                <a:cs typeface="Lato"/>
                <a:sym typeface="Lato"/>
              </a:defRPr>
            </a:lvl7pPr>
            <a:lvl8pPr marL="4876678" lvl="7" indent="-423323" algn="l">
              <a:lnSpc>
                <a:spcPct val="115000"/>
              </a:lnSpc>
              <a:spcBef>
                <a:spcPts val="0"/>
              </a:spcBef>
              <a:spcAft>
                <a:spcPts val="0"/>
              </a:spcAft>
              <a:buSzPts val="1400"/>
              <a:buFont typeface="Lato"/>
              <a:buChar char="○"/>
              <a:defRPr>
                <a:latin typeface="Lato"/>
                <a:ea typeface="Lato"/>
                <a:cs typeface="Lato"/>
                <a:sym typeface="Lato"/>
              </a:defRPr>
            </a:lvl8pPr>
            <a:lvl9pPr marL="5486263" lvl="8" indent="-423323" algn="l">
              <a:lnSpc>
                <a:spcPct val="115000"/>
              </a:lnSpc>
              <a:spcBef>
                <a:spcPts val="0"/>
              </a:spcBef>
              <a:spcAft>
                <a:spcPts val="0"/>
              </a:spcAft>
              <a:buSzPts val="1400"/>
              <a:buFont typeface="Lato"/>
              <a:buChar char="■"/>
              <a:defRPr>
                <a:latin typeface="Lato"/>
                <a:ea typeface="Lato"/>
                <a:cs typeface="Lato"/>
                <a:sym typeface="Lato"/>
              </a:defRPr>
            </a:lvl9pPr>
          </a:lstStyle>
          <a:p>
            <a:endParaRPr/>
          </a:p>
        </p:txBody>
      </p:sp>
      <p:sp>
        <p:nvSpPr>
          <p:cNvPr id="16" name="Google Shape;16;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19" name="Google Shape;19;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2"/>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9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3" name="Google Shape;23;p12"/>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9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4" name="Google Shape;24;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4"/>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0" name="Google Shape;30;p14"/>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31" name="Google Shape;31;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5"/>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4" name="Google Shape;34;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37" name="Google Shape;37;p16"/>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38" name="Google Shape;38;p16"/>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16"/>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40" name="Google Shape;40;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7"/>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609585" lvl="0" indent="-304792" algn="l">
              <a:lnSpc>
                <a:spcPct val="100000"/>
              </a:lnSpc>
              <a:spcBef>
                <a:spcPts val="0"/>
              </a:spcBef>
              <a:spcAft>
                <a:spcPts val="0"/>
              </a:spcAft>
              <a:buSzPts val="1800"/>
              <a:buNone/>
              <a:defRPr/>
            </a:lvl1pPr>
          </a:lstStyle>
          <a:p>
            <a:endParaRPr/>
          </a:p>
        </p:txBody>
      </p:sp>
      <p:sp>
        <p:nvSpPr>
          <p:cNvPr id="43" name="Google Shape;43;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8"/>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6" name="Google Shape;46;p18"/>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0"/>
              </a:spcBef>
              <a:spcAft>
                <a:spcPts val="0"/>
              </a:spcAft>
              <a:buSzPts val="1400"/>
              <a:buChar char="○"/>
              <a:defRPr/>
            </a:lvl2pPr>
            <a:lvl3pPr marL="1828754" lvl="2" indent="-423323" algn="ctr">
              <a:lnSpc>
                <a:spcPct val="115000"/>
              </a:lnSpc>
              <a:spcBef>
                <a:spcPts val="0"/>
              </a:spcBef>
              <a:spcAft>
                <a:spcPts val="0"/>
              </a:spcAft>
              <a:buSzPts val="1400"/>
              <a:buChar char="■"/>
              <a:defRPr/>
            </a:lvl3pPr>
            <a:lvl4pPr marL="2438339" lvl="3" indent="-423323" algn="ctr">
              <a:lnSpc>
                <a:spcPct val="115000"/>
              </a:lnSpc>
              <a:spcBef>
                <a:spcPts val="0"/>
              </a:spcBef>
              <a:spcAft>
                <a:spcPts val="0"/>
              </a:spcAft>
              <a:buSzPts val="1400"/>
              <a:buChar char="●"/>
              <a:defRPr/>
            </a:lvl4pPr>
            <a:lvl5pPr marL="3047924" lvl="4" indent="-423323" algn="ctr">
              <a:lnSpc>
                <a:spcPct val="115000"/>
              </a:lnSpc>
              <a:spcBef>
                <a:spcPts val="0"/>
              </a:spcBef>
              <a:spcAft>
                <a:spcPts val="0"/>
              </a:spcAft>
              <a:buSzPts val="1400"/>
              <a:buChar char="○"/>
              <a:defRPr/>
            </a:lvl5pPr>
            <a:lvl6pPr marL="3657509" lvl="5" indent="-423323" algn="ctr">
              <a:lnSpc>
                <a:spcPct val="115000"/>
              </a:lnSpc>
              <a:spcBef>
                <a:spcPts val="0"/>
              </a:spcBef>
              <a:spcAft>
                <a:spcPts val="0"/>
              </a:spcAft>
              <a:buSzPts val="1400"/>
              <a:buChar char="■"/>
              <a:defRPr/>
            </a:lvl6pPr>
            <a:lvl7pPr marL="4267093" lvl="6" indent="-423323" algn="ctr">
              <a:lnSpc>
                <a:spcPct val="115000"/>
              </a:lnSpc>
              <a:spcBef>
                <a:spcPts val="0"/>
              </a:spcBef>
              <a:spcAft>
                <a:spcPts val="0"/>
              </a:spcAft>
              <a:buSzPts val="1400"/>
              <a:buChar char="●"/>
              <a:defRPr/>
            </a:lvl7pPr>
            <a:lvl8pPr marL="4876678" lvl="7" indent="-423323" algn="ctr">
              <a:lnSpc>
                <a:spcPct val="115000"/>
              </a:lnSpc>
              <a:spcBef>
                <a:spcPts val="0"/>
              </a:spcBef>
              <a:spcAft>
                <a:spcPts val="0"/>
              </a:spcAft>
              <a:buSzPts val="1400"/>
              <a:buChar char="○"/>
              <a:defRPr/>
            </a:lvl8pPr>
            <a:lvl9pPr marL="5486263" lvl="8" indent="-423323" algn="ctr">
              <a:lnSpc>
                <a:spcPct val="115000"/>
              </a:lnSpc>
              <a:spcBef>
                <a:spcPts val="0"/>
              </a:spcBef>
              <a:spcAft>
                <a:spcPts val="0"/>
              </a:spcAft>
              <a:buSzPts val="1400"/>
              <a:buChar char="■"/>
              <a:defRPr/>
            </a:lvl9pPr>
          </a:lstStyle>
          <a:p>
            <a:endParaRPr/>
          </a:p>
        </p:txBody>
      </p:sp>
      <p:sp>
        <p:nvSpPr>
          <p:cNvPr id="47" name="Google Shape;47;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D772-9433-4DAF-A99A-ECA24F6FDA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C2D36D-ED57-4482-BFCD-A7AD39817F66}"/>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C67F1-DD71-4AB9-BA82-BE50FBEBCA3D}"/>
              </a:ext>
            </a:extLst>
          </p:cNvPr>
          <p:cNvSpPr>
            <a:spLocks noGrp="1"/>
          </p:cNvSpPr>
          <p:nvPr>
            <p:ph type="dt" sz="half" idx="10"/>
          </p:nvPr>
        </p:nvSpPr>
        <p:spPr/>
        <p:txBody>
          <a:bodyPr/>
          <a:lstStyle/>
          <a:p>
            <a:fld id="{B61BEF0D-F0BB-DE4B-95CE-6DB70DBA9567}" type="datetimeFigureOut">
              <a:rPr lang="en-US" smtClean="0"/>
              <a:pPr/>
              <a:t>3/8/2021</a:t>
            </a:fld>
            <a:endParaRPr lang="en-US"/>
          </a:p>
        </p:txBody>
      </p:sp>
      <p:sp>
        <p:nvSpPr>
          <p:cNvPr id="5" name="Footer Placeholder 4">
            <a:extLst>
              <a:ext uri="{FF2B5EF4-FFF2-40B4-BE49-F238E27FC236}">
                <a16:creationId xmlns:a16="http://schemas.microsoft.com/office/drawing/2014/main" id="{6CBBA50B-A9AA-49F0-A56E-7694F8037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7EC5F-56E2-4C53-BB54-256953297C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599415206"/>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00D9-A52C-4CC2-8E81-70DFD520B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89F52B-916C-4306-A3A7-EF40F55156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A3087D-D644-48A8-B4D5-2EBA9AF9F8D3}"/>
              </a:ext>
            </a:extLst>
          </p:cNvPr>
          <p:cNvSpPr>
            <a:spLocks noGrp="1"/>
          </p:cNvSpPr>
          <p:nvPr>
            <p:ph type="dt" sz="half" idx="10"/>
          </p:nvPr>
        </p:nvSpPr>
        <p:spPr/>
        <p:txBody>
          <a:bodyPr/>
          <a:lstStyle/>
          <a:p>
            <a:fld id="{B61BEF0D-F0BB-DE4B-95CE-6DB70DBA9567}" type="datetimeFigureOut">
              <a:rPr lang="en-US" smtClean="0"/>
              <a:pPr/>
              <a:t>3/8/2021</a:t>
            </a:fld>
            <a:endParaRPr lang="en-US"/>
          </a:p>
        </p:txBody>
      </p:sp>
      <p:sp>
        <p:nvSpPr>
          <p:cNvPr id="5" name="Footer Placeholder 4">
            <a:extLst>
              <a:ext uri="{FF2B5EF4-FFF2-40B4-BE49-F238E27FC236}">
                <a16:creationId xmlns:a16="http://schemas.microsoft.com/office/drawing/2014/main" id="{F24D521F-3380-4569-BC4A-BE5E289B45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946AB-BB12-4E31-8BD3-5244D91F05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5345052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5424-4508-48D2-8B4A-8B779C911AF9}"/>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498368-D6E9-4B4D-9A0B-9E33D6F5BABE}"/>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3AE819-14FC-4A42-B94B-B09E3261307E}"/>
              </a:ext>
            </a:extLst>
          </p:cNvPr>
          <p:cNvSpPr>
            <a:spLocks noGrp="1"/>
          </p:cNvSpPr>
          <p:nvPr>
            <p:ph type="dt" sz="half" idx="10"/>
          </p:nvPr>
        </p:nvSpPr>
        <p:spPr/>
        <p:txBody>
          <a:bodyPr/>
          <a:lstStyle/>
          <a:p>
            <a:fld id="{B61BEF0D-F0BB-DE4B-95CE-6DB70DBA9567}" type="datetimeFigureOut">
              <a:rPr lang="en-US" smtClean="0"/>
              <a:pPr/>
              <a:t>3/8/2021</a:t>
            </a:fld>
            <a:endParaRPr lang="en-US"/>
          </a:p>
        </p:txBody>
      </p:sp>
      <p:sp>
        <p:nvSpPr>
          <p:cNvPr id="5" name="Footer Placeholder 4">
            <a:extLst>
              <a:ext uri="{FF2B5EF4-FFF2-40B4-BE49-F238E27FC236}">
                <a16:creationId xmlns:a16="http://schemas.microsoft.com/office/drawing/2014/main" id="{A5ADD587-BB27-4B45-8DBD-154A92F81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2B510-0196-4894-AC4F-7825B97EBD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5913416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CB9C-689C-4F2A-B69D-D93661136B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B74A7-80C1-4190-B255-C9DE91F563AF}"/>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09C3CF-E765-4012-B640-06FCF3B386A5}"/>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6B9FC7-C598-4979-814A-DD213EC7EBB1}"/>
              </a:ext>
            </a:extLst>
          </p:cNvPr>
          <p:cNvSpPr>
            <a:spLocks noGrp="1"/>
          </p:cNvSpPr>
          <p:nvPr>
            <p:ph type="dt" sz="half" idx="10"/>
          </p:nvPr>
        </p:nvSpPr>
        <p:spPr/>
        <p:txBody>
          <a:bodyPr/>
          <a:lstStyle/>
          <a:p>
            <a:fld id="{B61BEF0D-F0BB-DE4B-95CE-6DB70DBA9567}" type="datetimeFigureOut">
              <a:rPr lang="en-US" smtClean="0"/>
              <a:pPr/>
              <a:t>3/8/2021</a:t>
            </a:fld>
            <a:endParaRPr lang="en-US"/>
          </a:p>
        </p:txBody>
      </p:sp>
      <p:sp>
        <p:nvSpPr>
          <p:cNvPr id="6" name="Footer Placeholder 5">
            <a:extLst>
              <a:ext uri="{FF2B5EF4-FFF2-40B4-BE49-F238E27FC236}">
                <a16:creationId xmlns:a16="http://schemas.microsoft.com/office/drawing/2014/main" id="{F3E4B5A6-B3FC-42B3-A124-02919AE26B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3C662-0CDB-41FD-AB19-636FCFD744B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87367032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19F2E-5155-4139-AAF7-2492951E1C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6018B0-8846-487B-A10A-EF09394521C8}"/>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7AF94A-0065-48B6-A71E-ACE0E3182B8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5DF56B-9953-47A4-8F1D-832CB624B93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9A62C8-B188-4B98-96A6-F521C2BE3BB6}"/>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AF0352-8936-4091-9E68-7EF6552E1101}"/>
              </a:ext>
            </a:extLst>
          </p:cNvPr>
          <p:cNvSpPr>
            <a:spLocks noGrp="1"/>
          </p:cNvSpPr>
          <p:nvPr>
            <p:ph type="dt" sz="half" idx="10"/>
          </p:nvPr>
        </p:nvSpPr>
        <p:spPr/>
        <p:txBody>
          <a:bodyPr/>
          <a:lstStyle/>
          <a:p>
            <a:fld id="{B61BEF0D-F0BB-DE4B-95CE-6DB70DBA9567}" type="datetimeFigureOut">
              <a:rPr lang="en-US" smtClean="0"/>
              <a:pPr/>
              <a:t>3/8/2021</a:t>
            </a:fld>
            <a:endParaRPr lang="en-US"/>
          </a:p>
        </p:txBody>
      </p:sp>
      <p:sp>
        <p:nvSpPr>
          <p:cNvPr id="8" name="Footer Placeholder 7">
            <a:extLst>
              <a:ext uri="{FF2B5EF4-FFF2-40B4-BE49-F238E27FC236}">
                <a16:creationId xmlns:a16="http://schemas.microsoft.com/office/drawing/2014/main" id="{3F0918B9-D152-40DC-963F-ECE4CB6D6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CA42B2-3F7E-4A9C-9B72-20D94E316E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20327284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BA0D-D542-450D-97DB-27702F1DC5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57053F-94F1-4448-8479-BCD8E3A2FD1A}"/>
              </a:ext>
            </a:extLst>
          </p:cNvPr>
          <p:cNvSpPr>
            <a:spLocks noGrp="1"/>
          </p:cNvSpPr>
          <p:nvPr>
            <p:ph type="dt" sz="half" idx="10"/>
          </p:nvPr>
        </p:nvSpPr>
        <p:spPr/>
        <p:txBody>
          <a:bodyPr/>
          <a:lstStyle/>
          <a:p>
            <a:fld id="{B61BEF0D-F0BB-DE4B-95CE-6DB70DBA9567}" type="datetimeFigureOut">
              <a:rPr lang="en-US" smtClean="0"/>
              <a:pPr/>
              <a:t>3/8/2021</a:t>
            </a:fld>
            <a:endParaRPr lang="en-US"/>
          </a:p>
        </p:txBody>
      </p:sp>
      <p:sp>
        <p:nvSpPr>
          <p:cNvPr id="4" name="Footer Placeholder 3">
            <a:extLst>
              <a:ext uri="{FF2B5EF4-FFF2-40B4-BE49-F238E27FC236}">
                <a16:creationId xmlns:a16="http://schemas.microsoft.com/office/drawing/2014/main" id="{75ED89A8-42F0-46D4-8F54-155C6012D4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1984F8-E820-4E33-9972-8E21E6B7E1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118067269"/>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5DA614-F01F-402F-A9AA-EB086B223237}"/>
              </a:ext>
            </a:extLst>
          </p:cNvPr>
          <p:cNvSpPr>
            <a:spLocks noGrp="1"/>
          </p:cNvSpPr>
          <p:nvPr>
            <p:ph type="dt" sz="half" idx="10"/>
          </p:nvPr>
        </p:nvSpPr>
        <p:spPr/>
        <p:txBody>
          <a:bodyPr/>
          <a:lstStyle/>
          <a:p>
            <a:fld id="{B61BEF0D-F0BB-DE4B-95CE-6DB70DBA9567}" type="datetimeFigureOut">
              <a:rPr lang="en-US" smtClean="0"/>
              <a:pPr/>
              <a:t>3/8/2021</a:t>
            </a:fld>
            <a:endParaRPr lang="en-US"/>
          </a:p>
        </p:txBody>
      </p:sp>
      <p:sp>
        <p:nvSpPr>
          <p:cNvPr id="3" name="Footer Placeholder 2">
            <a:extLst>
              <a:ext uri="{FF2B5EF4-FFF2-40B4-BE49-F238E27FC236}">
                <a16:creationId xmlns:a16="http://schemas.microsoft.com/office/drawing/2014/main" id="{911A11D1-74DB-4249-BCD3-F22D398A93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D90C58-8933-4014-AB98-0720F82479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4888402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2D0C-80D3-49F2-8846-82D8E6D5E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A1D1D8-69FE-4287-88A0-84294395CF08}"/>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FF3067-CF77-4F1B-B562-D83AD2D4B17D}"/>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3BECC7-05EC-4A45-8C77-C757A857D6BE}"/>
              </a:ext>
            </a:extLst>
          </p:cNvPr>
          <p:cNvSpPr>
            <a:spLocks noGrp="1"/>
          </p:cNvSpPr>
          <p:nvPr>
            <p:ph type="dt" sz="half" idx="10"/>
          </p:nvPr>
        </p:nvSpPr>
        <p:spPr/>
        <p:txBody>
          <a:bodyPr/>
          <a:lstStyle/>
          <a:p>
            <a:fld id="{B61BEF0D-F0BB-DE4B-95CE-6DB70DBA9567}" type="datetimeFigureOut">
              <a:rPr lang="en-US" smtClean="0"/>
              <a:pPr/>
              <a:t>3/8/2021</a:t>
            </a:fld>
            <a:endParaRPr lang="en-US"/>
          </a:p>
        </p:txBody>
      </p:sp>
      <p:sp>
        <p:nvSpPr>
          <p:cNvPr id="6" name="Footer Placeholder 5">
            <a:extLst>
              <a:ext uri="{FF2B5EF4-FFF2-40B4-BE49-F238E27FC236}">
                <a16:creationId xmlns:a16="http://schemas.microsoft.com/office/drawing/2014/main" id="{34D64A74-B456-4A03-8442-9CEFF0E9A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A25EA4-F432-472B-928D-CBF23870A0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832775727"/>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6E41-659D-4855-970C-A447093BD8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CE5992-6DC2-4258-9A11-D38133FBFE51}"/>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B9F0C907-57AF-4DD2-8BCE-57C8718DCD3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2D6CE1-52F6-4BFF-8035-243592A7CBC3}"/>
              </a:ext>
            </a:extLst>
          </p:cNvPr>
          <p:cNvSpPr>
            <a:spLocks noGrp="1"/>
          </p:cNvSpPr>
          <p:nvPr>
            <p:ph type="dt" sz="half" idx="10"/>
          </p:nvPr>
        </p:nvSpPr>
        <p:spPr/>
        <p:txBody>
          <a:bodyPr/>
          <a:lstStyle/>
          <a:p>
            <a:fld id="{B61BEF0D-F0BB-DE4B-95CE-6DB70DBA9567}" type="datetimeFigureOut">
              <a:rPr lang="en-US" smtClean="0"/>
              <a:pPr/>
              <a:t>3/8/2021</a:t>
            </a:fld>
            <a:endParaRPr lang="en-US"/>
          </a:p>
        </p:txBody>
      </p:sp>
      <p:sp>
        <p:nvSpPr>
          <p:cNvPr id="6" name="Footer Placeholder 5">
            <a:extLst>
              <a:ext uri="{FF2B5EF4-FFF2-40B4-BE49-F238E27FC236}">
                <a16:creationId xmlns:a16="http://schemas.microsoft.com/office/drawing/2014/main" id="{3E141BD4-A191-4AF3-A287-A8DF734346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F2CE1-4382-440E-942D-E5E31A8779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111218961"/>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860-7909-465F-982B-E907D4D838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D419EB-565C-4034-8445-617724A830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90933-59CB-4458-822D-D0CA6DA7CE9D}"/>
              </a:ext>
            </a:extLst>
          </p:cNvPr>
          <p:cNvSpPr>
            <a:spLocks noGrp="1"/>
          </p:cNvSpPr>
          <p:nvPr>
            <p:ph type="dt" sz="half" idx="10"/>
          </p:nvPr>
        </p:nvSpPr>
        <p:spPr/>
        <p:txBody>
          <a:bodyPr/>
          <a:lstStyle/>
          <a:p>
            <a:fld id="{B61BEF0D-F0BB-DE4B-95CE-6DB70DBA9567}" type="datetimeFigureOut">
              <a:rPr lang="en-US" smtClean="0"/>
              <a:pPr/>
              <a:t>3/8/2021</a:t>
            </a:fld>
            <a:endParaRPr lang="en-US"/>
          </a:p>
        </p:txBody>
      </p:sp>
      <p:sp>
        <p:nvSpPr>
          <p:cNvPr id="5" name="Footer Placeholder 4">
            <a:extLst>
              <a:ext uri="{FF2B5EF4-FFF2-40B4-BE49-F238E27FC236}">
                <a16:creationId xmlns:a16="http://schemas.microsoft.com/office/drawing/2014/main" id="{8DFB0588-F2AD-44DE-9F9C-8BFB9F0F4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CFA2A-54CC-4470-8C29-89FA3E8E5B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88919486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EC5EBA-98D8-4E26-A9F2-3011D84CA856}"/>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B83E7E-DF6B-4753-944D-3DF032755DF7}"/>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A5CBE-A64D-4DEF-A26B-3BC433C476D0}"/>
              </a:ext>
            </a:extLst>
          </p:cNvPr>
          <p:cNvSpPr>
            <a:spLocks noGrp="1"/>
          </p:cNvSpPr>
          <p:nvPr>
            <p:ph type="dt" sz="half" idx="10"/>
          </p:nvPr>
        </p:nvSpPr>
        <p:spPr/>
        <p:txBody>
          <a:bodyPr/>
          <a:lstStyle/>
          <a:p>
            <a:fld id="{B61BEF0D-F0BB-DE4B-95CE-6DB70DBA9567}" type="datetimeFigureOut">
              <a:rPr lang="en-US" smtClean="0"/>
              <a:pPr/>
              <a:t>3/8/2021</a:t>
            </a:fld>
            <a:endParaRPr lang="en-US"/>
          </a:p>
        </p:txBody>
      </p:sp>
      <p:sp>
        <p:nvSpPr>
          <p:cNvPr id="5" name="Footer Placeholder 4">
            <a:extLst>
              <a:ext uri="{FF2B5EF4-FFF2-40B4-BE49-F238E27FC236}">
                <a16:creationId xmlns:a16="http://schemas.microsoft.com/office/drawing/2014/main" id="{9F799FD9-512B-48AE-8A48-7795AF775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46EEDB-D5FA-418A-AA16-C17C5CD5DB4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085440749"/>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6" name="Google Shape;46;p4"/>
          <p:cNvSpPr txBox="1">
            <a:spLocks noGrp="1"/>
          </p:cNvSpPr>
          <p:nvPr>
            <p:ph type="body" idx="1"/>
          </p:nvPr>
        </p:nvSpPr>
        <p:spPr>
          <a:xfrm>
            <a:off x="1730000" y="2090067"/>
            <a:ext cx="9385200" cy="388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47" name="Google Shape;47;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16432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9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63" r:id="rId5"/>
    <p:sldLayoutId id="2147483664" r:id="rId6"/>
    <p:sldLayoutId id="2147483674" r:id="rId7"/>
    <p:sldLayoutId id="2147483665" r:id="rId8"/>
    <p:sldLayoutId id="2147483666" r:id="rId9"/>
    <p:sldLayoutId id="2147483667" r:id="rId10"/>
    <p:sldLayoutId id="2147483675" r:id="rId11"/>
    <p:sldLayoutId id="2147483676" r:id="rId12"/>
    <p:sldLayoutId id="2147483668" r:id="rId13"/>
    <p:sldLayoutId id="2147483669" r:id="rId14"/>
    <p:sldLayoutId id="2147483670" r:id="rId15"/>
    <p:sldLayoutId id="214748367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8AB50D-442E-4D38-94C6-367358FBA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BF4C5F-41B2-4D91-AA44-50804363F53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F7E11-C08C-4340-85B8-54E0D29A760A}"/>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3/8/2021</a:t>
            </a:fld>
            <a:endParaRPr lang="en-US"/>
          </a:p>
        </p:txBody>
      </p:sp>
      <p:sp>
        <p:nvSpPr>
          <p:cNvPr id="5" name="Footer Placeholder 4">
            <a:extLst>
              <a:ext uri="{FF2B5EF4-FFF2-40B4-BE49-F238E27FC236}">
                <a16:creationId xmlns:a16="http://schemas.microsoft.com/office/drawing/2014/main" id="{F91487D0-C284-4047-A7F6-8882BD8FBF6A}"/>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0B8002-48E5-42B7-9E09-FD24FCF3F633}"/>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8947824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6.png"/><Relationship Id="rId12"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30.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6.png"/><Relationship Id="rId12"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30.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jpeg"/><Relationship Id="rId3" Type="http://schemas.openxmlformats.org/officeDocument/2006/relationships/image" Target="../media/image44.jpeg"/><Relationship Id="rId7" Type="http://schemas.openxmlformats.org/officeDocument/2006/relationships/image" Target="../media/image48.jpeg"/><Relationship Id="rId12" Type="http://schemas.openxmlformats.org/officeDocument/2006/relationships/image" Target="../media/image53.jpe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5.jpe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svg"/></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7.xml"/><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18.xml"/><Relationship Id="rId5" Type="http://schemas.openxmlformats.org/officeDocument/2006/relationships/image" Target="../media/image84.png"/><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hyperlink" Target="https://www.pianshen.com/article/43251081913/"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10.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39.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10.xml"/><Relationship Id="rId5" Type="http://schemas.openxmlformats.org/officeDocument/2006/relationships/image" Target="../media/image102.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6.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www.peopleslawschool.ca/publications/scams-avoi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How threatening is Deepfake AI? | Analytics Insight">
            <a:extLst>
              <a:ext uri="{FF2B5EF4-FFF2-40B4-BE49-F238E27FC236}">
                <a16:creationId xmlns:a16="http://schemas.microsoft.com/office/drawing/2014/main" id="{20F3AE0A-1199-4113-A74D-EF81935C4DDC}"/>
              </a:ext>
            </a:extLst>
          </p:cNvPr>
          <p:cNvPicPr>
            <a:picLocks noChangeAspect="1"/>
          </p:cNvPicPr>
          <p:nvPr/>
        </p:nvPicPr>
        <p:blipFill rotWithShape="1">
          <a:blip r:embed="rId3"/>
          <a:srcRect l="25276" t="-1" r="26740" b="-1"/>
          <a:stretch/>
        </p:blipFill>
        <p:spPr>
          <a:xfrm>
            <a:off x="41100" y="10"/>
            <a:ext cx="6298058" cy="685799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ctrTitle"/>
          </p:nvPr>
        </p:nvSpPr>
        <p:spPr>
          <a:xfrm>
            <a:off x="6566663" y="1677325"/>
            <a:ext cx="5838170" cy="1915072"/>
          </a:xfrm>
        </p:spPr>
        <p:txBody>
          <a:bodyPr vert="horz" lIns="91440" tIns="45720" rIns="91440" bIns="45720" rtlCol="0" anchor="b">
            <a:noAutofit/>
          </a:bodyPr>
          <a:lstStyle/>
          <a:p>
            <a:pPr algn="l"/>
            <a:r>
              <a:rPr lang="en-US" sz="4000" b="1" kern="1200">
                <a:solidFill>
                  <a:schemeClr val="bg2">
                    <a:lumMod val="50000"/>
                  </a:schemeClr>
                </a:solidFill>
                <a:latin typeface="Helvetica Neue"/>
              </a:rPr>
              <a:t>Detecting </a:t>
            </a:r>
            <a:br>
              <a:rPr lang="en-US" sz="4000" b="1" kern="1200">
                <a:solidFill>
                  <a:schemeClr val="bg2">
                    <a:lumMod val="50000"/>
                  </a:schemeClr>
                </a:solidFill>
                <a:latin typeface="Helvetica Neue"/>
              </a:rPr>
            </a:br>
            <a:r>
              <a:rPr lang="en-US" sz="4000" b="1">
                <a:solidFill>
                  <a:srgbClr val="D11D50"/>
                </a:solidFill>
                <a:latin typeface="Helvetica Neue"/>
              </a:rPr>
              <a:t>AI-Altered</a:t>
            </a:r>
            <a:r>
              <a:rPr lang="en-US" sz="4000" b="1" kern="1200">
                <a:solidFill>
                  <a:schemeClr val="bg2">
                    <a:lumMod val="50000"/>
                  </a:schemeClr>
                </a:solidFill>
                <a:latin typeface="Helvetica Neue"/>
              </a:rPr>
              <a:t> Media </a:t>
            </a:r>
            <a:br>
              <a:rPr lang="en-US" sz="4000" b="1" kern="1200">
                <a:solidFill>
                  <a:schemeClr val="bg2">
                    <a:lumMod val="50000"/>
                  </a:schemeClr>
                </a:solidFill>
                <a:latin typeface="Helvetica Neue"/>
              </a:rPr>
            </a:br>
            <a:r>
              <a:rPr lang="en-US" sz="4000" b="1" kern="1200">
                <a:solidFill>
                  <a:schemeClr val="bg2">
                    <a:lumMod val="50000"/>
                  </a:schemeClr>
                </a:solidFill>
                <a:latin typeface="Helvetica Neue"/>
              </a:rPr>
              <a:t>with Deep Learning</a:t>
            </a:r>
          </a:p>
        </p:txBody>
      </p:sp>
      <p:pic>
        <p:nvPicPr>
          <p:cNvPr id="6" name="Picture 6">
            <a:extLst>
              <a:ext uri="{FF2B5EF4-FFF2-40B4-BE49-F238E27FC236}">
                <a16:creationId xmlns:a16="http://schemas.microsoft.com/office/drawing/2014/main" id="{DB5A9691-B1C0-4018-8E96-B1BCC1EA1930}"/>
              </a:ext>
            </a:extLst>
          </p:cNvPr>
          <p:cNvPicPr>
            <a:picLocks noChangeAspect="1"/>
          </p:cNvPicPr>
          <p:nvPr/>
        </p:nvPicPr>
        <p:blipFill>
          <a:blip r:embed="rId4"/>
          <a:stretch>
            <a:fillRect/>
          </a:stretch>
        </p:blipFill>
        <p:spPr>
          <a:xfrm>
            <a:off x="10195902" y="6299599"/>
            <a:ext cx="1836058" cy="367213"/>
          </a:xfrm>
          <a:prstGeom prst="rect">
            <a:avLst/>
          </a:prstGeom>
        </p:spPr>
      </p:pic>
      <p:sp>
        <p:nvSpPr>
          <p:cNvPr id="10" name="Rectangle 9">
            <a:extLst>
              <a:ext uri="{FF2B5EF4-FFF2-40B4-BE49-F238E27FC236}">
                <a16:creationId xmlns:a16="http://schemas.microsoft.com/office/drawing/2014/main" id="{26CC2463-7242-4E04-B5BA-5E4A5ED05FFA}"/>
              </a:ext>
            </a:extLst>
          </p:cNvPr>
          <p:cNvSpPr/>
          <p:nvPr/>
        </p:nvSpPr>
        <p:spPr>
          <a:xfrm>
            <a:off x="6395072" y="-4436"/>
            <a:ext cx="5797765" cy="1558459"/>
          </a:xfrm>
          <a:prstGeom prst="rect">
            <a:avLst/>
          </a:prstGeom>
          <a:solidFill>
            <a:srgbClr val="D11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5DBB62-D23E-483C-841A-D4B589FB74EB}"/>
              </a:ext>
            </a:extLst>
          </p:cNvPr>
          <p:cNvSpPr txBox="1"/>
          <p:nvPr/>
        </p:nvSpPr>
        <p:spPr>
          <a:xfrm>
            <a:off x="6580191" y="3997187"/>
            <a:ext cx="2743200"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chemeClr val="bg2">
                    <a:lumMod val="25000"/>
                  </a:schemeClr>
                </a:solidFill>
                <a:latin typeface="Lato"/>
              </a:rPr>
              <a:t>Advisor</a:t>
            </a:r>
          </a:p>
          <a:p>
            <a:r>
              <a:rPr lang="en-US" sz="2000">
                <a:solidFill>
                  <a:schemeClr val="bg2">
                    <a:lumMod val="25000"/>
                  </a:schemeClr>
                </a:solidFill>
                <a:latin typeface="Lato"/>
              </a:rPr>
              <a:t>Dr. Arnab Bose</a:t>
            </a:r>
          </a:p>
          <a:p>
            <a:endParaRPr lang="en-US" sz="2000">
              <a:solidFill>
                <a:schemeClr val="bg2">
                  <a:lumMod val="25000"/>
                </a:schemeClr>
              </a:solidFill>
              <a:latin typeface="Lato"/>
            </a:endParaRPr>
          </a:p>
          <a:p>
            <a:r>
              <a:rPr lang="en-US" sz="2000" b="1">
                <a:solidFill>
                  <a:schemeClr val="bg2">
                    <a:lumMod val="25000"/>
                  </a:schemeClr>
                </a:solidFill>
                <a:latin typeface="Lato"/>
              </a:rPr>
              <a:t>Presented By</a:t>
            </a:r>
          </a:p>
          <a:p>
            <a:r>
              <a:rPr lang="en-US">
                <a:solidFill>
                  <a:schemeClr val="bg2">
                    <a:lumMod val="25000"/>
                  </a:schemeClr>
                </a:solidFill>
                <a:latin typeface="Lato"/>
              </a:rPr>
              <a:t>Rhys Chua</a:t>
            </a:r>
          </a:p>
          <a:p>
            <a:r>
              <a:rPr lang="en-US">
                <a:solidFill>
                  <a:schemeClr val="bg2">
                    <a:lumMod val="25000"/>
                  </a:schemeClr>
                </a:solidFill>
                <a:latin typeface="Lato"/>
              </a:rPr>
              <a:t>Jim Fang</a:t>
            </a:r>
          </a:p>
          <a:p>
            <a:r>
              <a:rPr lang="en-US">
                <a:solidFill>
                  <a:schemeClr val="bg2">
                    <a:lumMod val="25000"/>
                  </a:schemeClr>
                </a:solidFill>
                <a:latin typeface="Lato"/>
              </a:rPr>
              <a:t>Jon Huff</a:t>
            </a:r>
          </a:p>
        </p:txBody>
      </p:sp>
      <p:sp>
        <p:nvSpPr>
          <p:cNvPr id="3" name="Oval 2">
            <a:extLst>
              <a:ext uri="{FF2B5EF4-FFF2-40B4-BE49-F238E27FC236}">
                <a16:creationId xmlns:a16="http://schemas.microsoft.com/office/drawing/2014/main" id="{201D641D-3ADB-4F09-9521-3921EAFFF50F}"/>
              </a:ext>
            </a:extLst>
          </p:cNvPr>
          <p:cNvSpPr/>
          <p:nvPr/>
        </p:nvSpPr>
        <p:spPr>
          <a:xfrm>
            <a:off x="2917865" y="289083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2E631A3-C2E4-4FDC-AD01-10F21C77C85A}"/>
              </a:ext>
            </a:extLst>
          </p:cNvPr>
          <p:cNvSpPr/>
          <p:nvPr/>
        </p:nvSpPr>
        <p:spPr>
          <a:xfrm>
            <a:off x="3419587" y="289083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5E904D4-AD69-4E41-B726-D5BBA78D841F}"/>
              </a:ext>
            </a:extLst>
          </p:cNvPr>
          <p:cNvSpPr/>
          <p:nvPr/>
        </p:nvSpPr>
        <p:spPr>
          <a:xfrm>
            <a:off x="4169600" y="226240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DF0FF28-E877-4AB8-861B-A415FCD67338}"/>
              </a:ext>
            </a:extLst>
          </p:cNvPr>
          <p:cNvSpPr/>
          <p:nvPr/>
        </p:nvSpPr>
        <p:spPr>
          <a:xfrm>
            <a:off x="2361348" y="226240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51B7E55-4BFB-4CFD-9D4F-6F97796C8F13}"/>
              </a:ext>
            </a:extLst>
          </p:cNvPr>
          <p:cNvSpPr/>
          <p:nvPr/>
        </p:nvSpPr>
        <p:spPr>
          <a:xfrm>
            <a:off x="1954399" y="2450726"/>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91BE54-B7C8-4C3C-AA14-6458E9A7E974}"/>
              </a:ext>
            </a:extLst>
          </p:cNvPr>
          <p:cNvSpPr/>
          <p:nvPr/>
        </p:nvSpPr>
        <p:spPr>
          <a:xfrm>
            <a:off x="4436664" y="252140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AB21238-9A8F-4BD4-A4EE-8E666CB56475}"/>
              </a:ext>
            </a:extLst>
          </p:cNvPr>
          <p:cNvSpPr/>
          <p:nvPr/>
        </p:nvSpPr>
        <p:spPr>
          <a:xfrm>
            <a:off x="2751767" y="3628865"/>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845F7C-BDDF-4822-BCFF-9B920D6C2BF7}"/>
              </a:ext>
            </a:extLst>
          </p:cNvPr>
          <p:cNvSpPr/>
          <p:nvPr/>
        </p:nvSpPr>
        <p:spPr>
          <a:xfrm>
            <a:off x="3563561" y="3600793"/>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B86827-AB20-49DF-92BB-9E3E42409595}"/>
              </a:ext>
            </a:extLst>
          </p:cNvPr>
          <p:cNvSpPr/>
          <p:nvPr/>
        </p:nvSpPr>
        <p:spPr>
          <a:xfrm>
            <a:off x="2566831" y="406037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6B3D3D0-D48C-432F-9D5F-F15867E4A4AF}"/>
              </a:ext>
            </a:extLst>
          </p:cNvPr>
          <p:cNvSpPr/>
          <p:nvPr/>
        </p:nvSpPr>
        <p:spPr>
          <a:xfrm>
            <a:off x="3136827" y="39699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E29318F-9782-4350-B719-A15807EDB887}"/>
              </a:ext>
            </a:extLst>
          </p:cNvPr>
          <p:cNvSpPr/>
          <p:nvPr/>
        </p:nvSpPr>
        <p:spPr>
          <a:xfrm>
            <a:off x="3357357" y="39699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689B6C8-5E07-46CE-85D2-46FE83EFB0BA}"/>
              </a:ext>
            </a:extLst>
          </p:cNvPr>
          <p:cNvSpPr/>
          <p:nvPr/>
        </p:nvSpPr>
        <p:spPr>
          <a:xfrm>
            <a:off x="3908955" y="39699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BCE58DB-8CEC-4704-B891-E1C59236CA60}"/>
              </a:ext>
            </a:extLst>
          </p:cNvPr>
          <p:cNvSpPr/>
          <p:nvPr/>
        </p:nvSpPr>
        <p:spPr>
          <a:xfrm>
            <a:off x="3121123" y="4362196"/>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2413DAE-FFFE-4979-8BBC-33FC155C94FB}"/>
              </a:ext>
            </a:extLst>
          </p:cNvPr>
          <p:cNvSpPr/>
          <p:nvPr/>
        </p:nvSpPr>
        <p:spPr>
          <a:xfrm>
            <a:off x="3357357" y="4358411"/>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2D4A4A1-CDE2-48AC-9E3A-5FF7572C8A79}"/>
              </a:ext>
            </a:extLst>
          </p:cNvPr>
          <p:cNvSpPr/>
          <p:nvPr/>
        </p:nvSpPr>
        <p:spPr>
          <a:xfrm>
            <a:off x="2883252" y="487526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3EBDF0F-B782-4A84-9BDF-84BF700F9138}"/>
              </a:ext>
            </a:extLst>
          </p:cNvPr>
          <p:cNvSpPr/>
          <p:nvPr/>
        </p:nvSpPr>
        <p:spPr>
          <a:xfrm>
            <a:off x="3504473" y="487526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77EB0FE-B7E3-49A5-94F2-C356BD2ECA7C}"/>
              </a:ext>
            </a:extLst>
          </p:cNvPr>
          <p:cNvSpPr/>
          <p:nvPr/>
        </p:nvSpPr>
        <p:spPr>
          <a:xfrm>
            <a:off x="2023625" y="4177474"/>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B377D81-261B-4AFE-A0B4-071DF2015651}"/>
              </a:ext>
            </a:extLst>
          </p:cNvPr>
          <p:cNvSpPr/>
          <p:nvPr/>
        </p:nvSpPr>
        <p:spPr>
          <a:xfrm>
            <a:off x="4404223" y="4142133"/>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6218F76-FECD-49DE-A9AD-120223DF1389}"/>
              </a:ext>
            </a:extLst>
          </p:cNvPr>
          <p:cNvSpPr/>
          <p:nvPr/>
        </p:nvSpPr>
        <p:spPr>
          <a:xfrm>
            <a:off x="1693527" y="3197350"/>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28E4469-D6AA-406E-BD18-FBC81903549C}"/>
              </a:ext>
            </a:extLst>
          </p:cNvPr>
          <p:cNvSpPr/>
          <p:nvPr/>
        </p:nvSpPr>
        <p:spPr>
          <a:xfrm>
            <a:off x="4637406" y="307574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EF88DE6-CD3F-4012-B634-3EE18AB33D42}"/>
              </a:ext>
            </a:extLst>
          </p:cNvPr>
          <p:cNvSpPr/>
          <p:nvPr/>
        </p:nvSpPr>
        <p:spPr>
          <a:xfrm>
            <a:off x="2288844" y="128938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788AAA5-F366-4B3F-9780-F332DA76D39E}"/>
              </a:ext>
            </a:extLst>
          </p:cNvPr>
          <p:cNvSpPr/>
          <p:nvPr/>
        </p:nvSpPr>
        <p:spPr>
          <a:xfrm>
            <a:off x="3171440" y="2227061"/>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3ADED79-14BB-419E-871D-3ADFEA9509A8}"/>
              </a:ext>
            </a:extLst>
          </p:cNvPr>
          <p:cNvSpPr/>
          <p:nvPr/>
        </p:nvSpPr>
        <p:spPr>
          <a:xfrm>
            <a:off x="3206053" y="111733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17DEA6-824F-4D18-A265-02136A218050}"/>
              </a:ext>
            </a:extLst>
          </p:cNvPr>
          <p:cNvSpPr/>
          <p:nvPr/>
        </p:nvSpPr>
        <p:spPr>
          <a:xfrm>
            <a:off x="4054598" y="1360071"/>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D09A576-E737-43A0-806F-F3D205976893}"/>
              </a:ext>
            </a:extLst>
          </p:cNvPr>
          <p:cNvSpPr/>
          <p:nvPr/>
        </p:nvSpPr>
        <p:spPr>
          <a:xfrm>
            <a:off x="1385303" y="2592090"/>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849AD45-7709-46F2-8716-F10BA0C6ACEF}"/>
              </a:ext>
            </a:extLst>
          </p:cNvPr>
          <p:cNvSpPr/>
          <p:nvPr/>
        </p:nvSpPr>
        <p:spPr>
          <a:xfrm>
            <a:off x="5021474" y="25514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D612C77-9321-4A5D-86C0-15D38659D23D}"/>
              </a:ext>
            </a:extLst>
          </p:cNvPr>
          <p:cNvSpPr/>
          <p:nvPr/>
        </p:nvSpPr>
        <p:spPr>
          <a:xfrm>
            <a:off x="4776036" y="358046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C380F0F-4FED-4CA0-A3AA-4FC390BD92E9}"/>
              </a:ext>
            </a:extLst>
          </p:cNvPr>
          <p:cNvSpPr/>
          <p:nvPr/>
        </p:nvSpPr>
        <p:spPr>
          <a:xfrm>
            <a:off x="1658842" y="3628865"/>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951CA76-6F82-4287-90FB-940BCDD015AA}"/>
              </a:ext>
            </a:extLst>
          </p:cNvPr>
          <p:cNvCxnSpPr>
            <a:cxnSpLocks/>
            <a:stCxn id="31" idx="7"/>
            <a:endCxn id="14" idx="0"/>
          </p:cNvCxnSpPr>
          <p:nvPr/>
        </p:nvCxnSpPr>
        <p:spPr>
          <a:xfrm flipH="1">
            <a:off x="1989012" y="1299740"/>
            <a:ext cx="358920" cy="115098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BFE7218-D030-4102-8A09-3F5F8BB0FBB7}"/>
              </a:ext>
            </a:extLst>
          </p:cNvPr>
          <p:cNvCxnSpPr>
            <a:cxnSpLocks/>
            <a:stCxn id="33" idx="2"/>
            <a:endCxn id="31" idx="6"/>
          </p:cNvCxnSpPr>
          <p:nvPr/>
        </p:nvCxnSpPr>
        <p:spPr>
          <a:xfrm flipH="1">
            <a:off x="2358070" y="1152680"/>
            <a:ext cx="847983" cy="1720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631D590-D9BA-4B54-95CC-7061A202A1D2}"/>
              </a:ext>
            </a:extLst>
          </p:cNvPr>
          <p:cNvCxnSpPr>
            <a:cxnSpLocks/>
            <a:stCxn id="34" idx="1"/>
            <a:endCxn id="33" idx="6"/>
          </p:cNvCxnSpPr>
          <p:nvPr/>
        </p:nvCxnSpPr>
        <p:spPr>
          <a:xfrm flipH="1" flipV="1">
            <a:off x="3275279" y="1152680"/>
            <a:ext cx="789457" cy="217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1F43B3-108E-40B6-86FB-5A67CBE65FA1}"/>
              </a:ext>
            </a:extLst>
          </p:cNvPr>
          <p:cNvCxnSpPr>
            <a:cxnSpLocks/>
            <a:stCxn id="33" idx="4"/>
            <a:endCxn id="32" idx="0"/>
          </p:cNvCxnSpPr>
          <p:nvPr/>
        </p:nvCxnSpPr>
        <p:spPr>
          <a:xfrm flipH="1">
            <a:off x="3206053" y="1188021"/>
            <a:ext cx="34613" cy="10390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8D0FC0B-CD34-49FD-973A-F944540208A0}"/>
              </a:ext>
            </a:extLst>
          </p:cNvPr>
          <p:cNvCxnSpPr>
            <a:cxnSpLocks/>
            <a:stCxn id="32" idx="2"/>
            <a:endCxn id="13" idx="6"/>
          </p:cNvCxnSpPr>
          <p:nvPr/>
        </p:nvCxnSpPr>
        <p:spPr>
          <a:xfrm flipH="1">
            <a:off x="2430574" y="2262402"/>
            <a:ext cx="740866" cy="353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6F35C13-A4E3-4348-8917-67D6AAEBFCBC}"/>
              </a:ext>
            </a:extLst>
          </p:cNvPr>
          <p:cNvCxnSpPr>
            <a:cxnSpLocks/>
            <a:stCxn id="13" idx="2"/>
            <a:endCxn id="14" idx="3"/>
          </p:cNvCxnSpPr>
          <p:nvPr/>
        </p:nvCxnSpPr>
        <p:spPr>
          <a:xfrm flipH="1">
            <a:off x="1964537" y="2297743"/>
            <a:ext cx="396811" cy="2133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C2B19C8-E565-410D-BFA5-6C38A55644C6}"/>
              </a:ext>
            </a:extLst>
          </p:cNvPr>
          <p:cNvCxnSpPr>
            <a:cxnSpLocks/>
            <a:stCxn id="29" idx="4"/>
            <a:endCxn id="35" idx="4"/>
          </p:cNvCxnSpPr>
          <p:nvPr/>
        </p:nvCxnSpPr>
        <p:spPr>
          <a:xfrm flipH="1" flipV="1">
            <a:off x="1419916" y="2662772"/>
            <a:ext cx="308224" cy="6052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787F158-0075-485A-BCE6-F2D57026D93F}"/>
              </a:ext>
            </a:extLst>
          </p:cNvPr>
          <p:cNvCxnSpPr>
            <a:cxnSpLocks/>
            <a:stCxn id="38" idx="1"/>
            <a:endCxn id="35" idx="4"/>
          </p:cNvCxnSpPr>
          <p:nvPr/>
        </p:nvCxnSpPr>
        <p:spPr>
          <a:xfrm flipH="1" flipV="1">
            <a:off x="1419916" y="2662772"/>
            <a:ext cx="249064" cy="9764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90ABE75-0F30-42E7-8B18-3F586D4D0C75}"/>
              </a:ext>
            </a:extLst>
          </p:cNvPr>
          <p:cNvCxnSpPr>
            <a:cxnSpLocks/>
            <a:stCxn id="29" idx="3"/>
            <a:endCxn id="38" idx="0"/>
          </p:cNvCxnSpPr>
          <p:nvPr/>
        </p:nvCxnSpPr>
        <p:spPr>
          <a:xfrm flipH="1">
            <a:off x="1693455" y="3257681"/>
            <a:ext cx="10210" cy="371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6370A38-AC50-4093-9FC1-654CAEBD8B72}"/>
              </a:ext>
            </a:extLst>
          </p:cNvPr>
          <p:cNvCxnSpPr>
            <a:cxnSpLocks/>
            <a:stCxn id="12" idx="2"/>
            <a:endCxn id="32" idx="6"/>
          </p:cNvCxnSpPr>
          <p:nvPr/>
        </p:nvCxnSpPr>
        <p:spPr>
          <a:xfrm flipH="1" flipV="1">
            <a:off x="3240666" y="2262402"/>
            <a:ext cx="928934" cy="353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7976C4E-7175-474A-B045-F508AE3507E5}"/>
              </a:ext>
            </a:extLst>
          </p:cNvPr>
          <p:cNvCxnSpPr>
            <a:cxnSpLocks/>
            <a:stCxn id="34" idx="5"/>
            <a:endCxn id="15" idx="5"/>
          </p:cNvCxnSpPr>
          <p:nvPr/>
        </p:nvCxnSpPr>
        <p:spPr>
          <a:xfrm>
            <a:off x="4113686" y="1420402"/>
            <a:ext cx="382066" cy="11613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F66DD22-6073-4F38-9E9E-049A89EEC750}"/>
              </a:ext>
            </a:extLst>
          </p:cNvPr>
          <p:cNvCxnSpPr>
            <a:cxnSpLocks/>
            <a:stCxn id="14" idx="2"/>
          </p:cNvCxnSpPr>
          <p:nvPr/>
        </p:nvCxnSpPr>
        <p:spPr>
          <a:xfrm flipH="1">
            <a:off x="1444393" y="2486067"/>
            <a:ext cx="510006" cy="11637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650942E-853A-40F2-8710-05DADAD78AC9}"/>
              </a:ext>
            </a:extLst>
          </p:cNvPr>
          <p:cNvCxnSpPr>
            <a:cxnSpLocks/>
            <a:stCxn id="12" idx="5"/>
            <a:endCxn id="15" idx="1"/>
          </p:cNvCxnSpPr>
          <p:nvPr/>
        </p:nvCxnSpPr>
        <p:spPr>
          <a:xfrm>
            <a:off x="4228688" y="2322733"/>
            <a:ext cx="218114" cy="2090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CDF5A998-4C12-4342-A9CC-AD969BD26679}"/>
              </a:ext>
            </a:extLst>
          </p:cNvPr>
          <p:cNvSpPr/>
          <p:nvPr/>
        </p:nvSpPr>
        <p:spPr>
          <a:xfrm>
            <a:off x="2504637" y="2616105"/>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F9686FB-4360-4F81-B34C-FB11DA04FFA9}"/>
              </a:ext>
            </a:extLst>
          </p:cNvPr>
          <p:cNvSpPr/>
          <p:nvPr/>
        </p:nvSpPr>
        <p:spPr>
          <a:xfrm>
            <a:off x="3944030" y="2548217"/>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9E6C16A-4FF7-4588-9386-6BE1D53449FB}"/>
              </a:ext>
            </a:extLst>
          </p:cNvPr>
          <p:cNvSpPr/>
          <p:nvPr/>
        </p:nvSpPr>
        <p:spPr>
          <a:xfrm>
            <a:off x="2081775" y="2842086"/>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B6175AF-E10B-43D0-A47E-29AF11A1EA66}"/>
              </a:ext>
            </a:extLst>
          </p:cNvPr>
          <p:cNvSpPr/>
          <p:nvPr/>
        </p:nvSpPr>
        <p:spPr>
          <a:xfrm>
            <a:off x="2435921" y="298453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FD93C1C-F82A-4C05-8238-B5A653653C57}"/>
              </a:ext>
            </a:extLst>
          </p:cNvPr>
          <p:cNvSpPr/>
          <p:nvPr/>
        </p:nvSpPr>
        <p:spPr>
          <a:xfrm>
            <a:off x="3943568" y="294919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4DE6060-2678-4003-BDC4-D58BDF20200A}"/>
              </a:ext>
            </a:extLst>
          </p:cNvPr>
          <p:cNvSpPr/>
          <p:nvPr/>
        </p:nvSpPr>
        <p:spPr>
          <a:xfrm>
            <a:off x="4286757" y="2771404"/>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3A6CEF37-0A17-47D1-9901-437D3F727410}"/>
              </a:ext>
            </a:extLst>
          </p:cNvPr>
          <p:cNvCxnSpPr>
            <a:cxnSpLocks/>
            <a:stCxn id="92" idx="1"/>
            <a:endCxn id="88" idx="5"/>
          </p:cNvCxnSpPr>
          <p:nvPr/>
        </p:nvCxnSpPr>
        <p:spPr>
          <a:xfrm flipH="1" flipV="1">
            <a:off x="4003118" y="2608548"/>
            <a:ext cx="293777" cy="17320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26D4E9C-9D3F-41DF-8031-28D54121A2CC}"/>
              </a:ext>
            </a:extLst>
          </p:cNvPr>
          <p:cNvCxnSpPr>
            <a:cxnSpLocks/>
            <a:stCxn id="88" idx="3"/>
            <a:endCxn id="11" idx="7"/>
          </p:cNvCxnSpPr>
          <p:nvPr/>
        </p:nvCxnSpPr>
        <p:spPr>
          <a:xfrm flipH="1">
            <a:off x="3478675" y="2608548"/>
            <a:ext cx="475493" cy="2926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73E46EC-1499-4A6C-BE53-A8C6DC8252F8}"/>
              </a:ext>
            </a:extLst>
          </p:cNvPr>
          <p:cNvCxnSpPr>
            <a:cxnSpLocks/>
            <a:stCxn id="91" idx="2"/>
            <a:endCxn id="11" idx="2"/>
          </p:cNvCxnSpPr>
          <p:nvPr/>
        </p:nvCxnSpPr>
        <p:spPr>
          <a:xfrm flipH="1" flipV="1">
            <a:off x="3419587" y="2926179"/>
            <a:ext cx="523981" cy="583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D309950-BB0E-4D67-BF47-BEF6BDEE14A8}"/>
              </a:ext>
            </a:extLst>
          </p:cNvPr>
          <p:cNvCxnSpPr>
            <a:cxnSpLocks/>
            <a:stCxn id="92" idx="2"/>
            <a:endCxn id="91" idx="3"/>
          </p:cNvCxnSpPr>
          <p:nvPr/>
        </p:nvCxnSpPr>
        <p:spPr>
          <a:xfrm flipH="1">
            <a:off x="3953706" y="2806745"/>
            <a:ext cx="333051" cy="2027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BB28C61-2CED-4CB8-AFCD-8C763FE0E464}"/>
              </a:ext>
            </a:extLst>
          </p:cNvPr>
          <p:cNvCxnSpPr>
            <a:cxnSpLocks/>
            <a:stCxn id="3" idx="2"/>
            <a:endCxn id="87" idx="6"/>
          </p:cNvCxnSpPr>
          <p:nvPr/>
        </p:nvCxnSpPr>
        <p:spPr>
          <a:xfrm flipH="1" flipV="1">
            <a:off x="2573863" y="2651446"/>
            <a:ext cx="344002" cy="2747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37DC3AD-80C4-4170-BC17-8C9189016F78}"/>
              </a:ext>
            </a:extLst>
          </p:cNvPr>
          <p:cNvCxnSpPr>
            <a:cxnSpLocks/>
            <a:stCxn id="11" idx="2"/>
            <a:endCxn id="3" idx="6"/>
          </p:cNvCxnSpPr>
          <p:nvPr/>
        </p:nvCxnSpPr>
        <p:spPr>
          <a:xfrm flipH="1">
            <a:off x="2987091" y="2926179"/>
            <a:ext cx="4324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378C304-1686-46E5-8733-1BF817F218CD}"/>
              </a:ext>
            </a:extLst>
          </p:cNvPr>
          <p:cNvCxnSpPr>
            <a:cxnSpLocks/>
            <a:stCxn id="90" idx="2"/>
          </p:cNvCxnSpPr>
          <p:nvPr/>
        </p:nvCxnSpPr>
        <p:spPr>
          <a:xfrm flipH="1" flipV="1">
            <a:off x="2125215" y="2890910"/>
            <a:ext cx="310706" cy="1289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AB94BC7-7C1D-456F-99AE-02C4AD6FD3E4}"/>
              </a:ext>
            </a:extLst>
          </p:cNvPr>
          <p:cNvCxnSpPr>
            <a:cxnSpLocks/>
            <a:stCxn id="87" idx="2"/>
            <a:endCxn id="89" idx="7"/>
          </p:cNvCxnSpPr>
          <p:nvPr/>
        </p:nvCxnSpPr>
        <p:spPr>
          <a:xfrm flipH="1">
            <a:off x="2140863" y="2651446"/>
            <a:ext cx="363774" cy="2009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6C97245-C13F-44E2-96F3-95524FE6D98D}"/>
              </a:ext>
            </a:extLst>
          </p:cNvPr>
          <p:cNvCxnSpPr>
            <a:cxnSpLocks/>
            <a:stCxn id="3" idx="3"/>
            <a:endCxn id="90" idx="6"/>
          </p:cNvCxnSpPr>
          <p:nvPr/>
        </p:nvCxnSpPr>
        <p:spPr>
          <a:xfrm flipH="1">
            <a:off x="2505147" y="2951169"/>
            <a:ext cx="422856" cy="687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86A640B-B930-4964-BF11-74600920ACD5}"/>
              </a:ext>
            </a:extLst>
          </p:cNvPr>
          <p:cNvCxnSpPr>
            <a:cxnSpLocks/>
            <a:stCxn id="16" idx="2"/>
            <a:endCxn id="29" idx="6"/>
          </p:cNvCxnSpPr>
          <p:nvPr/>
        </p:nvCxnSpPr>
        <p:spPr>
          <a:xfrm flipH="1" flipV="1">
            <a:off x="1762753" y="3232691"/>
            <a:ext cx="989014" cy="4315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40D7F54-25DF-4C50-9B66-21087328ECF5}"/>
              </a:ext>
            </a:extLst>
          </p:cNvPr>
          <p:cNvCxnSpPr>
            <a:cxnSpLocks/>
            <a:stCxn id="30" idx="7"/>
          </p:cNvCxnSpPr>
          <p:nvPr/>
        </p:nvCxnSpPr>
        <p:spPr>
          <a:xfrm flipH="1">
            <a:off x="3608312" y="3086093"/>
            <a:ext cx="1088182" cy="5637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7347D28-4E47-470A-ABC3-56EF2F73C4A9}"/>
              </a:ext>
            </a:extLst>
          </p:cNvPr>
          <p:cNvCxnSpPr>
            <a:cxnSpLocks/>
            <a:stCxn id="17" idx="4"/>
            <a:endCxn id="11" idx="0"/>
          </p:cNvCxnSpPr>
          <p:nvPr/>
        </p:nvCxnSpPr>
        <p:spPr>
          <a:xfrm flipH="1" flipV="1">
            <a:off x="3454200" y="2890838"/>
            <a:ext cx="143974" cy="7806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A18A292-FE71-43D7-A292-E719D7F9C1AF}"/>
              </a:ext>
            </a:extLst>
          </p:cNvPr>
          <p:cNvCxnSpPr>
            <a:cxnSpLocks/>
            <a:stCxn id="3" idx="4"/>
            <a:endCxn id="16" idx="7"/>
          </p:cNvCxnSpPr>
          <p:nvPr/>
        </p:nvCxnSpPr>
        <p:spPr>
          <a:xfrm flipH="1">
            <a:off x="2810855" y="2961520"/>
            <a:ext cx="141623" cy="6776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70D17F4-E902-40AB-900D-1B5702F42F61}"/>
              </a:ext>
            </a:extLst>
          </p:cNvPr>
          <p:cNvCxnSpPr>
            <a:cxnSpLocks/>
            <a:stCxn id="30" idx="5"/>
            <a:endCxn id="37" idx="5"/>
          </p:cNvCxnSpPr>
          <p:nvPr/>
        </p:nvCxnSpPr>
        <p:spPr>
          <a:xfrm>
            <a:off x="4696494" y="3136073"/>
            <a:ext cx="138630" cy="504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CE497A8-3FF1-43D2-ACF2-FF5255144E4E}"/>
              </a:ext>
            </a:extLst>
          </p:cNvPr>
          <p:cNvCxnSpPr>
            <a:cxnSpLocks/>
            <a:stCxn id="28" idx="1"/>
            <a:endCxn id="17" idx="5"/>
          </p:cNvCxnSpPr>
          <p:nvPr/>
        </p:nvCxnSpPr>
        <p:spPr>
          <a:xfrm flipH="1" flipV="1">
            <a:off x="3622649" y="3661124"/>
            <a:ext cx="791712" cy="4913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E0CEB5A-7C87-4BC7-93D7-D06ADF12AD5A}"/>
              </a:ext>
            </a:extLst>
          </p:cNvPr>
          <p:cNvCxnSpPr>
            <a:cxnSpLocks/>
            <a:stCxn id="28" idx="7"/>
            <a:endCxn id="37" idx="3"/>
          </p:cNvCxnSpPr>
          <p:nvPr/>
        </p:nvCxnSpPr>
        <p:spPr>
          <a:xfrm flipV="1">
            <a:off x="4463311" y="3640793"/>
            <a:ext cx="322863" cy="5116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B5CD98A-284A-4E12-8B5B-3CCE481F2427}"/>
              </a:ext>
            </a:extLst>
          </p:cNvPr>
          <p:cNvCxnSpPr>
            <a:cxnSpLocks/>
            <a:stCxn id="36" idx="3"/>
            <a:endCxn id="30" idx="7"/>
          </p:cNvCxnSpPr>
          <p:nvPr/>
        </p:nvCxnSpPr>
        <p:spPr>
          <a:xfrm flipH="1">
            <a:off x="4696494" y="2611830"/>
            <a:ext cx="335118" cy="4742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83E47CA-9313-4F42-9056-973AF8C7CE8C}"/>
              </a:ext>
            </a:extLst>
          </p:cNvPr>
          <p:cNvCxnSpPr>
            <a:cxnSpLocks/>
            <a:stCxn id="36" idx="4"/>
            <a:endCxn id="37" idx="4"/>
          </p:cNvCxnSpPr>
          <p:nvPr/>
        </p:nvCxnSpPr>
        <p:spPr>
          <a:xfrm flipH="1">
            <a:off x="4810649" y="2622181"/>
            <a:ext cx="245438" cy="1028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E451AB6-6AB3-4BC7-8F6E-C68A3D6E1A61}"/>
              </a:ext>
            </a:extLst>
          </p:cNvPr>
          <p:cNvCxnSpPr>
            <a:cxnSpLocks/>
            <a:stCxn id="21" idx="2"/>
            <a:endCxn id="20" idx="6"/>
          </p:cNvCxnSpPr>
          <p:nvPr/>
        </p:nvCxnSpPr>
        <p:spPr>
          <a:xfrm flipH="1">
            <a:off x="3426583" y="4005340"/>
            <a:ext cx="4823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48F83F14-A618-4A9E-946D-46F43F9F2E80}"/>
              </a:ext>
            </a:extLst>
          </p:cNvPr>
          <p:cNvSpPr/>
          <p:nvPr/>
        </p:nvSpPr>
        <p:spPr>
          <a:xfrm>
            <a:off x="3158437" y="3571613"/>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C42565A1-7AF4-4435-A548-09F2D8CE4981}"/>
              </a:ext>
            </a:extLst>
          </p:cNvPr>
          <p:cNvCxnSpPr>
            <a:cxnSpLocks/>
            <a:stCxn id="20" idx="2"/>
            <a:endCxn id="19" idx="2"/>
          </p:cNvCxnSpPr>
          <p:nvPr/>
        </p:nvCxnSpPr>
        <p:spPr>
          <a:xfrm flipH="1">
            <a:off x="3136827" y="4005340"/>
            <a:ext cx="2205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139220C-31B2-45E0-8167-4DCBF113AF29}"/>
              </a:ext>
            </a:extLst>
          </p:cNvPr>
          <p:cNvCxnSpPr>
            <a:cxnSpLocks/>
            <a:stCxn id="21" idx="3"/>
            <a:endCxn id="23" idx="6"/>
          </p:cNvCxnSpPr>
          <p:nvPr/>
        </p:nvCxnSpPr>
        <p:spPr>
          <a:xfrm flipH="1">
            <a:off x="3426583" y="4030330"/>
            <a:ext cx="492510" cy="3634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5A94E20-3F36-415A-B17B-7EA5F61D2CBD}"/>
              </a:ext>
            </a:extLst>
          </p:cNvPr>
          <p:cNvCxnSpPr>
            <a:cxnSpLocks/>
            <a:stCxn id="17" idx="2"/>
            <a:endCxn id="171" idx="6"/>
          </p:cNvCxnSpPr>
          <p:nvPr/>
        </p:nvCxnSpPr>
        <p:spPr>
          <a:xfrm flipH="1" flipV="1">
            <a:off x="3227663" y="3606954"/>
            <a:ext cx="335898" cy="291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7766D9B-7964-4E7D-AC5B-9DF83777174C}"/>
              </a:ext>
            </a:extLst>
          </p:cNvPr>
          <p:cNvCxnSpPr>
            <a:cxnSpLocks/>
            <a:stCxn id="171" idx="2"/>
            <a:endCxn id="16" idx="5"/>
          </p:cNvCxnSpPr>
          <p:nvPr/>
        </p:nvCxnSpPr>
        <p:spPr>
          <a:xfrm flipH="1">
            <a:off x="2810855" y="3606954"/>
            <a:ext cx="347582" cy="822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6CADD9B-3B56-414C-BB62-AD078489EE3A}"/>
              </a:ext>
            </a:extLst>
          </p:cNvPr>
          <p:cNvCxnSpPr>
            <a:cxnSpLocks/>
            <a:stCxn id="23" idx="2"/>
            <a:endCxn id="22" idx="6"/>
          </p:cNvCxnSpPr>
          <p:nvPr/>
        </p:nvCxnSpPr>
        <p:spPr>
          <a:xfrm flipH="1">
            <a:off x="3190349" y="4393752"/>
            <a:ext cx="167008" cy="37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8524A986-7B20-4CCA-B691-4C548CE077F3}"/>
              </a:ext>
            </a:extLst>
          </p:cNvPr>
          <p:cNvCxnSpPr>
            <a:cxnSpLocks/>
            <a:stCxn id="19" idx="2"/>
            <a:endCxn id="18" idx="1"/>
          </p:cNvCxnSpPr>
          <p:nvPr/>
        </p:nvCxnSpPr>
        <p:spPr>
          <a:xfrm flipH="1">
            <a:off x="2576969" y="4005340"/>
            <a:ext cx="559858" cy="653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7F2654D-F698-4EBB-A00F-D38212EFACEE}"/>
              </a:ext>
            </a:extLst>
          </p:cNvPr>
          <p:cNvCxnSpPr>
            <a:cxnSpLocks/>
            <a:stCxn id="23" idx="5"/>
            <a:endCxn id="26" idx="1"/>
          </p:cNvCxnSpPr>
          <p:nvPr/>
        </p:nvCxnSpPr>
        <p:spPr>
          <a:xfrm>
            <a:off x="3416445" y="4418742"/>
            <a:ext cx="98166" cy="4668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F0F1DC57-E44B-4F39-87ED-6AB836F1EC4C}"/>
              </a:ext>
            </a:extLst>
          </p:cNvPr>
          <p:cNvCxnSpPr>
            <a:cxnSpLocks/>
            <a:stCxn id="18" idx="2"/>
            <a:endCxn id="27" idx="7"/>
          </p:cNvCxnSpPr>
          <p:nvPr/>
        </p:nvCxnSpPr>
        <p:spPr>
          <a:xfrm flipH="1">
            <a:off x="2082713" y="4095720"/>
            <a:ext cx="484118" cy="9210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EDFCCFB-F145-4F0D-8B19-22B4D51F6CAD}"/>
              </a:ext>
            </a:extLst>
          </p:cNvPr>
          <p:cNvCxnSpPr>
            <a:cxnSpLocks/>
            <a:stCxn id="38" idx="5"/>
            <a:endCxn id="27" idx="3"/>
          </p:cNvCxnSpPr>
          <p:nvPr/>
        </p:nvCxnSpPr>
        <p:spPr>
          <a:xfrm>
            <a:off x="1717930" y="3689196"/>
            <a:ext cx="315833" cy="5486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71714C4-43C0-4020-A068-530193F0BC67}"/>
              </a:ext>
            </a:extLst>
          </p:cNvPr>
          <p:cNvCxnSpPr>
            <a:cxnSpLocks/>
            <a:stCxn id="28" idx="2"/>
            <a:endCxn id="26" idx="6"/>
          </p:cNvCxnSpPr>
          <p:nvPr/>
        </p:nvCxnSpPr>
        <p:spPr>
          <a:xfrm flipH="1">
            <a:off x="3573699" y="4177474"/>
            <a:ext cx="830524" cy="7331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23B9B8E-4F22-49C8-898C-184F03C2604A}"/>
              </a:ext>
            </a:extLst>
          </p:cNvPr>
          <p:cNvCxnSpPr>
            <a:cxnSpLocks/>
            <a:stCxn id="24" idx="6"/>
            <a:endCxn id="26" idx="2"/>
          </p:cNvCxnSpPr>
          <p:nvPr/>
        </p:nvCxnSpPr>
        <p:spPr>
          <a:xfrm>
            <a:off x="2952478" y="4910610"/>
            <a:ext cx="55199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59044FE-5C3A-4A5E-BB50-09B138C19D09}"/>
              </a:ext>
            </a:extLst>
          </p:cNvPr>
          <p:cNvCxnSpPr>
            <a:cxnSpLocks/>
            <a:endCxn id="24" idx="1"/>
          </p:cNvCxnSpPr>
          <p:nvPr/>
        </p:nvCxnSpPr>
        <p:spPr>
          <a:xfrm>
            <a:off x="2092851" y="4237805"/>
            <a:ext cx="800539" cy="6478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8176ADF-D78A-4B91-A7F6-04DADB235CFC}"/>
              </a:ext>
            </a:extLst>
          </p:cNvPr>
          <p:cNvCxnSpPr>
            <a:cxnSpLocks/>
            <a:stCxn id="15" idx="6"/>
            <a:endCxn id="36" idx="2"/>
          </p:cNvCxnSpPr>
          <p:nvPr/>
        </p:nvCxnSpPr>
        <p:spPr>
          <a:xfrm>
            <a:off x="4505890" y="2556749"/>
            <a:ext cx="515584" cy="300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B51F39F-ED34-4C0E-BCBF-9A87F307802E}"/>
              </a:ext>
            </a:extLst>
          </p:cNvPr>
          <p:cNvCxnSpPr>
            <a:cxnSpLocks/>
            <a:stCxn id="18" idx="5"/>
            <a:endCxn id="22" idx="2"/>
          </p:cNvCxnSpPr>
          <p:nvPr/>
        </p:nvCxnSpPr>
        <p:spPr>
          <a:xfrm>
            <a:off x="2625919" y="4120710"/>
            <a:ext cx="495204" cy="2768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DB285AF-09D8-4D09-91DA-FE4FD733FBF3}"/>
              </a:ext>
            </a:extLst>
          </p:cNvPr>
          <p:cNvCxnSpPr>
            <a:cxnSpLocks/>
            <a:stCxn id="22" idx="3"/>
            <a:endCxn id="24" idx="3"/>
          </p:cNvCxnSpPr>
          <p:nvPr/>
        </p:nvCxnSpPr>
        <p:spPr>
          <a:xfrm flipH="1">
            <a:off x="2893390" y="4422527"/>
            <a:ext cx="237871" cy="5130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739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9862101-1A58-44B3-B746-3AB54AC8BA84}"/>
              </a:ext>
            </a:extLst>
          </p:cNvPr>
          <p:cNvSpPr/>
          <p:nvPr/>
        </p:nvSpPr>
        <p:spPr>
          <a:xfrm>
            <a:off x="7354448" y="1054053"/>
            <a:ext cx="3821022" cy="3814821"/>
          </a:xfrm>
          <a:prstGeom prst="ellipse">
            <a:avLst/>
          </a:prstGeom>
          <a:solidFill>
            <a:srgbClr val="D11D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latin typeface="Lato"/>
              <a:cs typeface="Calibri"/>
            </a:endParaRPr>
          </a:p>
        </p:txBody>
      </p:sp>
      <p:sp>
        <p:nvSpPr>
          <p:cNvPr id="7" name="Oval 6">
            <a:extLst>
              <a:ext uri="{FF2B5EF4-FFF2-40B4-BE49-F238E27FC236}">
                <a16:creationId xmlns:a16="http://schemas.microsoft.com/office/drawing/2014/main" id="{E532DD61-EFF5-40BD-91D2-0B8125447C31}"/>
              </a:ext>
            </a:extLst>
          </p:cNvPr>
          <p:cNvSpPr/>
          <p:nvPr/>
        </p:nvSpPr>
        <p:spPr>
          <a:xfrm>
            <a:off x="478303" y="854480"/>
            <a:ext cx="2623595" cy="2671822"/>
          </a:xfrm>
          <a:prstGeom prst="ellipse">
            <a:avLst/>
          </a:prstGeom>
          <a:solidFill>
            <a:srgbClr val="D11D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800" b="1">
              <a:latin typeface="Helvetica Neue"/>
              <a:cs typeface="Calibri"/>
            </a:endParaRPr>
          </a:p>
        </p:txBody>
      </p:sp>
      <p:sp>
        <p:nvSpPr>
          <p:cNvPr id="8" name="Oval 7">
            <a:extLst>
              <a:ext uri="{FF2B5EF4-FFF2-40B4-BE49-F238E27FC236}">
                <a16:creationId xmlns:a16="http://schemas.microsoft.com/office/drawing/2014/main" id="{5EF87475-9F59-44B2-B416-CD8C012017E2}"/>
              </a:ext>
            </a:extLst>
          </p:cNvPr>
          <p:cNvSpPr/>
          <p:nvPr/>
        </p:nvSpPr>
        <p:spPr>
          <a:xfrm>
            <a:off x="950017" y="1389693"/>
            <a:ext cx="1662024" cy="161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800" b="1">
              <a:latin typeface="Helvetica Neue"/>
              <a:cs typeface="Calibri"/>
            </a:endParaRPr>
          </a:p>
        </p:txBody>
      </p:sp>
      <p:sp>
        <p:nvSpPr>
          <p:cNvPr id="11" name="Rectangle 10">
            <a:extLst>
              <a:ext uri="{FF2B5EF4-FFF2-40B4-BE49-F238E27FC236}">
                <a16:creationId xmlns:a16="http://schemas.microsoft.com/office/drawing/2014/main" id="{094B9479-45E8-4F29-9574-DEBA9FBEE191}"/>
              </a:ext>
            </a:extLst>
          </p:cNvPr>
          <p:cNvSpPr/>
          <p:nvPr/>
        </p:nvSpPr>
        <p:spPr>
          <a:xfrm>
            <a:off x="214086" y="722085"/>
            <a:ext cx="1578428" cy="2122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hord 11">
            <a:extLst>
              <a:ext uri="{FF2B5EF4-FFF2-40B4-BE49-F238E27FC236}">
                <a16:creationId xmlns:a16="http://schemas.microsoft.com/office/drawing/2014/main" id="{BBC91BCE-1895-4341-AAB5-B996A06DAE96}"/>
              </a:ext>
            </a:extLst>
          </p:cNvPr>
          <p:cNvSpPr/>
          <p:nvPr/>
        </p:nvSpPr>
        <p:spPr>
          <a:xfrm rot="3240000">
            <a:off x="502104" y="2615747"/>
            <a:ext cx="916214" cy="925285"/>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58DD1C-3854-49A8-9CC4-D9F05FE6AE82}"/>
              </a:ext>
            </a:extLst>
          </p:cNvPr>
          <p:cNvSpPr txBox="1"/>
          <p:nvPr/>
        </p:nvSpPr>
        <p:spPr>
          <a:xfrm>
            <a:off x="3187364" y="724312"/>
            <a:ext cx="2313553"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4400" b="1">
                <a:solidFill>
                  <a:schemeClr val="tx1">
                    <a:lumMod val="65000"/>
                    <a:lumOff val="35000"/>
                  </a:schemeClr>
                </a:solidFill>
                <a:latin typeface="Helvetica Neue"/>
                <a:ea typeface="+mj-ea"/>
              </a:rPr>
              <a:t>63%</a:t>
            </a:r>
          </a:p>
        </p:txBody>
      </p:sp>
      <p:sp>
        <p:nvSpPr>
          <p:cNvPr id="15" name="TextBox 14">
            <a:extLst>
              <a:ext uri="{FF2B5EF4-FFF2-40B4-BE49-F238E27FC236}">
                <a16:creationId xmlns:a16="http://schemas.microsoft.com/office/drawing/2014/main" id="{AA46BBEA-847D-4B5E-822C-9304E08AC31F}"/>
              </a:ext>
            </a:extLst>
          </p:cNvPr>
          <p:cNvSpPr txBox="1"/>
          <p:nvPr/>
        </p:nvSpPr>
        <p:spPr>
          <a:xfrm>
            <a:off x="7768435" y="2411598"/>
            <a:ext cx="7676489"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8800" b="1">
                <a:solidFill>
                  <a:schemeClr val="bg1"/>
                </a:solidFill>
                <a:latin typeface="Helvetica Neue"/>
                <a:ea typeface="+mj-ea"/>
              </a:rPr>
              <a:t>$68M</a:t>
            </a:r>
            <a:endParaRPr lang="en-US" sz="8800">
              <a:solidFill>
                <a:schemeClr val="bg1"/>
              </a:solidFill>
              <a:ea typeface="+mj-ea"/>
              <a:cs typeface="Calibri"/>
            </a:endParaRPr>
          </a:p>
        </p:txBody>
      </p:sp>
      <p:sp>
        <p:nvSpPr>
          <p:cNvPr id="16" name="TextBox 15">
            <a:extLst>
              <a:ext uri="{FF2B5EF4-FFF2-40B4-BE49-F238E27FC236}">
                <a16:creationId xmlns:a16="http://schemas.microsoft.com/office/drawing/2014/main" id="{874BC9D1-015C-411F-A385-E04FFB05FAD8}"/>
              </a:ext>
            </a:extLst>
          </p:cNvPr>
          <p:cNvSpPr txBox="1"/>
          <p:nvPr/>
        </p:nvSpPr>
        <p:spPr>
          <a:xfrm>
            <a:off x="3191329" y="1567542"/>
            <a:ext cx="27431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2">
                    <a:lumMod val="75000"/>
                  </a:schemeClr>
                </a:solidFill>
                <a:latin typeface="Lato"/>
              </a:rPr>
              <a:t>of U.S. adults surveyed believe altered videos create </a:t>
            </a:r>
            <a:r>
              <a:rPr lang="en-US" b="1">
                <a:solidFill>
                  <a:srgbClr val="D11D50"/>
                </a:solidFill>
                <a:latin typeface="Lato"/>
              </a:rPr>
              <a:t>a great deal of confusion</a:t>
            </a:r>
            <a:r>
              <a:rPr lang="en-US" b="1">
                <a:solidFill>
                  <a:schemeClr val="bg2">
                    <a:lumMod val="75000"/>
                  </a:schemeClr>
                </a:solidFill>
                <a:latin typeface="Lato"/>
              </a:rPr>
              <a:t> about the facts of current events</a:t>
            </a:r>
            <a:endParaRPr lang="en-US" b="1">
              <a:solidFill>
                <a:schemeClr val="bg2">
                  <a:lumMod val="75000"/>
                </a:schemeClr>
              </a:solidFill>
              <a:cs typeface="Calibri"/>
            </a:endParaRPr>
          </a:p>
        </p:txBody>
      </p:sp>
      <p:sp>
        <p:nvSpPr>
          <p:cNvPr id="17" name="Oval 16">
            <a:extLst>
              <a:ext uri="{FF2B5EF4-FFF2-40B4-BE49-F238E27FC236}">
                <a16:creationId xmlns:a16="http://schemas.microsoft.com/office/drawing/2014/main" id="{E8BD1CC4-5C4A-49BE-B1A5-476A8295AE03}"/>
              </a:ext>
            </a:extLst>
          </p:cNvPr>
          <p:cNvSpPr/>
          <p:nvPr/>
        </p:nvSpPr>
        <p:spPr>
          <a:xfrm>
            <a:off x="541802" y="3829908"/>
            <a:ext cx="2623595" cy="267182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800" b="1">
              <a:latin typeface="Helvetica Neue"/>
              <a:cs typeface="Calibri"/>
            </a:endParaRPr>
          </a:p>
        </p:txBody>
      </p:sp>
      <p:sp>
        <p:nvSpPr>
          <p:cNvPr id="18" name="Oval 17">
            <a:extLst>
              <a:ext uri="{FF2B5EF4-FFF2-40B4-BE49-F238E27FC236}">
                <a16:creationId xmlns:a16="http://schemas.microsoft.com/office/drawing/2014/main" id="{A1C59CCF-9CCD-43E6-BC95-2AA212F836A5}"/>
              </a:ext>
            </a:extLst>
          </p:cNvPr>
          <p:cNvSpPr/>
          <p:nvPr/>
        </p:nvSpPr>
        <p:spPr>
          <a:xfrm>
            <a:off x="1013516" y="4365121"/>
            <a:ext cx="1662024" cy="161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800" b="1">
              <a:latin typeface="Helvetica Neue"/>
              <a:cs typeface="Calibri"/>
            </a:endParaRPr>
          </a:p>
        </p:txBody>
      </p:sp>
      <p:sp>
        <p:nvSpPr>
          <p:cNvPr id="19" name="Rectangle 18">
            <a:extLst>
              <a:ext uri="{FF2B5EF4-FFF2-40B4-BE49-F238E27FC236}">
                <a16:creationId xmlns:a16="http://schemas.microsoft.com/office/drawing/2014/main" id="{E545E725-66D5-44E7-A441-1484E9F494DB}"/>
              </a:ext>
            </a:extLst>
          </p:cNvPr>
          <p:cNvSpPr/>
          <p:nvPr/>
        </p:nvSpPr>
        <p:spPr>
          <a:xfrm>
            <a:off x="286656" y="3715655"/>
            <a:ext cx="1569357"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56675DE-6C00-4849-BF9B-D160F6468F0C}"/>
              </a:ext>
            </a:extLst>
          </p:cNvPr>
          <p:cNvSpPr txBox="1"/>
          <p:nvPr/>
        </p:nvSpPr>
        <p:spPr>
          <a:xfrm>
            <a:off x="3254828" y="4542970"/>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2">
                    <a:lumMod val="75000"/>
                  </a:schemeClr>
                </a:solidFill>
                <a:latin typeface="Lato"/>
              </a:rPr>
              <a:t>of U.S. adults surveyed </a:t>
            </a:r>
            <a:r>
              <a:rPr lang="en-US" b="1">
                <a:solidFill>
                  <a:srgbClr val="D11D50"/>
                </a:solidFill>
                <a:latin typeface="Lato"/>
              </a:rPr>
              <a:t>support restrictions </a:t>
            </a:r>
            <a:r>
              <a:rPr lang="en-US" b="1">
                <a:solidFill>
                  <a:schemeClr val="bg2">
                    <a:lumMod val="75000"/>
                  </a:schemeClr>
                </a:solidFill>
                <a:latin typeface="Lato"/>
              </a:rPr>
              <a:t>on publishing and accessing them</a:t>
            </a:r>
            <a:endParaRPr lang="en-US" b="1">
              <a:solidFill>
                <a:schemeClr val="bg2">
                  <a:lumMod val="75000"/>
                </a:schemeClr>
              </a:solidFill>
              <a:latin typeface="Lato"/>
              <a:cs typeface="Calibri"/>
            </a:endParaRPr>
          </a:p>
        </p:txBody>
      </p:sp>
      <p:sp>
        <p:nvSpPr>
          <p:cNvPr id="26" name="TextBox 25">
            <a:extLst>
              <a:ext uri="{FF2B5EF4-FFF2-40B4-BE49-F238E27FC236}">
                <a16:creationId xmlns:a16="http://schemas.microsoft.com/office/drawing/2014/main" id="{2B4D8103-5E2B-4429-AAFE-4DA501A7E051}"/>
              </a:ext>
            </a:extLst>
          </p:cNvPr>
          <p:cNvSpPr txBox="1"/>
          <p:nvPr/>
        </p:nvSpPr>
        <p:spPr>
          <a:xfrm>
            <a:off x="3187363" y="3717883"/>
            <a:ext cx="2371426"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4400" b="1">
                <a:solidFill>
                  <a:schemeClr val="tx1">
                    <a:lumMod val="65000"/>
                    <a:lumOff val="35000"/>
                  </a:schemeClr>
                </a:solidFill>
                <a:latin typeface="Helvetica Neue"/>
                <a:ea typeface="+mj-ea"/>
              </a:rPr>
              <a:t>77%</a:t>
            </a:r>
          </a:p>
        </p:txBody>
      </p:sp>
      <p:sp>
        <p:nvSpPr>
          <p:cNvPr id="27" name="TextBox 26">
            <a:extLst>
              <a:ext uri="{FF2B5EF4-FFF2-40B4-BE49-F238E27FC236}">
                <a16:creationId xmlns:a16="http://schemas.microsoft.com/office/drawing/2014/main" id="{DDBDD8BA-AF7C-4425-A604-F4B4F1BC8344}"/>
              </a:ext>
            </a:extLst>
          </p:cNvPr>
          <p:cNvSpPr txBox="1"/>
          <p:nvPr/>
        </p:nvSpPr>
        <p:spPr>
          <a:xfrm>
            <a:off x="7309757" y="4914898"/>
            <a:ext cx="38226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2">
                    <a:lumMod val="75000"/>
                  </a:schemeClr>
                </a:solidFill>
                <a:latin typeface="Lato"/>
              </a:rPr>
              <a:t>Spent by </a:t>
            </a:r>
            <a:r>
              <a:rPr lang="en-US" b="1">
                <a:solidFill>
                  <a:srgbClr val="D11D50"/>
                </a:solidFill>
                <a:latin typeface="Lato"/>
              </a:rPr>
              <a:t>DARPA </a:t>
            </a:r>
            <a:r>
              <a:rPr lang="en-US" b="1">
                <a:solidFill>
                  <a:schemeClr val="bg2">
                    <a:lumMod val="75000"/>
                  </a:schemeClr>
                </a:solidFill>
                <a:latin typeface="Lato"/>
              </a:rPr>
              <a:t>to research ways to fight threat of deepfakes</a:t>
            </a:r>
          </a:p>
          <a:p>
            <a:r>
              <a:rPr lang="en-US" b="1">
                <a:solidFill>
                  <a:schemeClr val="bg2">
                    <a:lumMod val="75000"/>
                  </a:schemeClr>
                </a:solidFill>
                <a:latin typeface="Lato"/>
              </a:rPr>
              <a:t>in </a:t>
            </a:r>
            <a:r>
              <a:rPr lang="en-US" b="1">
                <a:solidFill>
                  <a:srgbClr val="D11D50"/>
                </a:solidFill>
                <a:latin typeface="Lato"/>
              </a:rPr>
              <a:t>2016-2018</a:t>
            </a:r>
          </a:p>
        </p:txBody>
      </p:sp>
      <p:sp>
        <p:nvSpPr>
          <p:cNvPr id="2" name="Google Shape;87;gbd1a511eea_0_0">
            <a:extLst>
              <a:ext uri="{FF2B5EF4-FFF2-40B4-BE49-F238E27FC236}">
                <a16:creationId xmlns:a16="http://schemas.microsoft.com/office/drawing/2014/main" id="{22009064-6344-4F81-B40C-0193FB6E093B}"/>
              </a:ext>
            </a:extLst>
          </p:cNvPr>
          <p:cNvSpPr txBox="1">
            <a:spLocks/>
          </p:cNvSpPr>
          <p:nvPr/>
        </p:nvSpPr>
        <p:spPr>
          <a:xfrm>
            <a:off x="5332164" y="177301"/>
            <a:ext cx="6987273"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200" b="1" kern="0">
                <a:solidFill>
                  <a:schemeClr val="tx1">
                    <a:lumMod val="65000"/>
                    <a:lumOff val="35000"/>
                  </a:schemeClr>
                </a:solidFill>
                <a:latin typeface="Helvetica Neue"/>
                <a:sym typeface="Helvetica Neue"/>
              </a:rPr>
              <a:t>...and the U.S. Government Agrees</a:t>
            </a:r>
            <a:endParaRPr lang="en-US" sz="3200">
              <a:solidFill>
                <a:schemeClr val="tx1">
                  <a:lumMod val="65000"/>
                  <a:lumOff val="35000"/>
                </a:schemeClr>
              </a:solidFill>
            </a:endParaRPr>
          </a:p>
        </p:txBody>
      </p:sp>
      <p:pic>
        <p:nvPicPr>
          <p:cNvPr id="3" name="Graphic 30" descr="Stop with solid fill">
            <a:extLst>
              <a:ext uri="{FF2B5EF4-FFF2-40B4-BE49-F238E27FC236}">
                <a16:creationId xmlns:a16="http://schemas.microsoft.com/office/drawing/2014/main" id="{07173671-7296-47F2-87FB-2E1B9F2053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2443" y="4713514"/>
            <a:ext cx="914400" cy="914400"/>
          </a:xfrm>
          <a:prstGeom prst="rect">
            <a:avLst/>
          </a:prstGeom>
        </p:spPr>
      </p:pic>
      <p:pic>
        <p:nvPicPr>
          <p:cNvPr id="4" name="Graphic 32" descr="Confused person with solid fill">
            <a:extLst>
              <a:ext uri="{FF2B5EF4-FFF2-40B4-BE49-F238E27FC236}">
                <a16:creationId xmlns:a16="http://schemas.microsoft.com/office/drawing/2014/main" id="{6510641B-60E4-4E1B-A23B-81D842A440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8942" y="1656442"/>
            <a:ext cx="914400" cy="914400"/>
          </a:xfrm>
          <a:prstGeom prst="rect">
            <a:avLst/>
          </a:prstGeom>
        </p:spPr>
      </p:pic>
    </p:spTree>
    <p:extLst>
      <p:ext uri="{BB962C8B-B14F-4D97-AF65-F5344CB8AC3E}">
        <p14:creationId xmlns:p14="http://schemas.microsoft.com/office/powerpoint/2010/main" val="41664486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50">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52" name="Rectangle 52">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a:extLst>
              <a:ext uri="{FF2B5EF4-FFF2-40B4-BE49-F238E27FC236}">
                <a16:creationId xmlns:a16="http://schemas.microsoft.com/office/drawing/2014/main" id="{17F0A47B-214A-4A1D-992D-AE69DBC38719}"/>
              </a:ext>
            </a:extLst>
          </p:cNvPr>
          <p:cNvPicPr>
            <a:picLocks noChangeAspect="1"/>
          </p:cNvPicPr>
          <p:nvPr/>
        </p:nvPicPr>
        <p:blipFill>
          <a:blip r:embed="rId3"/>
          <a:stretch>
            <a:fillRect/>
          </a:stretch>
        </p:blipFill>
        <p:spPr>
          <a:xfrm>
            <a:off x="-382335" y="4740"/>
            <a:ext cx="13023513" cy="6848520"/>
          </a:xfrm>
          <a:prstGeom prst="rect">
            <a:avLst/>
          </a:prstGeom>
        </p:spPr>
      </p:pic>
      <p:sp>
        <p:nvSpPr>
          <p:cNvPr id="7" name="TextBox 1">
            <a:extLst>
              <a:ext uri="{FF2B5EF4-FFF2-40B4-BE49-F238E27FC236}">
                <a16:creationId xmlns:a16="http://schemas.microsoft.com/office/drawing/2014/main" id="{E739610A-B730-4A87-9446-BB6D2085B190}"/>
              </a:ext>
            </a:extLst>
          </p:cNvPr>
          <p:cNvSpPr txBox="1"/>
          <p:nvPr/>
        </p:nvSpPr>
        <p:spPr>
          <a:xfrm>
            <a:off x="82062" y="263769"/>
            <a:ext cx="12027878" cy="2842846"/>
          </a:xfrm>
          <a:prstGeom prst="rect">
            <a:avLst/>
          </a:prstGeom>
          <a:noFill/>
          <a:ln>
            <a:noFill/>
          </a:ln>
        </p:spPr>
        <p:txBody>
          <a:bodyPr rot="0" spcFirstLastPara="0" vert="horz" wrap="square"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600" b="1">
                <a:latin typeface="Helvetica Neue"/>
                <a:ea typeface="+mj-ea"/>
                <a:cs typeface="+mj-cs"/>
              </a:rPr>
              <a:t>How do we combat the threat of</a:t>
            </a:r>
            <a:r>
              <a:rPr lang="en-US" sz="3600" b="1">
                <a:solidFill>
                  <a:schemeClr val="bg1"/>
                </a:solidFill>
                <a:latin typeface="Helvetica Neue"/>
                <a:ea typeface="+mj-ea"/>
                <a:cs typeface="+mj-cs"/>
              </a:rPr>
              <a:t> </a:t>
            </a:r>
            <a:r>
              <a:rPr lang="en-US" sz="3600" b="1">
                <a:solidFill>
                  <a:srgbClr val="FF0000"/>
                </a:solidFill>
                <a:latin typeface="Helvetica Neue"/>
                <a:ea typeface="+mj-ea"/>
                <a:cs typeface="+mj-cs"/>
              </a:rPr>
              <a:t>misinformation</a:t>
            </a:r>
            <a:r>
              <a:rPr lang="en-US" sz="3600" b="1">
                <a:latin typeface="Helvetica Neue"/>
                <a:ea typeface="+mj-ea"/>
                <a:cs typeface="+mj-cs"/>
              </a:rPr>
              <a:t>?</a:t>
            </a:r>
            <a:endParaRPr lang="en-US" sz="3600" b="1">
              <a:latin typeface="Helvetica Neue"/>
              <a:ea typeface="+mj-ea"/>
              <a:cs typeface="Calibri Light"/>
            </a:endParaRPr>
          </a:p>
        </p:txBody>
      </p:sp>
    </p:spTree>
    <p:extLst>
      <p:ext uri="{BB962C8B-B14F-4D97-AF65-F5344CB8AC3E}">
        <p14:creationId xmlns:p14="http://schemas.microsoft.com/office/powerpoint/2010/main" val="37092189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5"/>
        <p:cNvGrpSpPr/>
        <p:nvPr/>
      </p:nvGrpSpPr>
      <p:grpSpPr>
        <a:xfrm>
          <a:off x="0" y="0"/>
          <a:ext cx="0" cy="0"/>
          <a:chOff x="0" y="0"/>
          <a:chExt cx="0" cy="0"/>
        </a:xfrm>
      </p:grpSpPr>
      <p:sp>
        <p:nvSpPr>
          <p:cNvPr id="137" name="Google Shape;137;p5"/>
          <p:cNvSpPr txBox="1"/>
          <p:nvPr/>
        </p:nvSpPr>
        <p:spPr>
          <a:xfrm>
            <a:off x="442102" y="203200"/>
            <a:ext cx="12019200" cy="860000"/>
          </a:xfrm>
          <a:prstGeom prst="rect">
            <a:avLst/>
          </a:prstGeom>
          <a:noFill/>
          <a:ln>
            <a:noFill/>
          </a:ln>
        </p:spPr>
        <p:txBody>
          <a:bodyPr spcFirstLastPara="1" wrap="square" lIns="121900" tIns="60933" rIns="121900" bIns="60933" anchor="t" anchorCtr="0">
            <a:noAutofit/>
          </a:bodyPr>
          <a:lstStyle/>
          <a:p>
            <a:pPr marL="380365" indent="-227965"/>
            <a:r>
              <a:rPr lang="en" sz="2700" b="1">
                <a:solidFill>
                  <a:schemeClr val="bg1"/>
                </a:solidFill>
                <a:latin typeface="Lato"/>
                <a:sym typeface="Lato"/>
              </a:rPr>
              <a:t>The Solution</a:t>
            </a:r>
            <a:endParaRPr lang="en-US">
              <a:solidFill>
                <a:schemeClr val="bg1"/>
              </a:solidFill>
              <a:cs typeface="Arial"/>
            </a:endParaRPr>
          </a:p>
        </p:txBody>
      </p:sp>
      <p:sp>
        <p:nvSpPr>
          <p:cNvPr id="10" name="Google Shape;137;p5">
            <a:extLst>
              <a:ext uri="{FF2B5EF4-FFF2-40B4-BE49-F238E27FC236}">
                <a16:creationId xmlns:a16="http://schemas.microsoft.com/office/drawing/2014/main" id="{E5AA0E7D-C09B-4F71-A523-0FEA384121DA}"/>
              </a:ext>
            </a:extLst>
          </p:cNvPr>
          <p:cNvSpPr txBox="1"/>
          <p:nvPr/>
        </p:nvSpPr>
        <p:spPr>
          <a:xfrm>
            <a:off x="484554" y="2166598"/>
            <a:ext cx="11228127" cy="2329571"/>
          </a:xfrm>
          <a:prstGeom prst="rect">
            <a:avLst/>
          </a:prstGeom>
          <a:noFill/>
          <a:ln>
            <a:noFill/>
          </a:ln>
        </p:spPr>
        <p:txBody>
          <a:bodyPr spcFirstLastPara="1" wrap="square" lIns="121900" tIns="60933" rIns="121900" bIns="60933" anchor="t" anchorCtr="0">
            <a:noAutofit/>
          </a:bodyPr>
          <a:lstStyle/>
          <a:p>
            <a:pPr marL="380365" indent="-227965"/>
            <a:r>
              <a:rPr lang="en" sz="3600" b="1">
                <a:solidFill>
                  <a:schemeClr val="bg1"/>
                </a:solidFill>
                <a:latin typeface="Lato"/>
                <a:sym typeface="Lato"/>
              </a:rPr>
              <a:t>Build a deep learning pipeline to distinguish </a:t>
            </a:r>
            <a:endParaRPr lang="en-US" sz="3600">
              <a:solidFill>
                <a:schemeClr val="bg1"/>
              </a:solidFill>
              <a:latin typeface="Lato"/>
              <a:cs typeface="Arial"/>
            </a:endParaRPr>
          </a:p>
          <a:p>
            <a:pPr marL="380365" indent="-227965"/>
            <a:r>
              <a:rPr lang="en" sz="3600" b="1">
                <a:solidFill>
                  <a:srgbClr val="FF0000"/>
                </a:solidFill>
                <a:latin typeface="Lato"/>
                <a:sym typeface="Lato"/>
              </a:rPr>
              <a:t>Fake, AI-altered videos</a:t>
            </a:r>
            <a:r>
              <a:rPr lang="en" sz="3600" b="1">
                <a:solidFill>
                  <a:srgbClr val="D11D50"/>
                </a:solidFill>
                <a:latin typeface="Lato"/>
                <a:sym typeface="Lato"/>
              </a:rPr>
              <a:t> </a:t>
            </a:r>
            <a:r>
              <a:rPr lang="en" sz="3600" b="1">
                <a:solidFill>
                  <a:schemeClr val="bg1"/>
                </a:solidFill>
                <a:latin typeface="Lato"/>
                <a:sym typeface="Lato"/>
              </a:rPr>
              <a:t>from real videos </a:t>
            </a:r>
            <a:endParaRPr lang="en-US" sz="3600">
              <a:solidFill>
                <a:schemeClr val="bg1"/>
              </a:solidFill>
              <a:latin typeface="Lato"/>
              <a:cs typeface="Arial"/>
              <a:sym typeface="Lato"/>
            </a:endParaRPr>
          </a:p>
          <a:p>
            <a:pPr marL="380365" indent="-227965"/>
            <a:r>
              <a:rPr lang="en" sz="3600" b="1">
                <a:solidFill>
                  <a:schemeClr val="bg1"/>
                </a:solidFill>
                <a:latin typeface="Lato"/>
                <a:sym typeface="Lato"/>
              </a:rPr>
              <a:t>using </a:t>
            </a:r>
            <a:r>
              <a:rPr lang="en" sz="3600" b="1">
                <a:solidFill>
                  <a:srgbClr val="00B0F0"/>
                </a:solidFill>
                <a:latin typeface="Lato"/>
                <a:sym typeface="Lato"/>
              </a:rPr>
              <a:t>Deep Ensemble Learning</a:t>
            </a:r>
            <a:endParaRPr lang="en-US" sz="3600">
              <a:solidFill>
                <a:srgbClr val="00B0F0"/>
              </a:solidFill>
              <a:latin typeface="Lato"/>
              <a:cs typeface="Arial"/>
            </a:endParaRPr>
          </a:p>
        </p:txBody>
      </p:sp>
    </p:spTree>
    <p:extLst>
      <p:ext uri="{BB962C8B-B14F-4D97-AF65-F5344CB8AC3E}">
        <p14:creationId xmlns:p14="http://schemas.microsoft.com/office/powerpoint/2010/main" val="4133323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1" descr="Icon&#10;&#10;Description automatically generated">
            <a:extLst>
              <a:ext uri="{FF2B5EF4-FFF2-40B4-BE49-F238E27FC236}">
                <a16:creationId xmlns:a16="http://schemas.microsoft.com/office/drawing/2014/main" id="{D9A83126-8372-43B9-93CA-BF8D2E85AEEE}"/>
              </a:ext>
            </a:extLst>
          </p:cNvPr>
          <p:cNvPicPr>
            <a:picLocks noChangeAspect="1"/>
          </p:cNvPicPr>
          <p:nvPr/>
        </p:nvPicPr>
        <p:blipFill>
          <a:blip r:embed="rId3"/>
          <a:stretch>
            <a:fillRect/>
          </a:stretch>
        </p:blipFill>
        <p:spPr>
          <a:xfrm>
            <a:off x="1133970" y="833927"/>
            <a:ext cx="1031157" cy="1017868"/>
          </a:xfrm>
          <a:prstGeom prst="rect">
            <a:avLst/>
          </a:prstGeom>
        </p:spPr>
      </p:pic>
      <p:sp>
        <p:nvSpPr>
          <p:cNvPr id="53" name="Rectangle 52">
            <a:extLst>
              <a:ext uri="{FF2B5EF4-FFF2-40B4-BE49-F238E27FC236}">
                <a16:creationId xmlns:a16="http://schemas.microsoft.com/office/drawing/2014/main" id="{6773B480-3EAC-444B-A95E-C7E7F9987A6A}"/>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0" descr="Icon&#10;&#10;Description automatically generated">
            <a:extLst>
              <a:ext uri="{FF2B5EF4-FFF2-40B4-BE49-F238E27FC236}">
                <a16:creationId xmlns:a16="http://schemas.microsoft.com/office/drawing/2014/main" id="{1BF4DE12-8596-46B0-9866-A8ED59E1EF9F}"/>
              </a:ext>
            </a:extLst>
          </p:cNvPr>
          <p:cNvPicPr>
            <a:picLocks noChangeAspect="1"/>
          </p:cNvPicPr>
          <p:nvPr/>
        </p:nvPicPr>
        <p:blipFill>
          <a:blip r:embed="rId4"/>
          <a:stretch>
            <a:fillRect/>
          </a:stretch>
        </p:blipFill>
        <p:spPr>
          <a:xfrm>
            <a:off x="1216761" y="4947519"/>
            <a:ext cx="865577" cy="860000"/>
          </a:xfrm>
          <a:prstGeom prst="rect">
            <a:avLst/>
          </a:prstGeom>
        </p:spPr>
      </p:pic>
      <p:sp>
        <p:nvSpPr>
          <p:cNvPr id="69" name="Google Shape;137;p5">
            <a:extLst>
              <a:ext uri="{FF2B5EF4-FFF2-40B4-BE49-F238E27FC236}">
                <a16:creationId xmlns:a16="http://schemas.microsoft.com/office/drawing/2014/main" id="{EC8B30E0-3622-4A63-8AF1-48B437B8AD79}"/>
              </a:ext>
            </a:extLst>
          </p:cNvPr>
          <p:cNvSpPr txBox="1"/>
          <p:nvPr/>
        </p:nvSpPr>
        <p:spPr>
          <a:xfrm>
            <a:off x="2614910" y="5094413"/>
            <a:ext cx="1498289" cy="595936"/>
          </a:xfrm>
          <a:prstGeom prst="rect">
            <a:avLst/>
          </a:prstGeom>
          <a:noFill/>
          <a:ln>
            <a:noFill/>
          </a:ln>
        </p:spPr>
        <p:txBody>
          <a:bodyPr spcFirstLastPara="1" wrap="square" lIns="121900" tIns="60933" rIns="121900" bIns="60933" anchor="t" anchorCtr="0">
            <a:noAutofit/>
          </a:bodyPr>
          <a:lstStyle/>
          <a:p>
            <a:pPr marL="380365" indent="-227965"/>
            <a:r>
              <a:rPr lang="en" sz="2700" b="1">
                <a:latin typeface="Lato"/>
                <a:sym typeface="Lato"/>
              </a:rPr>
              <a:t>Audio</a:t>
            </a:r>
            <a:endParaRPr lang="en-US"/>
          </a:p>
        </p:txBody>
      </p:sp>
      <p:sp>
        <p:nvSpPr>
          <p:cNvPr id="2" name="Google Shape;137;p5">
            <a:extLst>
              <a:ext uri="{FF2B5EF4-FFF2-40B4-BE49-F238E27FC236}">
                <a16:creationId xmlns:a16="http://schemas.microsoft.com/office/drawing/2014/main" id="{9C783833-0416-4016-A2F9-852FC91F8794}"/>
              </a:ext>
            </a:extLst>
          </p:cNvPr>
          <p:cNvSpPr txBox="1"/>
          <p:nvPr/>
        </p:nvSpPr>
        <p:spPr>
          <a:xfrm>
            <a:off x="2614911" y="1069873"/>
            <a:ext cx="1491685" cy="560623"/>
          </a:xfrm>
          <a:prstGeom prst="rect">
            <a:avLst/>
          </a:prstGeom>
          <a:noFill/>
          <a:ln>
            <a:noFill/>
          </a:ln>
        </p:spPr>
        <p:txBody>
          <a:bodyPr spcFirstLastPara="1" wrap="square" lIns="121900" tIns="60933" rIns="121900" bIns="60933" anchor="t" anchorCtr="0">
            <a:noAutofit/>
          </a:bodyPr>
          <a:lstStyle/>
          <a:p>
            <a:pPr marL="380365" indent="-227965"/>
            <a:r>
              <a:rPr lang="en" sz="2700" b="1">
                <a:latin typeface="Lato"/>
                <a:sym typeface="Lato"/>
              </a:rPr>
              <a:t>Visual</a:t>
            </a:r>
            <a:endParaRPr lang="en-US"/>
          </a:p>
        </p:txBody>
      </p:sp>
    </p:spTree>
    <p:extLst>
      <p:ext uri="{BB962C8B-B14F-4D97-AF65-F5344CB8AC3E}">
        <p14:creationId xmlns:p14="http://schemas.microsoft.com/office/powerpoint/2010/main" val="94022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1" descr="Icon&#10;&#10;Description automatically generated">
            <a:extLst>
              <a:ext uri="{FF2B5EF4-FFF2-40B4-BE49-F238E27FC236}">
                <a16:creationId xmlns:a16="http://schemas.microsoft.com/office/drawing/2014/main" id="{D9A83126-8372-43B9-93CA-BF8D2E85AEEE}"/>
              </a:ext>
            </a:extLst>
          </p:cNvPr>
          <p:cNvPicPr>
            <a:picLocks noChangeAspect="1"/>
          </p:cNvPicPr>
          <p:nvPr/>
        </p:nvPicPr>
        <p:blipFill>
          <a:blip r:embed="rId3"/>
          <a:stretch>
            <a:fillRect/>
          </a:stretch>
        </p:blipFill>
        <p:spPr>
          <a:xfrm>
            <a:off x="1133970" y="833927"/>
            <a:ext cx="1031157" cy="1017868"/>
          </a:xfrm>
          <a:prstGeom prst="rect">
            <a:avLst/>
          </a:prstGeom>
        </p:spPr>
      </p:pic>
      <p:sp>
        <p:nvSpPr>
          <p:cNvPr id="5" name="Google Shape;137;p5">
            <a:extLst>
              <a:ext uri="{FF2B5EF4-FFF2-40B4-BE49-F238E27FC236}">
                <a16:creationId xmlns:a16="http://schemas.microsoft.com/office/drawing/2014/main" id="{4FF0D24B-4FDF-4DA3-9D92-1AC50D24C2B6}"/>
              </a:ext>
            </a:extLst>
          </p:cNvPr>
          <p:cNvSpPr txBox="1"/>
          <p:nvPr/>
        </p:nvSpPr>
        <p:spPr>
          <a:xfrm>
            <a:off x="2614911" y="1069873"/>
            <a:ext cx="1491685" cy="560623"/>
          </a:xfrm>
          <a:prstGeom prst="rect">
            <a:avLst/>
          </a:prstGeom>
          <a:noFill/>
          <a:ln>
            <a:noFill/>
          </a:ln>
        </p:spPr>
        <p:txBody>
          <a:bodyPr spcFirstLastPara="1" wrap="square" lIns="121900" tIns="60933" rIns="121900" bIns="60933" anchor="t" anchorCtr="0">
            <a:noAutofit/>
          </a:bodyPr>
          <a:lstStyle/>
          <a:p>
            <a:pPr marL="380365" indent="-227965"/>
            <a:r>
              <a:rPr lang="en" sz="2700" b="1">
                <a:latin typeface="Lato"/>
                <a:sym typeface="Lato"/>
              </a:rPr>
              <a:t>Visual</a:t>
            </a:r>
            <a:endParaRPr lang="en-US"/>
          </a:p>
        </p:txBody>
      </p:sp>
      <p:cxnSp>
        <p:nvCxnSpPr>
          <p:cNvPr id="22" name="Connector: Elbow 21">
            <a:extLst>
              <a:ext uri="{FF2B5EF4-FFF2-40B4-BE49-F238E27FC236}">
                <a16:creationId xmlns:a16="http://schemas.microsoft.com/office/drawing/2014/main" id="{E5F1841E-566D-44AF-9F70-2FD6A95ED9CA}"/>
              </a:ext>
            </a:extLst>
          </p:cNvPr>
          <p:cNvCxnSpPr>
            <a:cxnSpLocks/>
            <a:stCxn id="5" idx="3"/>
            <a:endCxn id="49" idx="1"/>
          </p:cNvCxnSpPr>
          <p:nvPr/>
        </p:nvCxnSpPr>
        <p:spPr>
          <a:xfrm flipV="1">
            <a:off x="4106596" y="768560"/>
            <a:ext cx="1401836" cy="581625"/>
          </a:xfrm>
          <a:prstGeom prst="bentConnector3">
            <a:avLst>
              <a:gd name="adj1"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E1F1EAF-C748-40EE-97A2-57F3E0778E39}"/>
              </a:ext>
            </a:extLst>
          </p:cNvPr>
          <p:cNvCxnSpPr>
            <a:cxnSpLocks/>
            <a:stCxn id="5" idx="3"/>
            <a:endCxn id="52" idx="1"/>
          </p:cNvCxnSpPr>
          <p:nvPr/>
        </p:nvCxnSpPr>
        <p:spPr>
          <a:xfrm>
            <a:off x="4106596" y="1350185"/>
            <a:ext cx="1401834" cy="2606814"/>
          </a:xfrm>
          <a:prstGeom prst="bentConnector3">
            <a:avLst>
              <a:gd name="adj1"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3E87DB3-E2B8-4478-94A0-2EF24EB85CA3}"/>
              </a:ext>
            </a:extLst>
          </p:cNvPr>
          <p:cNvSpPr txBox="1"/>
          <p:nvPr/>
        </p:nvSpPr>
        <p:spPr>
          <a:xfrm>
            <a:off x="5508432" y="583894"/>
            <a:ext cx="3128791" cy="369332"/>
          </a:xfrm>
          <a:prstGeom prst="rect">
            <a:avLst/>
          </a:prstGeom>
          <a:noFill/>
        </p:spPr>
        <p:txBody>
          <a:bodyPr wrap="square" rtlCol="0">
            <a:spAutoFit/>
          </a:bodyPr>
          <a:lstStyle/>
          <a:p>
            <a:r>
              <a:rPr lang="en-US" b="1">
                <a:solidFill>
                  <a:srgbClr val="00B0F0"/>
                </a:solidFill>
              </a:rPr>
              <a:t>Face Reenactment</a:t>
            </a:r>
          </a:p>
        </p:txBody>
      </p:sp>
      <p:sp>
        <p:nvSpPr>
          <p:cNvPr id="50" name="TextBox 49">
            <a:extLst>
              <a:ext uri="{FF2B5EF4-FFF2-40B4-BE49-F238E27FC236}">
                <a16:creationId xmlns:a16="http://schemas.microsoft.com/office/drawing/2014/main" id="{D03CF62E-3F54-4998-B484-3DDC70594C1C}"/>
              </a:ext>
            </a:extLst>
          </p:cNvPr>
          <p:cNvSpPr txBox="1"/>
          <p:nvPr/>
        </p:nvSpPr>
        <p:spPr>
          <a:xfrm>
            <a:off x="5508430" y="1717248"/>
            <a:ext cx="3128791" cy="369332"/>
          </a:xfrm>
          <a:prstGeom prst="rect">
            <a:avLst/>
          </a:prstGeom>
          <a:noFill/>
        </p:spPr>
        <p:txBody>
          <a:bodyPr wrap="square" rtlCol="0">
            <a:spAutoFit/>
          </a:bodyPr>
          <a:lstStyle/>
          <a:p>
            <a:r>
              <a:rPr lang="en-US" b="1">
                <a:solidFill>
                  <a:srgbClr val="FFC000"/>
                </a:solidFill>
              </a:rPr>
              <a:t>Face Replacement</a:t>
            </a:r>
          </a:p>
        </p:txBody>
      </p:sp>
      <p:sp>
        <p:nvSpPr>
          <p:cNvPr id="51" name="TextBox 50">
            <a:extLst>
              <a:ext uri="{FF2B5EF4-FFF2-40B4-BE49-F238E27FC236}">
                <a16:creationId xmlns:a16="http://schemas.microsoft.com/office/drawing/2014/main" id="{BA554053-BE2A-4E5E-8B45-CD21BF264422}"/>
              </a:ext>
            </a:extLst>
          </p:cNvPr>
          <p:cNvSpPr txBox="1"/>
          <p:nvPr/>
        </p:nvSpPr>
        <p:spPr>
          <a:xfrm>
            <a:off x="5508430" y="2794745"/>
            <a:ext cx="3128791" cy="369332"/>
          </a:xfrm>
          <a:prstGeom prst="rect">
            <a:avLst/>
          </a:prstGeom>
          <a:noFill/>
        </p:spPr>
        <p:txBody>
          <a:bodyPr wrap="square" rtlCol="0">
            <a:spAutoFit/>
          </a:bodyPr>
          <a:lstStyle/>
          <a:p>
            <a:r>
              <a:rPr lang="en-US" b="1">
                <a:solidFill>
                  <a:srgbClr val="30CC44"/>
                </a:solidFill>
              </a:rPr>
              <a:t>Face Editing</a:t>
            </a:r>
          </a:p>
        </p:txBody>
      </p:sp>
      <p:sp>
        <p:nvSpPr>
          <p:cNvPr id="52" name="TextBox 51">
            <a:extLst>
              <a:ext uri="{FF2B5EF4-FFF2-40B4-BE49-F238E27FC236}">
                <a16:creationId xmlns:a16="http://schemas.microsoft.com/office/drawing/2014/main" id="{D09E2634-479C-4A07-A1DD-6B0AE9BBAB29}"/>
              </a:ext>
            </a:extLst>
          </p:cNvPr>
          <p:cNvSpPr txBox="1"/>
          <p:nvPr/>
        </p:nvSpPr>
        <p:spPr>
          <a:xfrm>
            <a:off x="5508430" y="3772333"/>
            <a:ext cx="3128791" cy="369332"/>
          </a:xfrm>
          <a:prstGeom prst="rect">
            <a:avLst/>
          </a:prstGeom>
          <a:noFill/>
        </p:spPr>
        <p:txBody>
          <a:bodyPr wrap="square" rtlCol="0">
            <a:spAutoFit/>
          </a:bodyPr>
          <a:lstStyle/>
          <a:p>
            <a:r>
              <a:rPr lang="en-US" b="1">
                <a:solidFill>
                  <a:srgbClr val="D11D50"/>
                </a:solidFill>
              </a:rPr>
              <a:t>Face Synthesis</a:t>
            </a:r>
          </a:p>
        </p:txBody>
      </p:sp>
      <p:sp>
        <p:nvSpPr>
          <p:cNvPr id="53" name="Rectangle 52">
            <a:extLst>
              <a:ext uri="{FF2B5EF4-FFF2-40B4-BE49-F238E27FC236}">
                <a16:creationId xmlns:a16="http://schemas.microsoft.com/office/drawing/2014/main" id="{6773B480-3EAC-444B-A95E-C7E7F9987A6A}"/>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7">
            <a:extLst>
              <a:ext uri="{FF2B5EF4-FFF2-40B4-BE49-F238E27FC236}">
                <a16:creationId xmlns:a16="http://schemas.microsoft.com/office/drawing/2014/main" id="{B8543087-4AC6-4ED4-BA12-1ACAEBCA997E}"/>
              </a:ext>
            </a:extLst>
          </p:cNvPr>
          <p:cNvPicPr>
            <a:picLocks noChangeAspect="1"/>
          </p:cNvPicPr>
          <p:nvPr/>
        </p:nvPicPr>
        <p:blipFill rotWithShape="1">
          <a:blip r:embed="rId4"/>
          <a:srcRect l="20070" t="16570" r="20951" b="461"/>
          <a:stretch/>
        </p:blipFill>
        <p:spPr>
          <a:xfrm>
            <a:off x="7788443" y="159495"/>
            <a:ext cx="2158743" cy="1154234"/>
          </a:xfrm>
          <a:prstGeom prst="rect">
            <a:avLst/>
          </a:prstGeom>
        </p:spPr>
      </p:pic>
      <p:pic>
        <p:nvPicPr>
          <p:cNvPr id="55" name="Picture 9" descr="A picture containing text, posing, hairpiece&#10;&#10;Description automatically generated">
            <a:extLst>
              <a:ext uri="{FF2B5EF4-FFF2-40B4-BE49-F238E27FC236}">
                <a16:creationId xmlns:a16="http://schemas.microsoft.com/office/drawing/2014/main" id="{7CFDCC24-79D7-4832-8959-3AEEBAE42F76}"/>
              </a:ext>
            </a:extLst>
          </p:cNvPr>
          <p:cNvPicPr>
            <a:picLocks noChangeAspect="1"/>
          </p:cNvPicPr>
          <p:nvPr/>
        </p:nvPicPr>
        <p:blipFill rotWithShape="1">
          <a:blip r:embed="rId5"/>
          <a:srcRect l="3691" t="18200"/>
          <a:stretch/>
        </p:blipFill>
        <p:spPr>
          <a:xfrm>
            <a:off x="8198081" y="1429671"/>
            <a:ext cx="1379008" cy="1075945"/>
          </a:xfrm>
          <a:prstGeom prst="rect">
            <a:avLst/>
          </a:prstGeom>
        </p:spPr>
      </p:pic>
      <p:pic>
        <p:nvPicPr>
          <p:cNvPr id="56" name="Picture 11">
            <a:extLst>
              <a:ext uri="{FF2B5EF4-FFF2-40B4-BE49-F238E27FC236}">
                <a16:creationId xmlns:a16="http://schemas.microsoft.com/office/drawing/2014/main" id="{253836A2-6403-4600-953A-1E03ED8CD9A0}"/>
              </a:ext>
            </a:extLst>
          </p:cNvPr>
          <p:cNvPicPr>
            <a:picLocks noChangeAspect="1"/>
          </p:cNvPicPr>
          <p:nvPr/>
        </p:nvPicPr>
        <p:blipFill rotWithShape="1">
          <a:blip r:embed="rId6"/>
          <a:srcRect l="19270" t="17756" r="23065" b="917"/>
          <a:stretch/>
        </p:blipFill>
        <p:spPr>
          <a:xfrm>
            <a:off x="7987873" y="2633566"/>
            <a:ext cx="1759882" cy="898620"/>
          </a:xfrm>
          <a:prstGeom prst="rect">
            <a:avLst/>
          </a:prstGeom>
        </p:spPr>
      </p:pic>
      <p:pic>
        <p:nvPicPr>
          <p:cNvPr id="57" name="Picture 12">
            <a:extLst>
              <a:ext uri="{FF2B5EF4-FFF2-40B4-BE49-F238E27FC236}">
                <a16:creationId xmlns:a16="http://schemas.microsoft.com/office/drawing/2014/main" id="{BE86F765-CF9F-47DB-9A72-DBDEE7F25809}"/>
              </a:ext>
            </a:extLst>
          </p:cNvPr>
          <p:cNvPicPr>
            <a:picLocks noChangeAspect="1"/>
          </p:cNvPicPr>
          <p:nvPr/>
        </p:nvPicPr>
        <p:blipFill rotWithShape="1">
          <a:blip r:embed="rId7"/>
          <a:srcRect l="33519" t="27627" r="34283" b="-1810"/>
          <a:stretch/>
        </p:blipFill>
        <p:spPr>
          <a:xfrm>
            <a:off x="8123456" y="3737353"/>
            <a:ext cx="1506894" cy="740563"/>
          </a:xfrm>
          <a:prstGeom prst="rect">
            <a:avLst/>
          </a:prstGeom>
        </p:spPr>
      </p:pic>
      <p:cxnSp>
        <p:nvCxnSpPr>
          <p:cNvPr id="60" name="Connector: Elbow 59">
            <a:extLst>
              <a:ext uri="{FF2B5EF4-FFF2-40B4-BE49-F238E27FC236}">
                <a16:creationId xmlns:a16="http://schemas.microsoft.com/office/drawing/2014/main" id="{F3DF4409-8148-4DA6-A74E-DE2FE94109D2}"/>
              </a:ext>
            </a:extLst>
          </p:cNvPr>
          <p:cNvCxnSpPr>
            <a:cxnSpLocks/>
            <a:stCxn id="5" idx="3"/>
            <a:endCxn id="50" idx="1"/>
          </p:cNvCxnSpPr>
          <p:nvPr/>
        </p:nvCxnSpPr>
        <p:spPr>
          <a:xfrm>
            <a:off x="4106596" y="1350185"/>
            <a:ext cx="1401834" cy="551729"/>
          </a:xfrm>
          <a:prstGeom prst="bentConnector3">
            <a:avLst>
              <a:gd name="adj1"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1E68199-0465-4E04-A76B-58FD694B4E0E}"/>
              </a:ext>
            </a:extLst>
          </p:cNvPr>
          <p:cNvCxnSpPr>
            <a:cxnSpLocks/>
            <a:stCxn id="5" idx="3"/>
            <a:endCxn id="51" idx="1"/>
          </p:cNvCxnSpPr>
          <p:nvPr/>
        </p:nvCxnSpPr>
        <p:spPr>
          <a:xfrm>
            <a:off x="4106596" y="1350185"/>
            <a:ext cx="1401834" cy="1629226"/>
          </a:xfrm>
          <a:prstGeom prst="bentConnector3">
            <a:avLst>
              <a:gd name="adj1"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8" name="Picture 20" descr="Icon&#10;&#10;Description automatically generated">
            <a:extLst>
              <a:ext uri="{FF2B5EF4-FFF2-40B4-BE49-F238E27FC236}">
                <a16:creationId xmlns:a16="http://schemas.microsoft.com/office/drawing/2014/main" id="{1BF4DE12-8596-46B0-9866-A8ED59E1EF9F}"/>
              </a:ext>
            </a:extLst>
          </p:cNvPr>
          <p:cNvPicPr>
            <a:picLocks noChangeAspect="1"/>
          </p:cNvPicPr>
          <p:nvPr/>
        </p:nvPicPr>
        <p:blipFill>
          <a:blip r:embed="rId8"/>
          <a:stretch>
            <a:fillRect/>
          </a:stretch>
        </p:blipFill>
        <p:spPr>
          <a:xfrm>
            <a:off x="1216761" y="4947519"/>
            <a:ext cx="865577" cy="860000"/>
          </a:xfrm>
          <a:prstGeom prst="rect">
            <a:avLst/>
          </a:prstGeom>
        </p:spPr>
      </p:pic>
      <p:sp>
        <p:nvSpPr>
          <p:cNvPr id="69" name="Google Shape;137;p5">
            <a:extLst>
              <a:ext uri="{FF2B5EF4-FFF2-40B4-BE49-F238E27FC236}">
                <a16:creationId xmlns:a16="http://schemas.microsoft.com/office/drawing/2014/main" id="{EC8B30E0-3622-4A63-8AF1-48B437B8AD79}"/>
              </a:ext>
            </a:extLst>
          </p:cNvPr>
          <p:cNvSpPr txBox="1"/>
          <p:nvPr/>
        </p:nvSpPr>
        <p:spPr>
          <a:xfrm>
            <a:off x="2614910" y="5094413"/>
            <a:ext cx="1498289" cy="595936"/>
          </a:xfrm>
          <a:prstGeom prst="rect">
            <a:avLst/>
          </a:prstGeom>
          <a:noFill/>
          <a:ln>
            <a:noFill/>
          </a:ln>
        </p:spPr>
        <p:txBody>
          <a:bodyPr spcFirstLastPara="1" wrap="square" lIns="121900" tIns="60933" rIns="121900" bIns="60933" anchor="t" anchorCtr="0">
            <a:noAutofit/>
          </a:bodyPr>
          <a:lstStyle/>
          <a:p>
            <a:pPr marL="380365" indent="-227965"/>
            <a:r>
              <a:rPr lang="en" sz="2700" b="1">
                <a:latin typeface="Lato"/>
                <a:sym typeface="Lato"/>
              </a:rPr>
              <a:t>Audio</a:t>
            </a:r>
            <a:endParaRPr lang="en-US"/>
          </a:p>
        </p:txBody>
      </p:sp>
      <p:sp>
        <p:nvSpPr>
          <p:cNvPr id="74" name="TextBox 73">
            <a:extLst>
              <a:ext uri="{FF2B5EF4-FFF2-40B4-BE49-F238E27FC236}">
                <a16:creationId xmlns:a16="http://schemas.microsoft.com/office/drawing/2014/main" id="{F621F6B6-F429-4090-9EE4-1582E8C6BE79}"/>
              </a:ext>
            </a:extLst>
          </p:cNvPr>
          <p:cNvSpPr txBox="1"/>
          <p:nvPr/>
        </p:nvSpPr>
        <p:spPr>
          <a:xfrm>
            <a:off x="4645771" y="5085132"/>
            <a:ext cx="5730611" cy="584775"/>
          </a:xfrm>
          <a:prstGeom prst="rect">
            <a:avLst/>
          </a:prstGeom>
          <a:noFill/>
        </p:spPr>
        <p:txBody>
          <a:bodyPr wrap="square" rtlCol="0">
            <a:spAutoFit/>
          </a:bodyPr>
          <a:lstStyle/>
          <a:p>
            <a:r>
              <a:rPr lang="en-US" b="1">
                <a:solidFill>
                  <a:schemeClr val="tx1">
                    <a:lumMod val="65000"/>
                    <a:lumOff val="35000"/>
                  </a:schemeClr>
                </a:solidFill>
              </a:rPr>
              <a:t>Speech Synthesis</a:t>
            </a:r>
            <a:br>
              <a:rPr lang="en-US" b="1">
                <a:solidFill>
                  <a:schemeClr val="tx1">
                    <a:lumMod val="65000"/>
                    <a:lumOff val="35000"/>
                  </a:schemeClr>
                </a:solidFill>
              </a:rPr>
            </a:br>
            <a:r>
              <a:rPr lang="en-US" sz="1400" b="1">
                <a:solidFill>
                  <a:schemeClr val="tx1">
                    <a:lumMod val="65000"/>
                    <a:lumOff val="35000"/>
                  </a:schemeClr>
                </a:solidFill>
              </a:rPr>
              <a:t>(Concatenative, Parametric, and Deep Learning)</a:t>
            </a:r>
            <a:endParaRPr lang="en-US" b="1">
              <a:solidFill>
                <a:schemeClr val="tx1">
                  <a:lumMod val="65000"/>
                  <a:lumOff val="35000"/>
                </a:schemeClr>
              </a:solidFill>
            </a:endParaRPr>
          </a:p>
        </p:txBody>
      </p:sp>
    </p:spTree>
    <p:extLst>
      <p:ext uri="{BB962C8B-B14F-4D97-AF65-F5344CB8AC3E}">
        <p14:creationId xmlns:p14="http://schemas.microsoft.com/office/powerpoint/2010/main" val="65329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1" descr="Icon&#10;&#10;Description automatically generated">
            <a:extLst>
              <a:ext uri="{FF2B5EF4-FFF2-40B4-BE49-F238E27FC236}">
                <a16:creationId xmlns:a16="http://schemas.microsoft.com/office/drawing/2014/main" id="{D9A83126-8372-43B9-93CA-BF8D2E85AEEE}"/>
              </a:ext>
            </a:extLst>
          </p:cNvPr>
          <p:cNvPicPr>
            <a:picLocks noChangeAspect="1"/>
          </p:cNvPicPr>
          <p:nvPr/>
        </p:nvPicPr>
        <p:blipFill>
          <a:blip r:embed="rId3"/>
          <a:stretch>
            <a:fillRect/>
          </a:stretch>
        </p:blipFill>
        <p:spPr>
          <a:xfrm>
            <a:off x="1133970" y="833927"/>
            <a:ext cx="1031157" cy="1017868"/>
          </a:xfrm>
          <a:prstGeom prst="rect">
            <a:avLst/>
          </a:prstGeom>
        </p:spPr>
      </p:pic>
      <p:sp>
        <p:nvSpPr>
          <p:cNvPr id="5" name="Google Shape;137;p5">
            <a:extLst>
              <a:ext uri="{FF2B5EF4-FFF2-40B4-BE49-F238E27FC236}">
                <a16:creationId xmlns:a16="http://schemas.microsoft.com/office/drawing/2014/main" id="{4FF0D24B-4FDF-4DA3-9D92-1AC50D24C2B6}"/>
              </a:ext>
            </a:extLst>
          </p:cNvPr>
          <p:cNvSpPr txBox="1"/>
          <p:nvPr/>
        </p:nvSpPr>
        <p:spPr>
          <a:xfrm>
            <a:off x="2614911" y="1069873"/>
            <a:ext cx="1491685" cy="560623"/>
          </a:xfrm>
          <a:prstGeom prst="rect">
            <a:avLst/>
          </a:prstGeom>
          <a:noFill/>
          <a:ln>
            <a:noFill/>
          </a:ln>
        </p:spPr>
        <p:txBody>
          <a:bodyPr spcFirstLastPara="1" wrap="square" lIns="121900" tIns="60933" rIns="121900" bIns="60933" anchor="t" anchorCtr="0">
            <a:noAutofit/>
          </a:bodyPr>
          <a:lstStyle/>
          <a:p>
            <a:pPr marL="380365" indent="-227965"/>
            <a:r>
              <a:rPr lang="en" sz="2700" b="1">
                <a:latin typeface="Lato"/>
                <a:sym typeface="Lato"/>
              </a:rPr>
              <a:t>Visual</a:t>
            </a:r>
            <a:endParaRPr lang="en-US"/>
          </a:p>
        </p:txBody>
      </p:sp>
      <p:cxnSp>
        <p:nvCxnSpPr>
          <p:cNvPr id="22" name="Connector: Elbow 21">
            <a:extLst>
              <a:ext uri="{FF2B5EF4-FFF2-40B4-BE49-F238E27FC236}">
                <a16:creationId xmlns:a16="http://schemas.microsoft.com/office/drawing/2014/main" id="{E5F1841E-566D-44AF-9F70-2FD6A95ED9CA}"/>
              </a:ext>
            </a:extLst>
          </p:cNvPr>
          <p:cNvCxnSpPr>
            <a:cxnSpLocks/>
            <a:stCxn id="5" idx="3"/>
            <a:endCxn id="49" idx="1"/>
          </p:cNvCxnSpPr>
          <p:nvPr/>
        </p:nvCxnSpPr>
        <p:spPr>
          <a:xfrm flipV="1">
            <a:off x="4106596" y="768560"/>
            <a:ext cx="1401836" cy="581625"/>
          </a:xfrm>
          <a:prstGeom prst="bentConnector3">
            <a:avLst>
              <a:gd name="adj1"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E1F1EAF-C748-40EE-97A2-57F3E0778E39}"/>
              </a:ext>
            </a:extLst>
          </p:cNvPr>
          <p:cNvCxnSpPr>
            <a:cxnSpLocks/>
            <a:stCxn id="5" idx="3"/>
            <a:endCxn id="52" idx="1"/>
          </p:cNvCxnSpPr>
          <p:nvPr/>
        </p:nvCxnSpPr>
        <p:spPr>
          <a:xfrm>
            <a:off x="4106596" y="1350185"/>
            <a:ext cx="1401834" cy="2606814"/>
          </a:xfrm>
          <a:prstGeom prst="bentConnector3">
            <a:avLst>
              <a:gd name="adj1"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3E87DB3-E2B8-4478-94A0-2EF24EB85CA3}"/>
              </a:ext>
            </a:extLst>
          </p:cNvPr>
          <p:cNvSpPr txBox="1"/>
          <p:nvPr/>
        </p:nvSpPr>
        <p:spPr>
          <a:xfrm>
            <a:off x="5508432" y="583894"/>
            <a:ext cx="3128791" cy="369332"/>
          </a:xfrm>
          <a:prstGeom prst="rect">
            <a:avLst/>
          </a:prstGeom>
          <a:noFill/>
        </p:spPr>
        <p:txBody>
          <a:bodyPr wrap="square" rtlCol="0">
            <a:spAutoFit/>
          </a:bodyPr>
          <a:lstStyle/>
          <a:p>
            <a:r>
              <a:rPr lang="en-US" b="1">
                <a:solidFill>
                  <a:srgbClr val="00B0F0"/>
                </a:solidFill>
              </a:rPr>
              <a:t>Face Reenactment</a:t>
            </a:r>
          </a:p>
        </p:txBody>
      </p:sp>
      <p:sp>
        <p:nvSpPr>
          <p:cNvPr id="50" name="TextBox 49">
            <a:extLst>
              <a:ext uri="{FF2B5EF4-FFF2-40B4-BE49-F238E27FC236}">
                <a16:creationId xmlns:a16="http://schemas.microsoft.com/office/drawing/2014/main" id="{D03CF62E-3F54-4998-B484-3DDC70594C1C}"/>
              </a:ext>
            </a:extLst>
          </p:cNvPr>
          <p:cNvSpPr txBox="1"/>
          <p:nvPr/>
        </p:nvSpPr>
        <p:spPr>
          <a:xfrm>
            <a:off x="5508430" y="1717248"/>
            <a:ext cx="3128791" cy="369332"/>
          </a:xfrm>
          <a:prstGeom prst="rect">
            <a:avLst/>
          </a:prstGeom>
          <a:noFill/>
        </p:spPr>
        <p:txBody>
          <a:bodyPr wrap="square" rtlCol="0">
            <a:spAutoFit/>
          </a:bodyPr>
          <a:lstStyle/>
          <a:p>
            <a:r>
              <a:rPr lang="en-US" b="1">
                <a:solidFill>
                  <a:srgbClr val="FFC000"/>
                </a:solidFill>
              </a:rPr>
              <a:t>Face Replacement</a:t>
            </a:r>
          </a:p>
        </p:txBody>
      </p:sp>
      <p:sp>
        <p:nvSpPr>
          <p:cNvPr id="51" name="TextBox 50">
            <a:extLst>
              <a:ext uri="{FF2B5EF4-FFF2-40B4-BE49-F238E27FC236}">
                <a16:creationId xmlns:a16="http://schemas.microsoft.com/office/drawing/2014/main" id="{BA554053-BE2A-4E5E-8B45-CD21BF264422}"/>
              </a:ext>
            </a:extLst>
          </p:cNvPr>
          <p:cNvSpPr txBox="1"/>
          <p:nvPr/>
        </p:nvSpPr>
        <p:spPr>
          <a:xfrm>
            <a:off x="5508430" y="2794745"/>
            <a:ext cx="3128791" cy="369332"/>
          </a:xfrm>
          <a:prstGeom prst="rect">
            <a:avLst/>
          </a:prstGeom>
          <a:noFill/>
        </p:spPr>
        <p:txBody>
          <a:bodyPr wrap="square" rtlCol="0">
            <a:spAutoFit/>
          </a:bodyPr>
          <a:lstStyle/>
          <a:p>
            <a:r>
              <a:rPr lang="en-US" b="1">
                <a:solidFill>
                  <a:srgbClr val="30CC44"/>
                </a:solidFill>
              </a:rPr>
              <a:t>Face Editing</a:t>
            </a:r>
          </a:p>
        </p:txBody>
      </p:sp>
      <p:sp>
        <p:nvSpPr>
          <p:cNvPr id="52" name="TextBox 51">
            <a:extLst>
              <a:ext uri="{FF2B5EF4-FFF2-40B4-BE49-F238E27FC236}">
                <a16:creationId xmlns:a16="http://schemas.microsoft.com/office/drawing/2014/main" id="{D09E2634-479C-4A07-A1DD-6B0AE9BBAB29}"/>
              </a:ext>
            </a:extLst>
          </p:cNvPr>
          <p:cNvSpPr txBox="1"/>
          <p:nvPr/>
        </p:nvSpPr>
        <p:spPr>
          <a:xfrm>
            <a:off x="5508430" y="3772333"/>
            <a:ext cx="3128791" cy="369332"/>
          </a:xfrm>
          <a:prstGeom prst="rect">
            <a:avLst/>
          </a:prstGeom>
          <a:noFill/>
        </p:spPr>
        <p:txBody>
          <a:bodyPr wrap="square" rtlCol="0">
            <a:spAutoFit/>
          </a:bodyPr>
          <a:lstStyle/>
          <a:p>
            <a:r>
              <a:rPr lang="en-US" b="1">
                <a:solidFill>
                  <a:srgbClr val="D11D50"/>
                </a:solidFill>
              </a:rPr>
              <a:t>Face Synthesis</a:t>
            </a:r>
          </a:p>
        </p:txBody>
      </p:sp>
      <p:sp>
        <p:nvSpPr>
          <p:cNvPr id="53" name="Rectangle 52">
            <a:extLst>
              <a:ext uri="{FF2B5EF4-FFF2-40B4-BE49-F238E27FC236}">
                <a16:creationId xmlns:a16="http://schemas.microsoft.com/office/drawing/2014/main" id="{6773B480-3EAC-444B-A95E-C7E7F9987A6A}"/>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7">
            <a:extLst>
              <a:ext uri="{FF2B5EF4-FFF2-40B4-BE49-F238E27FC236}">
                <a16:creationId xmlns:a16="http://schemas.microsoft.com/office/drawing/2014/main" id="{B8543087-4AC6-4ED4-BA12-1ACAEBCA997E}"/>
              </a:ext>
            </a:extLst>
          </p:cNvPr>
          <p:cNvPicPr>
            <a:picLocks noChangeAspect="1"/>
          </p:cNvPicPr>
          <p:nvPr/>
        </p:nvPicPr>
        <p:blipFill rotWithShape="1">
          <a:blip r:embed="rId4"/>
          <a:srcRect l="20070" t="16570" r="20951" b="461"/>
          <a:stretch/>
        </p:blipFill>
        <p:spPr>
          <a:xfrm>
            <a:off x="7788443" y="159495"/>
            <a:ext cx="2158743" cy="1154234"/>
          </a:xfrm>
          <a:prstGeom prst="rect">
            <a:avLst/>
          </a:prstGeom>
        </p:spPr>
      </p:pic>
      <p:pic>
        <p:nvPicPr>
          <p:cNvPr id="55" name="Picture 9" descr="A picture containing text, posing, hairpiece&#10;&#10;Description automatically generated">
            <a:extLst>
              <a:ext uri="{FF2B5EF4-FFF2-40B4-BE49-F238E27FC236}">
                <a16:creationId xmlns:a16="http://schemas.microsoft.com/office/drawing/2014/main" id="{7CFDCC24-79D7-4832-8959-3AEEBAE42F76}"/>
              </a:ext>
            </a:extLst>
          </p:cNvPr>
          <p:cNvPicPr>
            <a:picLocks noChangeAspect="1"/>
          </p:cNvPicPr>
          <p:nvPr/>
        </p:nvPicPr>
        <p:blipFill rotWithShape="1">
          <a:blip r:embed="rId5"/>
          <a:srcRect l="3691" t="18200"/>
          <a:stretch/>
        </p:blipFill>
        <p:spPr>
          <a:xfrm>
            <a:off x="8198081" y="1429671"/>
            <a:ext cx="1379008" cy="1075945"/>
          </a:xfrm>
          <a:prstGeom prst="rect">
            <a:avLst/>
          </a:prstGeom>
        </p:spPr>
      </p:pic>
      <p:pic>
        <p:nvPicPr>
          <p:cNvPr id="56" name="Picture 11">
            <a:extLst>
              <a:ext uri="{FF2B5EF4-FFF2-40B4-BE49-F238E27FC236}">
                <a16:creationId xmlns:a16="http://schemas.microsoft.com/office/drawing/2014/main" id="{253836A2-6403-4600-953A-1E03ED8CD9A0}"/>
              </a:ext>
            </a:extLst>
          </p:cNvPr>
          <p:cNvPicPr>
            <a:picLocks noChangeAspect="1"/>
          </p:cNvPicPr>
          <p:nvPr/>
        </p:nvPicPr>
        <p:blipFill rotWithShape="1">
          <a:blip r:embed="rId6"/>
          <a:srcRect l="19270" t="17756" r="23065" b="917"/>
          <a:stretch/>
        </p:blipFill>
        <p:spPr>
          <a:xfrm>
            <a:off x="7987873" y="2633566"/>
            <a:ext cx="1759882" cy="898620"/>
          </a:xfrm>
          <a:prstGeom prst="rect">
            <a:avLst/>
          </a:prstGeom>
        </p:spPr>
      </p:pic>
      <p:pic>
        <p:nvPicPr>
          <p:cNvPr id="57" name="Picture 12">
            <a:extLst>
              <a:ext uri="{FF2B5EF4-FFF2-40B4-BE49-F238E27FC236}">
                <a16:creationId xmlns:a16="http://schemas.microsoft.com/office/drawing/2014/main" id="{BE86F765-CF9F-47DB-9A72-DBDEE7F25809}"/>
              </a:ext>
            </a:extLst>
          </p:cNvPr>
          <p:cNvPicPr>
            <a:picLocks noChangeAspect="1"/>
          </p:cNvPicPr>
          <p:nvPr/>
        </p:nvPicPr>
        <p:blipFill rotWithShape="1">
          <a:blip r:embed="rId7"/>
          <a:srcRect l="33519" t="27627" r="34283" b="-1810"/>
          <a:stretch/>
        </p:blipFill>
        <p:spPr>
          <a:xfrm>
            <a:off x="8123456" y="3737353"/>
            <a:ext cx="1506894" cy="740563"/>
          </a:xfrm>
          <a:prstGeom prst="rect">
            <a:avLst/>
          </a:prstGeom>
        </p:spPr>
      </p:pic>
      <p:cxnSp>
        <p:nvCxnSpPr>
          <p:cNvPr id="60" name="Connector: Elbow 59">
            <a:extLst>
              <a:ext uri="{FF2B5EF4-FFF2-40B4-BE49-F238E27FC236}">
                <a16:creationId xmlns:a16="http://schemas.microsoft.com/office/drawing/2014/main" id="{F3DF4409-8148-4DA6-A74E-DE2FE94109D2}"/>
              </a:ext>
            </a:extLst>
          </p:cNvPr>
          <p:cNvCxnSpPr>
            <a:cxnSpLocks/>
            <a:stCxn id="5" idx="3"/>
            <a:endCxn id="50" idx="1"/>
          </p:cNvCxnSpPr>
          <p:nvPr/>
        </p:nvCxnSpPr>
        <p:spPr>
          <a:xfrm>
            <a:off x="4106596" y="1350185"/>
            <a:ext cx="1401834" cy="551729"/>
          </a:xfrm>
          <a:prstGeom prst="bentConnector3">
            <a:avLst>
              <a:gd name="adj1"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1E68199-0465-4E04-A76B-58FD694B4E0E}"/>
              </a:ext>
            </a:extLst>
          </p:cNvPr>
          <p:cNvCxnSpPr>
            <a:cxnSpLocks/>
            <a:stCxn id="5" idx="3"/>
            <a:endCxn id="51" idx="1"/>
          </p:cNvCxnSpPr>
          <p:nvPr/>
        </p:nvCxnSpPr>
        <p:spPr>
          <a:xfrm>
            <a:off x="4106596" y="1350185"/>
            <a:ext cx="1401834" cy="1629226"/>
          </a:xfrm>
          <a:prstGeom prst="bentConnector3">
            <a:avLst>
              <a:gd name="adj1"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8" name="Picture 20" descr="Icon&#10;&#10;Description automatically generated">
            <a:extLst>
              <a:ext uri="{FF2B5EF4-FFF2-40B4-BE49-F238E27FC236}">
                <a16:creationId xmlns:a16="http://schemas.microsoft.com/office/drawing/2014/main" id="{1BF4DE12-8596-46B0-9866-A8ED59E1EF9F}"/>
              </a:ext>
            </a:extLst>
          </p:cNvPr>
          <p:cNvPicPr>
            <a:picLocks noChangeAspect="1"/>
          </p:cNvPicPr>
          <p:nvPr/>
        </p:nvPicPr>
        <p:blipFill>
          <a:blip r:embed="rId8"/>
          <a:stretch>
            <a:fillRect/>
          </a:stretch>
        </p:blipFill>
        <p:spPr>
          <a:xfrm>
            <a:off x="1216761" y="4947519"/>
            <a:ext cx="865577" cy="860000"/>
          </a:xfrm>
          <a:prstGeom prst="rect">
            <a:avLst/>
          </a:prstGeom>
        </p:spPr>
      </p:pic>
      <p:sp>
        <p:nvSpPr>
          <p:cNvPr id="69" name="Google Shape;137;p5">
            <a:extLst>
              <a:ext uri="{FF2B5EF4-FFF2-40B4-BE49-F238E27FC236}">
                <a16:creationId xmlns:a16="http://schemas.microsoft.com/office/drawing/2014/main" id="{EC8B30E0-3622-4A63-8AF1-48B437B8AD79}"/>
              </a:ext>
            </a:extLst>
          </p:cNvPr>
          <p:cNvSpPr txBox="1"/>
          <p:nvPr/>
        </p:nvSpPr>
        <p:spPr>
          <a:xfrm>
            <a:off x="2614910" y="5094413"/>
            <a:ext cx="1498289" cy="595936"/>
          </a:xfrm>
          <a:prstGeom prst="rect">
            <a:avLst/>
          </a:prstGeom>
          <a:noFill/>
          <a:ln>
            <a:noFill/>
          </a:ln>
        </p:spPr>
        <p:txBody>
          <a:bodyPr spcFirstLastPara="1" wrap="square" lIns="121900" tIns="60933" rIns="121900" bIns="60933" anchor="t" anchorCtr="0">
            <a:noAutofit/>
          </a:bodyPr>
          <a:lstStyle/>
          <a:p>
            <a:pPr marL="380365" indent="-227965"/>
            <a:r>
              <a:rPr lang="en" sz="2700" b="1">
                <a:latin typeface="Lato"/>
                <a:sym typeface="Lato"/>
              </a:rPr>
              <a:t>Audio</a:t>
            </a:r>
            <a:endParaRPr lang="en-US"/>
          </a:p>
        </p:txBody>
      </p:sp>
      <p:sp>
        <p:nvSpPr>
          <p:cNvPr id="74" name="TextBox 73">
            <a:extLst>
              <a:ext uri="{FF2B5EF4-FFF2-40B4-BE49-F238E27FC236}">
                <a16:creationId xmlns:a16="http://schemas.microsoft.com/office/drawing/2014/main" id="{F621F6B6-F429-4090-9EE4-1582E8C6BE79}"/>
              </a:ext>
            </a:extLst>
          </p:cNvPr>
          <p:cNvSpPr txBox="1"/>
          <p:nvPr/>
        </p:nvSpPr>
        <p:spPr>
          <a:xfrm>
            <a:off x="4645771" y="5085132"/>
            <a:ext cx="5730611" cy="584775"/>
          </a:xfrm>
          <a:prstGeom prst="rect">
            <a:avLst/>
          </a:prstGeom>
          <a:noFill/>
        </p:spPr>
        <p:txBody>
          <a:bodyPr wrap="square" rtlCol="0">
            <a:spAutoFit/>
          </a:bodyPr>
          <a:lstStyle/>
          <a:p>
            <a:r>
              <a:rPr lang="en-US" b="1">
                <a:solidFill>
                  <a:schemeClr val="tx1">
                    <a:lumMod val="65000"/>
                    <a:lumOff val="35000"/>
                  </a:schemeClr>
                </a:solidFill>
              </a:rPr>
              <a:t>Speech Synthesis</a:t>
            </a:r>
            <a:br>
              <a:rPr lang="en-US" b="1">
                <a:solidFill>
                  <a:schemeClr val="tx1">
                    <a:lumMod val="65000"/>
                    <a:lumOff val="35000"/>
                  </a:schemeClr>
                </a:solidFill>
              </a:rPr>
            </a:br>
            <a:r>
              <a:rPr lang="en-US" sz="1400" b="1">
                <a:solidFill>
                  <a:schemeClr val="tx1">
                    <a:lumMod val="65000"/>
                    <a:lumOff val="35000"/>
                  </a:schemeClr>
                </a:solidFill>
              </a:rPr>
              <a:t>(Concatenative, Parametric, and Deep Learning)</a:t>
            </a:r>
            <a:endParaRPr lang="en-US" b="1">
              <a:solidFill>
                <a:schemeClr val="tx1">
                  <a:lumMod val="65000"/>
                  <a:lumOff val="35000"/>
                </a:schemeClr>
              </a:solidFill>
            </a:endParaRPr>
          </a:p>
        </p:txBody>
      </p:sp>
      <p:sp>
        <p:nvSpPr>
          <p:cNvPr id="79" name="Rectangle 78">
            <a:extLst>
              <a:ext uri="{FF2B5EF4-FFF2-40B4-BE49-F238E27FC236}">
                <a16:creationId xmlns:a16="http://schemas.microsoft.com/office/drawing/2014/main" id="{68FF18E4-057E-422F-8F2D-F591533203D0}"/>
              </a:ext>
            </a:extLst>
          </p:cNvPr>
          <p:cNvSpPr/>
          <p:nvPr/>
        </p:nvSpPr>
        <p:spPr>
          <a:xfrm>
            <a:off x="2754217" y="38308"/>
            <a:ext cx="7622166" cy="45226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53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gbd1a511eea_0_0">
            <a:extLst>
              <a:ext uri="{FF2B5EF4-FFF2-40B4-BE49-F238E27FC236}">
                <a16:creationId xmlns:a16="http://schemas.microsoft.com/office/drawing/2014/main" id="{8D9675B8-6E6D-4821-A02E-6069EE74699A}"/>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rPr>
              <a:t>Goals of this Project</a:t>
            </a:r>
          </a:p>
        </p:txBody>
      </p:sp>
      <p:sp>
        <p:nvSpPr>
          <p:cNvPr id="5" name="Google Shape;87;gbd1a511eea_0_0">
            <a:extLst>
              <a:ext uri="{FF2B5EF4-FFF2-40B4-BE49-F238E27FC236}">
                <a16:creationId xmlns:a16="http://schemas.microsoft.com/office/drawing/2014/main" id="{36445379-81E3-43EE-8173-6C720D404A2D}"/>
              </a:ext>
            </a:extLst>
          </p:cNvPr>
          <p:cNvSpPr txBox="1">
            <a:spLocks/>
          </p:cNvSpPr>
          <p:nvPr/>
        </p:nvSpPr>
        <p:spPr>
          <a:xfrm>
            <a:off x="1939204" y="1495425"/>
            <a:ext cx="8912410" cy="354127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pPr>
              <a:buSzPts val="990"/>
            </a:pPr>
            <a:r>
              <a:rPr lang="en" sz="1600" b="1" kern="0">
                <a:solidFill>
                  <a:srgbClr val="00B0F0"/>
                </a:solidFill>
                <a:latin typeface="Lato"/>
                <a:sym typeface="Helvetica Neue"/>
              </a:rPr>
              <a:t>Build a deep learning pipeline</a:t>
            </a:r>
            <a:r>
              <a:rPr lang="en" sz="1600" b="1" kern="0">
                <a:solidFill>
                  <a:schemeClr val="tx1">
                    <a:lumMod val="65000"/>
                    <a:lumOff val="35000"/>
                  </a:schemeClr>
                </a:solidFill>
                <a:latin typeface="Lato"/>
                <a:sym typeface="Helvetica Neue"/>
              </a:rPr>
              <a:t> </a:t>
            </a:r>
            <a:r>
              <a:rPr lang="en" sz="1600" kern="0">
                <a:solidFill>
                  <a:schemeClr val="tx1">
                    <a:lumMod val="65000"/>
                    <a:lumOff val="35000"/>
                  </a:schemeClr>
                </a:solidFill>
                <a:latin typeface="Lato"/>
                <a:sym typeface="Helvetica Neue"/>
              </a:rPr>
              <a:t>to distinguish fake from real videos</a:t>
            </a:r>
            <a:endParaRPr lang="en-US" sz="1600">
              <a:solidFill>
                <a:schemeClr val="tx1">
                  <a:lumMod val="65000"/>
                  <a:lumOff val="35000"/>
                </a:schemeClr>
              </a:solidFill>
              <a:latin typeface="Lato"/>
            </a:endParaRPr>
          </a:p>
          <a:p>
            <a:pPr>
              <a:buSzPts val="990"/>
            </a:pPr>
            <a:endParaRPr lang="en" sz="1600" kern="0">
              <a:solidFill>
                <a:schemeClr val="tx1">
                  <a:lumMod val="65000"/>
                  <a:lumOff val="35000"/>
                </a:schemeClr>
              </a:solidFill>
              <a:latin typeface="Lato"/>
            </a:endParaRPr>
          </a:p>
          <a:p>
            <a:pPr>
              <a:buSzPts val="990"/>
            </a:pPr>
            <a:endParaRPr lang="en" sz="1600" kern="0">
              <a:solidFill>
                <a:srgbClr val="00B0F0"/>
              </a:solidFill>
              <a:latin typeface="Lato"/>
            </a:endParaRPr>
          </a:p>
          <a:p>
            <a:pPr>
              <a:buSzPts val="990"/>
            </a:pPr>
            <a:endParaRPr lang="en" sz="1600" kern="0">
              <a:solidFill>
                <a:srgbClr val="00B0F0"/>
              </a:solidFill>
              <a:latin typeface="Lato"/>
              <a:sym typeface="Helvetica Neue"/>
            </a:endParaRPr>
          </a:p>
          <a:p>
            <a:pPr>
              <a:buSzPts val="990"/>
            </a:pPr>
            <a:endParaRPr lang="en" sz="1600" kern="0">
              <a:solidFill>
                <a:srgbClr val="00B0F0"/>
              </a:solidFill>
              <a:latin typeface="Lato"/>
              <a:sym typeface="Helvetica Neue"/>
            </a:endParaRPr>
          </a:p>
          <a:p>
            <a:pPr>
              <a:buSzPts val="990"/>
            </a:pPr>
            <a:r>
              <a:rPr lang="en" sz="1600" b="1" kern="0">
                <a:solidFill>
                  <a:srgbClr val="00B0F0"/>
                </a:solidFill>
                <a:latin typeface="Lato"/>
                <a:sym typeface="Helvetica Neue"/>
              </a:rPr>
              <a:t>Contribute something new </a:t>
            </a:r>
            <a:r>
              <a:rPr lang="en" sz="1600" kern="0">
                <a:solidFill>
                  <a:schemeClr val="tx1">
                    <a:lumMod val="65000"/>
                    <a:lumOff val="35000"/>
                  </a:schemeClr>
                </a:solidFill>
                <a:latin typeface="Lato"/>
                <a:sym typeface="Helvetica Neue"/>
              </a:rPr>
              <a:t>to the research community </a:t>
            </a:r>
            <a:r>
              <a:rPr lang="en" sz="1600" b="1" kern="0">
                <a:solidFill>
                  <a:schemeClr val="tx1">
                    <a:lumMod val="65000"/>
                    <a:lumOff val="35000"/>
                  </a:schemeClr>
                </a:solidFill>
                <a:latin typeface="Lato"/>
                <a:sym typeface="Helvetica Neue"/>
              </a:rPr>
              <a:t>AND</a:t>
            </a:r>
            <a:r>
              <a:rPr lang="en" sz="1600" kern="0">
                <a:solidFill>
                  <a:schemeClr val="bg2">
                    <a:lumMod val="50000"/>
                  </a:schemeClr>
                </a:solidFill>
                <a:latin typeface="Lato"/>
                <a:sym typeface="Helvetica Neue"/>
              </a:rPr>
              <a:t> </a:t>
            </a:r>
            <a:r>
              <a:rPr lang="en" sz="1600" b="1" kern="0">
                <a:solidFill>
                  <a:srgbClr val="00B0F0"/>
                </a:solidFill>
                <a:latin typeface="Lato"/>
                <a:sym typeface="Helvetica Neue"/>
              </a:rPr>
              <a:t>deliver a</a:t>
            </a:r>
            <a:r>
              <a:rPr lang="en" sz="1600" b="1" kern="0">
                <a:solidFill>
                  <a:schemeClr val="tx1">
                    <a:lumMod val="65000"/>
                    <a:lumOff val="35000"/>
                  </a:schemeClr>
                </a:solidFill>
                <a:latin typeface="Lato"/>
                <a:sym typeface="Helvetica Neue"/>
              </a:rPr>
              <a:t> </a:t>
            </a:r>
            <a:r>
              <a:rPr lang="en" sz="1600" b="1" kern="0">
                <a:solidFill>
                  <a:srgbClr val="00B0F0"/>
                </a:solidFill>
                <a:latin typeface="Lato"/>
                <a:sym typeface="Helvetica Neue"/>
              </a:rPr>
              <a:t>best-in-class deepfake detector</a:t>
            </a:r>
            <a:r>
              <a:rPr lang="en" sz="1600" b="1" kern="0">
                <a:solidFill>
                  <a:schemeClr val="tx1">
                    <a:lumMod val="65000"/>
                    <a:lumOff val="35000"/>
                  </a:schemeClr>
                </a:solidFill>
                <a:latin typeface="Lato"/>
                <a:sym typeface="Helvetica Neue"/>
              </a:rPr>
              <a:t> </a:t>
            </a:r>
            <a:r>
              <a:rPr lang="en" sz="1600" kern="0">
                <a:solidFill>
                  <a:schemeClr val="tx1">
                    <a:lumMod val="65000"/>
                    <a:lumOff val="35000"/>
                  </a:schemeClr>
                </a:solidFill>
                <a:latin typeface="Lato"/>
                <a:sym typeface="Helvetica Neue"/>
              </a:rPr>
              <a:t>that stands up to the current </a:t>
            </a:r>
            <a:r>
              <a:rPr lang="en" sz="1600" kern="0" err="1">
                <a:solidFill>
                  <a:schemeClr val="tx1">
                    <a:lumMod val="65000"/>
                    <a:lumOff val="35000"/>
                  </a:schemeClr>
                </a:solidFill>
                <a:latin typeface="Lato"/>
                <a:sym typeface="Helvetica Neue"/>
              </a:rPr>
              <a:t>SoTA</a:t>
            </a:r>
            <a:r>
              <a:rPr lang="en" sz="1600" kern="0">
                <a:solidFill>
                  <a:schemeClr val="tx1">
                    <a:lumMod val="65000"/>
                    <a:lumOff val="35000"/>
                  </a:schemeClr>
                </a:solidFill>
                <a:latin typeface="Lato"/>
                <a:sym typeface="Helvetica Neue"/>
              </a:rPr>
              <a:t> on the latest datasets</a:t>
            </a:r>
            <a:endParaRPr lang="en" sz="1600" kern="0">
              <a:solidFill>
                <a:schemeClr val="tx1">
                  <a:lumMod val="65000"/>
                  <a:lumOff val="35000"/>
                </a:schemeClr>
              </a:solidFill>
              <a:latin typeface="Lato"/>
            </a:endParaRPr>
          </a:p>
          <a:p>
            <a:pPr>
              <a:buSzPts val="990"/>
            </a:pPr>
            <a:endParaRPr lang="en" sz="1600" kern="0">
              <a:solidFill>
                <a:schemeClr val="tx1">
                  <a:lumMod val="65000"/>
                  <a:lumOff val="35000"/>
                </a:schemeClr>
              </a:solidFill>
              <a:latin typeface="Lato"/>
              <a:ea typeface="Helvetica Neue"/>
            </a:endParaRPr>
          </a:p>
          <a:p>
            <a:pPr>
              <a:buSzPts val="990"/>
            </a:pPr>
            <a:endParaRPr lang="en" sz="1600" kern="0">
              <a:solidFill>
                <a:srgbClr val="00B0F0"/>
              </a:solidFill>
              <a:latin typeface="Lato"/>
              <a:ea typeface="Helvetica Neue"/>
            </a:endParaRPr>
          </a:p>
          <a:p>
            <a:pPr>
              <a:buSzPts val="990"/>
            </a:pPr>
            <a:endParaRPr lang="en" sz="1600" kern="0">
              <a:solidFill>
                <a:srgbClr val="00B0F0"/>
              </a:solidFill>
              <a:latin typeface="Lato"/>
              <a:ea typeface="Helvetica Neue"/>
            </a:endParaRPr>
          </a:p>
          <a:p>
            <a:pPr>
              <a:buSzPts val="990"/>
            </a:pPr>
            <a:endParaRPr lang="en" sz="1600" kern="0">
              <a:solidFill>
                <a:srgbClr val="00B0F0"/>
              </a:solidFill>
              <a:latin typeface="Lato"/>
              <a:ea typeface="Helvetica Neue"/>
            </a:endParaRPr>
          </a:p>
          <a:p>
            <a:pPr>
              <a:buSzPts val="990"/>
            </a:pPr>
            <a:r>
              <a:rPr lang="en" sz="1600" b="1" kern="0">
                <a:solidFill>
                  <a:srgbClr val="00B0F0"/>
                </a:solidFill>
                <a:latin typeface="Lato"/>
                <a:ea typeface="Helvetica Neue"/>
              </a:rPr>
              <a:t>Publish a working app + code</a:t>
            </a:r>
            <a:r>
              <a:rPr lang="en" sz="1600" b="1" kern="0">
                <a:solidFill>
                  <a:schemeClr val="tx1">
                    <a:lumMod val="65000"/>
                    <a:lumOff val="35000"/>
                  </a:schemeClr>
                </a:solidFill>
                <a:latin typeface="Lato"/>
                <a:ea typeface="Helvetica Neue"/>
              </a:rPr>
              <a:t> </a:t>
            </a:r>
            <a:r>
              <a:rPr lang="en" sz="1600" kern="0">
                <a:solidFill>
                  <a:schemeClr val="tx1">
                    <a:lumMod val="65000"/>
                    <a:lumOff val="35000"/>
                  </a:schemeClr>
                </a:solidFill>
                <a:latin typeface="Lato"/>
                <a:ea typeface="Helvetica Neue"/>
              </a:rPr>
              <a:t>that can detect deepfakes in real-time as a contribution to the research community &amp; for commercial use</a:t>
            </a:r>
          </a:p>
          <a:p>
            <a:pPr marL="571500" indent="-571500">
              <a:buSzPts val="990"/>
              <a:buChar char="•"/>
            </a:pPr>
            <a:endParaRPr lang="en" sz="1600" kern="0">
              <a:solidFill>
                <a:schemeClr val="tx1">
                  <a:lumMod val="65000"/>
                  <a:lumOff val="35000"/>
                </a:schemeClr>
              </a:solidFill>
              <a:latin typeface="Lato"/>
              <a:ea typeface="Helvetica Neue"/>
            </a:endParaRPr>
          </a:p>
          <a:p>
            <a:pPr marL="571500" indent="-571500">
              <a:buSzPts val="990"/>
              <a:buChar char="•"/>
            </a:pPr>
            <a:endParaRPr lang="en" sz="1600" kern="0">
              <a:solidFill>
                <a:schemeClr val="tx1">
                  <a:lumMod val="65000"/>
                  <a:lumOff val="35000"/>
                </a:schemeClr>
              </a:solidFill>
              <a:latin typeface="Lato"/>
              <a:ea typeface="Helvetica Neue"/>
              <a:cs typeface="Helvetica Neue"/>
            </a:endParaRPr>
          </a:p>
        </p:txBody>
      </p:sp>
      <p:pic>
        <p:nvPicPr>
          <p:cNvPr id="2" name="Graphic 3" descr="Drama with solid fill">
            <a:extLst>
              <a:ext uri="{FF2B5EF4-FFF2-40B4-BE49-F238E27FC236}">
                <a16:creationId xmlns:a16="http://schemas.microsoft.com/office/drawing/2014/main" id="{62F30CF4-02DB-40C9-A3E3-CB36EDF142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957" y="4020457"/>
            <a:ext cx="914400" cy="914400"/>
          </a:xfrm>
          <a:prstGeom prst="rect">
            <a:avLst/>
          </a:prstGeom>
        </p:spPr>
      </p:pic>
      <p:pic>
        <p:nvPicPr>
          <p:cNvPr id="4" name="Graphic 5" descr="Ribbon with solid fill">
            <a:extLst>
              <a:ext uri="{FF2B5EF4-FFF2-40B4-BE49-F238E27FC236}">
                <a16:creationId xmlns:a16="http://schemas.microsoft.com/office/drawing/2014/main" id="{0657C80E-7454-4485-BA1B-6F6C9015E6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061" y="2590346"/>
            <a:ext cx="914400" cy="914400"/>
          </a:xfrm>
          <a:prstGeom prst="rect">
            <a:avLst/>
          </a:prstGeom>
        </p:spPr>
      </p:pic>
      <p:pic>
        <p:nvPicPr>
          <p:cNvPr id="6" name="Graphic 6" descr="Tools with solid fill">
            <a:extLst>
              <a:ext uri="{FF2B5EF4-FFF2-40B4-BE49-F238E27FC236}">
                <a16:creationId xmlns:a16="http://schemas.microsoft.com/office/drawing/2014/main" id="{ACF5615C-5302-4BD2-BEFD-5B4BD81783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792" y="1319893"/>
            <a:ext cx="914400" cy="914400"/>
          </a:xfrm>
          <a:prstGeom prst="rect">
            <a:avLst/>
          </a:prstGeom>
        </p:spPr>
      </p:pic>
      <p:sp>
        <p:nvSpPr>
          <p:cNvPr id="7" name="Rectangle 6">
            <a:extLst>
              <a:ext uri="{FF2B5EF4-FFF2-40B4-BE49-F238E27FC236}">
                <a16:creationId xmlns:a16="http://schemas.microsoft.com/office/drawing/2014/main" id="{93AC48B5-AD31-4C5F-9C4F-9C6E032BE31E}"/>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848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gbd1a511eea_0_0">
            <a:extLst>
              <a:ext uri="{FF2B5EF4-FFF2-40B4-BE49-F238E27FC236}">
                <a16:creationId xmlns:a16="http://schemas.microsoft.com/office/drawing/2014/main" id="{04749486-F46D-4C8E-9EAD-ADCCE2BE4276}"/>
              </a:ext>
            </a:extLst>
          </p:cNvPr>
          <p:cNvSpPr txBox="1">
            <a:spLocks/>
          </p:cNvSpPr>
          <p:nvPr/>
        </p:nvSpPr>
        <p:spPr>
          <a:xfrm>
            <a:off x="195581"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rPr>
              <a:t>Contributions</a:t>
            </a:r>
            <a:endParaRPr lang="en-US">
              <a:solidFill>
                <a:schemeClr val="tx1">
                  <a:lumMod val="65000"/>
                  <a:lumOff val="35000"/>
                </a:schemeClr>
              </a:solidFill>
            </a:endParaRPr>
          </a:p>
        </p:txBody>
      </p:sp>
      <p:graphicFrame>
        <p:nvGraphicFramePr>
          <p:cNvPr id="4" name="Table 4">
            <a:extLst>
              <a:ext uri="{FF2B5EF4-FFF2-40B4-BE49-F238E27FC236}">
                <a16:creationId xmlns:a16="http://schemas.microsoft.com/office/drawing/2014/main" id="{3A5EE63C-7ED1-4AC7-A617-8245B68C23D6}"/>
              </a:ext>
            </a:extLst>
          </p:cNvPr>
          <p:cNvGraphicFramePr>
            <a:graphicFrameLocks noGrp="1"/>
          </p:cNvGraphicFramePr>
          <p:nvPr>
            <p:extLst>
              <p:ext uri="{D42A27DB-BD31-4B8C-83A1-F6EECF244321}">
                <p14:modId xmlns:p14="http://schemas.microsoft.com/office/powerpoint/2010/main" val="2178580782"/>
              </p:ext>
            </p:extLst>
          </p:nvPr>
        </p:nvGraphicFramePr>
        <p:xfrm>
          <a:off x="701045" y="225683"/>
          <a:ext cx="11360799" cy="4626248"/>
        </p:xfrm>
        <a:graphic>
          <a:graphicData uri="http://schemas.openxmlformats.org/drawingml/2006/table">
            <a:tbl>
              <a:tblPr firstRow="1" bandRow="1">
                <a:tableStyleId>{F2DE63D5-997A-4646-A377-4702673A728D}</a:tableStyleId>
              </a:tblPr>
              <a:tblGrid>
                <a:gridCol w="3914584">
                  <a:extLst>
                    <a:ext uri="{9D8B030D-6E8A-4147-A177-3AD203B41FA5}">
                      <a16:colId xmlns:a16="http://schemas.microsoft.com/office/drawing/2014/main" val="524773214"/>
                    </a:ext>
                  </a:extLst>
                </a:gridCol>
                <a:gridCol w="1489243">
                  <a:extLst>
                    <a:ext uri="{9D8B030D-6E8A-4147-A177-3AD203B41FA5}">
                      <a16:colId xmlns:a16="http://schemas.microsoft.com/office/drawing/2014/main" val="114711861"/>
                    </a:ext>
                  </a:extLst>
                </a:gridCol>
                <a:gridCol w="1489243">
                  <a:extLst>
                    <a:ext uri="{9D8B030D-6E8A-4147-A177-3AD203B41FA5}">
                      <a16:colId xmlns:a16="http://schemas.microsoft.com/office/drawing/2014/main" val="2832055438"/>
                    </a:ext>
                  </a:extLst>
                </a:gridCol>
                <a:gridCol w="1489243">
                  <a:extLst>
                    <a:ext uri="{9D8B030D-6E8A-4147-A177-3AD203B41FA5}">
                      <a16:colId xmlns:a16="http://schemas.microsoft.com/office/drawing/2014/main" val="4007434711"/>
                    </a:ext>
                  </a:extLst>
                </a:gridCol>
                <a:gridCol w="1489243">
                  <a:extLst>
                    <a:ext uri="{9D8B030D-6E8A-4147-A177-3AD203B41FA5}">
                      <a16:colId xmlns:a16="http://schemas.microsoft.com/office/drawing/2014/main" val="1271350082"/>
                    </a:ext>
                  </a:extLst>
                </a:gridCol>
                <a:gridCol w="1489243">
                  <a:extLst>
                    <a:ext uri="{9D8B030D-6E8A-4147-A177-3AD203B41FA5}">
                      <a16:colId xmlns:a16="http://schemas.microsoft.com/office/drawing/2014/main" val="1205440156"/>
                    </a:ext>
                  </a:extLst>
                </a:gridCol>
              </a:tblGrid>
              <a:tr h="999128">
                <a:tc>
                  <a:txBody>
                    <a:bodyPr/>
                    <a:lstStyle/>
                    <a:p>
                      <a:pPr algn="ctr"/>
                      <a:endParaRPr lang="en-US" sz="2400"/>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800" err="1">
                          <a:latin typeface="Lato"/>
                        </a:rPr>
                        <a:t>Tolosana</a:t>
                      </a:r>
                      <a:r>
                        <a:rPr lang="en-US" sz="1800">
                          <a:latin typeface="Lato"/>
                        </a:rPr>
                        <a:t> Et Al. (2020)</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1</a:t>
                      </a:r>
                      <a:r>
                        <a:rPr lang="en-US" sz="1800" baseline="30000">
                          <a:latin typeface="Lato"/>
                        </a:rPr>
                        <a:t>st</a:t>
                      </a:r>
                      <a:r>
                        <a:rPr lang="en-US" sz="1800">
                          <a:latin typeface="Lato"/>
                        </a:rPr>
                        <a:t> Place DFDC Winner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Dessa (2019)</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Wang Et Al. (2020)</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Our Method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6"/>
                    </a:solidFill>
                  </a:tcPr>
                </a:tc>
                <a:extLst>
                  <a:ext uri="{0D108BD9-81ED-4DB2-BD59-A6C34878D82A}">
                    <a16:rowId xmlns:a16="http://schemas.microsoft.com/office/drawing/2014/main" val="60319634"/>
                  </a:ext>
                </a:extLst>
              </a:tr>
              <a:tr h="518160">
                <a:tc>
                  <a:txBody>
                    <a:bodyPr/>
                    <a:lstStyle/>
                    <a:p>
                      <a:pPr algn="l"/>
                      <a:r>
                        <a:rPr lang="en-US" sz="1200">
                          <a:latin typeface="Lato"/>
                        </a:rPr>
                        <a:t>Utilizes CNN’s and image preprocessing techniques (augmentation, cropping)</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3772486852"/>
                  </a:ext>
                </a:extLst>
              </a:tr>
              <a:tr h="518160">
                <a:tc>
                  <a:txBody>
                    <a:bodyPr/>
                    <a:lstStyle/>
                    <a:p>
                      <a:pPr algn="l"/>
                      <a:r>
                        <a:rPr lang="en-US" sz="1200">
                          <a:latin typeface="Lato"/>
                        </a:rPr>
                        <a:t>Trained on datasets that use Face2Face, FaceSwap, Deepfake, and NeuralTextures techs.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1969522349"/>
                  </a:ext>
                </a:extLst>
              </a:tr>
              <a:tr h="518160">
                <a:tc>
                  <a:txBody>
                    <a:bodyPr/>
                    <a:lstStyle/>
                    <a:p>
                      <a:pPr algn="l"/>
                      <a:r>
                        <a:rPr lang="en-US" sz="1200">
                          <a:latin typeface="Lato"/>
                        </a:rPr>
                        <a:t>Transfer Learning using </a:t>
                      </a:r>
                      <a:r>
                        <a:rPr lang="en-US" sz="1200" b="1" i="1" err="1">
                          <a:latin typeface="Lato"/>
                        </a:rPr>
                        <a:t>Xception</a:t>
                      </a:r>
                      <a:endParaRPr lang="en-US" sz="1200" b="1" i="1">
                        <a:latin typeface="Lato"/>
                      </a:endParaRP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lvl="0" algn="ctr">
                        <a:buNone/>
                      </a:pP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3995838077"/>
                  </a:ext>
                </a:extLst>
              </a:tr>
              <a:tr h="518160">
                <a:tc>
                  <a:txBody>
                    <a:bodyPr/>
                    <a:lstStyle/>
                    <a:p>
                      <a:pPr algn="l"/>
                      <a:r>
                        <a:rPr lang="en-US" sz="1200">
                          <a:latin typeface="Lato"/>
                        </a:rPr>
                        <a:t>Transfer Learning using </a:t>
                      </a:r>
                      <a:r>
                        <a:rPr lang="en-US" sz="1200" b="1" i="1" err="1">
                          <a:latin typeface="Lato"/>
                        </a:rPr>
                        <a:t>Efficientnet</a:t>
                      </a:r>
                      <a:endParaRPr lang="en-US" sz="1200" b="1" i="1">
                        <a:latin typeface="Lato"/>
                      </a:endParaRP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1866785096"/>
                  </a:ext>
                </a:extLst>
              </a:tr>
              <a:tr h="518160">
                <a:tc>
                  <a:txBody>
                    <a:bodyPr/>
                    <a:lstStyle/>
                    <a:p>
                      <a:pPr algn="l"/>
                      <a:r>
                        <a:rPr lang="en-US" sz="1200">
                          <a:latin typeface="Lato"/>
                        </a:rPr>
                        <a:t>Trained on </a:t>
                      </a:r>
                      <a:r>
                        <a:rPr lang="en-US" sz="1200" b="1" i="1">
                          <a:latin typeface="Lato"/>
                        </a:rPr>
                        <a:t>Mixed Datasets </a:t>
                      </a:r>
                      <a:r>
                        <a:rPr lang="en-US" sz="1200">
                          <a:latin typeface="Lato"/>
                        </a:rPr>
                        <a:t>for greater generalizability</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2350420658"/>
                  </a:ext>
                </a:extLst>
              </a:tr>
              <a:tr h="518160">
                <a:tc>
                  <a:txBody>
                    <a:bodyPr/>
                    <a:lstStyle/>
                    <a:p>
                      <a:pPr algn="l"/>
                      <a:r>
                        <a:rPr lang="en-US" sz="1200">
                          <a:latin typeface="Lato"/>
                        </a:rPr>
                        <a:t>Transfer Learning using </a:t>
                      </a:r>
                      <a:r>
                        <a:rPr lang="en-US" sz="1200" b="1" i="1">
                          <a:latin typeface="Lato"/>
                        </a:rPr>
                        <a:t>3D CNN’s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734172289"/>
                  </a:ext>
                </a:extLst>
              </a:tr>
              <a:tr h="518160">
                <a:tc>
                  <a:txBody>
                    <a:bodyPr/>
                    <a:lstStyle/>
                    <a:p>
                      <a:pPr algn="l"/>
                      <a:r>
                        <a:rPr lang="en-US" sz="1200">
                          <a:latin typeface="Lato"/>
                        </a:rPr>
                        <a:t>Utilizes </a:t>
                      </a:r>
                      <a:r>
                        <a:rPr lang="en-US" sz="1200" b="1" i="1">
                          <a:latin typeface="Lato"/>
                        </a:rPr>
                        <a:t>LSTM</a:t>
                      </a:r>
                      <a:r>
                        <a:rPr lang="en-US" sz="1200">
                          <a:latin typeface="Lato"/>
                        </a:rPr>
                        <a:t> to process sequences of frames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3858931710"/>
                  </a:ext>
                </a:extLst>
              </a:tr>
            </a:tbl>
          </a:graphicData>
        </a:graphic>
      </p:graphicFrame>
      <p:sp>
        <p:nvSpPr>
          <p:cNvPr id="27" name="Rectangle 26">
            <a:extLst>
              <a:ext uri="{FF2B5EF4-FFF2-40B4-BE49-F238E27FC236}">
                <a16:creationId xmlns:a16="http://schemas.microsoft.com/office/drawing/2014/main" id="{05B80B35-FA4C-48DE-998F-28D7214995A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195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gbd1a511eea_0_0">
            <a:extLst>
              <a:ext uri="{FF2B5EF4-FFF2-40B4-BE49-F238E27FC236}">
                <a16:creationId xmlns:a16="http://schemas.microsoft.com/office/drawing/2014/main" id="{04749486-F46D-4C8E-9EAD-ADCCE2BE4276}"/>
              </a:ext>
            </a:extLst>
          </p:cNvPr>
          <p:cNvSpPr txBox="1">
            <a:spLocks/>
          </p:cNvSpPr>
          <p:nvPr/>
        </p:nvSpPr>
        <p:spPr>
          <a:xfrm>
            <a:off x="195581"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rPr>
              <a:t>Contributions</a:t>
            </a:r>
            <a:endParaRPr lang="en-US">
              <a:solidFill>
                <a:schemeClr val="tx1">
                  <a:lumMod val="65000"/>
                  <a:lumOff val="35000"/>
                </a:schemeClr>
              </a:solidFill>
            </a:endParaRPr>
          </a:p>
        </p:txBody>
      </p:sp>
      <p:graphicFrame>
        <p:nvGraphicFramePr>
          <p:cNvPr id="4" name="Table 4">
            <a:extLst>
              <a:ext uri="{FF2B5EF4-FFF2-40B4-BE49-F238E27FC236}">
                <a16:creationId xmlns:a16="http://schemas.microsoft.com/office/drawing/2014/main" id="{3A5EE63C-7ED1-4AC7-A617-8245B68C23D6}"/>
              </a:ext>
            </a:extLst>
          </p:cNvPr>
          <p:cNvGraphicFramePr>
            <a:graphicFrameLocks noGrp="1"/>
          </p:cNvGraphicFramePr>
          <p:nvPr/>
        </p:nvGraphicFramePr>
        <p:xfrm>
          <a:off x="701045" y="225683"/>
          <a:ext cx="11360799" cy="6180728"/>
        </p:xfrm>
        <a:graphic>
          <a:graphicData uri="http://schemas.openxmlformats.org/drawingml/2006/table">
            <a:tbl>
              <a:tblPr firstRow="1" bandRow="1">
                <a:tableStyleId>{F2DE63D5-997A-4646-A377-4702673A728D}</a:tableStyleId>
              </a:tblPr>
              <a:tblGrid>
                <a:gridCol w="3914584">
                  <a:extLst>
                    <a:ext uri="{9D8B030D-6E8A-4147-A177-3AD203B41FA5}">
                      <a16:colId xmlns:a16="http://schemas.microsoft.com/office/drawing/2014/main" val="524773214"/>
                    </a:ext>
                  </a:extLst>
                </a:gridCol>
                <a:gridCol w="1489243">
                  <a:extLst>
                    <a:ext uri="{9D8B030D-6E8A-4147-A177-3AD203B41FA5}">
                      <a16:colId xmlns:a16="http://schemas.microsoft.com/office/drawing/2014/main" val="114711861"/>
                    </a:ext>
                  </a:extLst>
                </a:gridCol>
                <a:gridCol w="1489243">
                  <a:extLst>
                    <a:ext uri="{9D8B030D-6E8A-4147-A177-3AD203B41FA5}">
                      <a16:colId xmlns:a16="http://schemas.microsoft.com/office/drawing/2014/main" val="2832055438"/>
                    </a:ext>
                  </a:extLst>
                </a:gridCol>
                <a:gridCol w="1489243">
                  <a:extLst>
                    <a:ext uri="{9D8B030D-6E8A-4147-A177-3AD203B41FA5}">
                      <a16:colId xmlns:a16="http://schemas.microsoft.com/office/drawing/2014/main" val="4007434711"/>
                    </a:ext>
                  </a:extLst>
                </a:gridCol>
                <a:gridCol w="1489243">
                  <a:extLst>
                    <a:ext uri="{9D8B030D-6E8A-4147-A177-3AD203B41FA5}">
                      <a16:colId xmlns:a16="http://schemas.microsoft.com/office/drawing/2014/main" val="1271350082"/>
                    </a:ext>
                  </a:extLst>
                </a:gridCol>
                <a:gridCol w="1489243">
                  <a:extLst>
                    <a:ext uri="{9D8B030D-6E8A-4147-A177-3AD203B41FA5}">
                      <a16:colId xmlns:a16="http://schemas.microsoft.com/office/drawing/2014/main" val="1205440156"/>
                    </a:ext>
                  </a:extLst>
                </a:gridCol>
              </a:tblGrid>
              <a:tr h="999128">
                <a:tc>
                  <a:txBody>
                    <a:bodyPr/>
                    <a:lstStyle/>
                    <a:p>
                      <a:pPr algn="ctr"/>
                      <a:endParaRPr lang="en-US" sz="2400"/>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800" err="1">
                          <a:latin typeface="Lato"/>
                        </a:rPr>
                        <a:t>Tolosana</a:t>
                      </a:r>
                      <a:r>
                        <a:rPr lang="en-US" sz="1800">
                          <a:latin typeface="Lato"/>
                        </a:rPr>
                        <a:t> Et Al. (2020)</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1</a:t>
                      </a:r>
                      <a:r>
                        <a:rPr lang="en-US" sz="1800" baseline="30000">
                          <a:latin typeface="Lato"/>
                        </a:rPr>
                        <a:t>st</a:t>
                      </a:r>
                      <a:r>
                        <a:rPr lang="en-US" sz="1800">
                          <a:latin typeface="Lato"/>
                        </a:rPr>
                        <a:t> Place DFDC Winner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Dessa (2019)</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Wang Et Al. (2020)</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Our Method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6"/>
                    </a:solidFill>
                  </a:tcPr>
                </a:tc>
                <a:extLst>
                  <a:ext uri="{0D108BD9-81ED-4DB2-BD59-A6C34878D82A}">
                    <a16:rowId xmlns:a16="http://schemas.microsoft.com/office/drawing/2014/main" val="60319634"/>
                  </a:ext>
                </a:extLst>
              </a:tr>
              <a:tr h="518160">
                <a:tc>
                  <a:txBody>
                    <a:bodyPr/>
                    <a:lstStyle/>
                    <a:p>
                      <a:pPr algn="l"/>
                      <a:r>
                        <a:rPr lang="en-US" sz="1200">
                          <a:latin typeface="Lato"/>
                        </a:rPr>
                        <a:t>Utilizes CNN’s and image preprocessing techniques (augmentation, cropping)</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3772486852"/>
                  </a:ext>
                </a:extLst>
              </a:tr>
              <a:tr h="518160">
                <a:tc>
                  <a:txBody>
                    <a:bodyPr/>
                    <a:lstStyle/>
                    <a:p>
                      <a:pPr algn="l"/>
                      <a:r>
                        <a:rPr lang="en-US" sz="1200">
                          <a:latin typeface="Lato"/>
                        </a:rPr>
                        <a:t>Trained on datasets that use Face2Face, FaceSwap, Deepfake, and </a:t>
                      </a:r>
                      <a:r>
                        <a:rPr lang="en-US" sz="1200" err="1">
                          <a:latin typeface="Lato"/>
                        </a:rPr>
                        <a:t>NeuralTextures</a:t>
                      </a:r>
                      <a:r>
                        <a:rPr lang="en-US" sz="1200">
                          <a:latin typeface="Lato"/>
                        </a:rPr>
                        <a:t> techs.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1969522349"/>
                  </a:ext>
                </a:extLst>
              </a:tr>
              <a:tr h="518160">
                <a:tc>
                  <a:txBody>
                    <a:bodyPr/>
                    <a:lstStyle/>
                    <a:p>
                      <a:pPr algn="l"/>
                      <a:r>
                        <a:rPr lang="en-US" sz="1200">
                          <a:latin typeface="Lato"/>
                        </a:rPr>
                        <a:t>Transfer Learning using </a:t>
                      </a:r>
                      <a:r>
                        <a:rPr lang="en-US" sz="1200" b="1" i="1" err="1">
                          <a:latin typeface="Lato"/>
                        </a:rPr>
                        <a:t>Xception</a:t>
                      </a:r>
                      <a:endParaRPr lang="en-US" sz="1200" b="1" i="1">
                        <a:latin typeface="Lato"/>
                      </a:endParaRP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lvl="0" algn="ctr">
                        <a:buNone/>
                      </a:pP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3995838077"/>
                  </a:ext>
                </a:extLst>
              </a:tr>
              <a:tr h="518160">
                <a:tc>
                  <a:txBody>
                    <a:bodyPr/>
                    <a:lstStyle/>
                    <a:p>
                      <a:pPr algn="l"/>
                      <a:r>
                        <a:rPr lang="en-US" sz="1200">
                          <a:latin typeface="Lato"/>
                        </a:rPr>
                        <a:t>Transfer Learning using </a:t>
                      </a:r>
                      <a:r>
                        <a:rPr lang="en-US" sz="1200" b="1" i="1" err="1">
                          <a:latin typeface="Lato"/>
                        </a:rPr>
                        <a:t>Efficientnet</a:t>
                      </a:r>
                      <a:endParaRPr lang="en-US" sz="1200" b="1" i="1">
                        <a:latin typeface="Lato"/>
                      </a:endParaRP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1866785096"/>
                  </a:ext>
                </a:extLst>
              </a:tr>
              <a:tr h="518160">
                <a:tc>
                  <a:txBody>
                    <a:bodyPr/>
                    <a:lstStyle/>
                    <a:p>
                      <a:pPr algn="l"/>
                      <a:r>
                        <a:rPr lang="en-US" sz="1200">
                          <a:latin typeface="Lato"/>
                        </a:rPr>
                        <a:t>Trained on </a:t>
                      </a:r>
                      <a:r>
                        <a:rPr lang="en-US" sz="1200" b="1" i="1">
                          <a:latin typeface="Lato"/>
                        </a:rPr>
                        <a:t>Mixed Datasets </a:t>
                      </a:r>
                      <a:r>
                        <a:rPr lang="en-US" sz="1200">
                          <a:latin typeface="Lato"/>
                        </a:rPr>
                        <a:t>for greater generalizability</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2350420658"/>
                  </a:ext>
                </a:extLst>
              </a:tr>
              <a:tr h="518160">
                <a:tc>
                  <a:txBody>
                    <a:bodyPr/>
                    <a:lstStyle/>
                    <a:p>
                      <a:pPr algn="l"/>
                      <a:r>
                        <a:rPr lang="en-US" sz="1200">
                          <a:latin typeface="Lato"/>
                        </a:rPr>
                        <a:t>Transfer Learning using </a:t>
                      </a:r>
                      <a:r>
                        <a:rPr lang="en-US" sz="1200" b="1" i="1">
                          <a:latin typeface="Lato"/>
                        </a:rPr>
                        <a:t>3D CNN’s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734172289"/>
                  </a:ext>
                </a:extLst>
              </a:tr>
              <a:tr h="518160">
                <a:tc>
                  <a:txBody>
                    <a:bodyPr/>
                    <a:lstStyle/>
                    <a:p>
                      <a:pPr algn="l"/>
                      <a:r>
                        <a:rPr lang="en-US" sz="1200">
                          <a:latin typeface="Lato"/>
                        </a:rPr>
                        <a:t>Utilizes </a:t>
                      </a:r>
                      <a:r>
                        <a:rPr lang="en-US" sz="1200" b="1" i="1">
                          <a:latin typeface="Lato"/>
                        </a:rPr>
                        <a:t>LSTM</a:t>
                      </a:r>
                      <a:r>
                        <a:rPr lang="en-US" sz="1200">
                          <a:latin typeface="Lato"/>
                        </a:rPr>
                        <a:t> to process sequences of frames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3858931710"/>
                  </a:ext>
                </a:extLst>
              </a:tr>
              <a:tr h="518160">
                <a:tc>
                  <a:txBody>
                    <a:bodyPr/>
                    <a:lstStyle/>
                    <a:p>
                      <a:pPr algn="l"/>
                      <a:r>
                        <a:rPr lang="en-US" sz="1200">
                          <a:latin typeface="Lato"/>
                        </a:rPr>
                        <a:t>Ability to detect </a:t>
                      </a:r>
                      <a:r>
                        <a:rPr lang="en-US" sz="1200" b="1" i="1">
                          <a:latin typeface="Lato"/>
                        </a:rPr>
                        <a:t>multiple subjects</a:t>
                      </a:r>
                      <a:r>
                        <a:rPr lang="en-US" sz="1200">
                          <a:latin typeface="Lato"/>
                        </a:rPr>
                        <a:t> per frame</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3121009892"/>
                  </a:ext>
                </a:extLst>
              </a:tr>
              <a:tr h="518160">
                <a:tc>
                  <a:txBody>
                    <a:bodyPr/>
                    <a:lstStyle/>
                    <a:p>
                      <a:pPr algn="l"/>
                      <a:r>
                        <a:rPr lang="en-US" sz="1200">
                          <a:latin typeface="Lato"/>
                        </a:rPr>
                        <a:t>Uses </a:t>
                      </a:r>
                      <a:r>
                        <a:rPr lang="en-US" sz="1200" b="1" i="1">
                          <a:latin typeface="Lato"/>
                        </a:rPr>
                        <a:t>Ensemble Meta-learner </a:t>
                      </a:r>
                      <a:r>
                        <a:rPr lang="en-US" sz="1200">
                          <a:latin typeface="Lato"/>
                        </a:rPr>
                        <a:t>that increases performance and allows plug/play new models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2314320928"/>
                  </a:ext>
                </a:extLst>
              </a:tr>
              <a:tr h="518160">
                <a:tc>
                  <a:txBody>
                    <a:bodyPr/>
                    <a:lstStyle/>
                    <a:p>
                      <a:pPr algn="l"/>
                      <a:r>
                        <a:rPr lang="en-US" sz="1200">
                          <a:latin typeface="Lato"/>
                        </a:rPr>
                        <a:t>Developed a </a:t>
                      </a:r>
                      <a:r>
                        <a:rPr lang="en-US" sz="1200" b="1" i="1">
                          <a:latin typeface="Lato"/>
                        </a:rPr>
                        <a:t>functional app </a:t>
                      </a:r>
                      <a:r>
                        <a:rPr lang="en-US" sz="1200">
                          <a:latin typeface="Lato"/>
                        </a:rPr>
                        <a:t>with built-in </a:t>
                      </a:r>
                      <a:r>
                        <a:rPr lang="en-US" sz="1200" b="1" i="1">
                          <a:latin typeface="Lato"/>
                        </a:rPr>
                        <a:t>model interpretability </a:t>
                      </a:r>
                      <a:r>
                        <a:rPr lang="en-US" sz="1200" b="0" i="0">
                          <a:latin typeface="Lato"/>
                        </a:rPr>
                        <a:t>algorithms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2154266251"/>
                  </a:ext>
                </a:extLst>
              </a:tr>
            </a:tbl>
          </a:graphicData>
        </a:graphic>
      </p:graphicFrame>
      <p:sp>
        <p:nvSpPr>
          <p:cNvPr id="27" name="Rectangle 26">
            <a:extLst>
              <a:ext uri="{FF2B5EF4-FFF2-40B4-BE49-F238E27FC236}">
                <a16:creationId xmlns:a16="http://schemas.microsoft.com/office/drawing/2014/main" id="{05B80B35-FA4C-48DE-998F-28D7214995A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1185DFE-B9F5-473D-A9C6-903CF3BB11AE}"/>
              </a:ext>
            </a:extLst>
          </p:cNvPr>
          <p:cNvSpPr/>
          <p:nvPr/>
        </p:nvSpPr>
        <p:spPr>
          <a:xfrm>
            <a:off x="586883" y="4825494"/>
            <a:ext cx="11455669" cy="16002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Star">
            <a:extLst>
              <a:ext uri="{FF2B5EF4-FFF2-40B4-BE49-F238E27FC236}">
                <a16:creationId xmlns:a16="http://schemas.microsoft.com/office/drawing/2014/main" id="{25DA7AA1-5A19-441E-AEC3-E37A4BA783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836299"/>
            <a:ext cx="589401" cy="589401"/>
          </a:xfrm>
          <a:prstGeom prst="rect">
            <a:avLst/>
          </a:prstGeom>
        </p:spPr>
      </p:pic>
    </p:spTree>
    <p:extLst>
      <p:ext uri="{BB962C8B-B14F-4D97-AF65-F5344CB8AC3E}">
        <p14:creationId xmlns:p14="http://schemas.microsoft.com/office/powerpoint/2010/main" val="2904385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5"/>
        <p:cNvGrpSpPr/>
        <p:nvPr/>
      </p:nvGrpSpPr>
      <p:grpSpPr>
        <a:xfrm>
          <a:off x="0" y="0"/>
          <a:ext cx="0" cy="0"/>
          <a:chOff x="0" y="0"/>
          <a:chExt cx="0" cy="0"/>
        </a:xfrm>
      </p:grpSpPr>
      <p:sp>
        <p:nvSpPr>
          <p:cNvPr id="10" name="Google Shape;137;p5">
            <a:extLst>
              <a:ext uri="{FF2B5EF4-FFF2-40B4-BE49-F238E27FC236}">
                <a16:creationId xmlns:a16="http://schemas.microsoft.com/office/drawing/2014/main" id="{E5AA0E7D-C09B-4F71-A523-0FEA384121DA}"/>
              </a:ext>
            </a:extLst>
          </p:cNvPr>
          <p:cNvSpPr txBox="1"/>
          <p:nvPr/>
        </p:nvSpPr>
        <p:spPr>
          <a:xfrm>
            <a:off x="375999" y="1991783"/>
            <a:ext cx="10812700" cy="860000"/>
          </a:xfrm>
          <a:prstGeom prst="rect">
            <a:avLst/>
          </a:prstGeom>
          <a:noFill/>
          <a:ln>
            <a:noFill/>
          </a:ln>
        </p:spPr>
        <p:txBody>
          <a:bodyPr spcFirstLastPara="1" wrap="square" lIns="121900" tIns="60933" rIns="121900" bIns="60933" anchor="t" anchorCtr="0">
            <a:noAutofit/>
          </a:bodyPr>
          <a:lstStyle/>
          <a:p>
            <a:pPr marL="380365" indent="-227965"/>
            <a:r>
              <a:rPr lang="en-US" sz="4400" b="1">
                <a:solidFill>
                  <a:schemeClr val="bg1"/>
                </a:solidFill>
                <a:latin typeface="Lato"/>
                <a:sym typeface="Lato"/>
              </a:rPr>
              <a:t>Implementation</a:t>
            </a:r>
            <a:endParaRPr lang="en-US">
              <a:solidFill>
                <a:schemeClr val="bg1"/>
              </a:solidFill>
            </a:endParaRPr>
          </a:p>
        </p:txBody>
      </p:sp>
    </p:spTree>
    <p:extLst>
      <p:ext uri="{BB962C8B-B14F-4D97-AF65-F5344CB8AC3E}">
        <p14:creationId xmlns:p14="http://schemas.microsoft.com/office/powerpoint/2010/main" val="3933280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55480D-D45D-4DBC-A3FC-675BBCF7064D}"/>
              </a:ext>
            </a:extLst>
          </p:cNvPr>
          <p:cNvSpPr/>
          <p:nvPr/>
        </p:nvSpPr>
        <p:spPr>
          <a:xfrm>
            <a:off x="0" y="4482"/>
            <a:ext cx="67683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C77E102-9569-49B0-8D5C-A3ECC7DD73EC}"/>
              </a:ext>
            </a:extLst>
          </p:cNvPr>
          <p:cNvSpPr/>
          <p:nvPr/>
        </p:nvSpPr>
        <p:spPr>
          <a:xfrm>
            <a:off x="6678705" y="4482"/>
            <a:ext cx="55132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7F5AB1D-6A8F-415E-B1C7-E9EF0899E747}"/>
              </a:ext>
            </a:extLst>
          </p:cNvPr>
          <p:cNvSpPr txBox="1"/>
          <p:nvPr/>
        </p:nvSpPr>
        <p:spPr>
          <a:xfrm>
            <a:off x="750531" y="356420"/>
            <a:ext cx="47894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bg1"/>
                </a:solidFill>
                <a:latin typeface="Helvetica Neue"/>
              </a:rPr>
              <a:t>August 29th, 2020:</a:t>
            </a:r>
          </a:p>
        </p:txBody>
      </p:sp>
      <p:sp>
        <p:nvSpPr>
          <p:cNvPr id="6" name="TextBox 5">
            <a:extLst>
              <a:ext uri="{FF2B5EF4-FFF2-40B4-BE49-F238E27FC236}">
                <a16:creationId xmlns:a16="http://schemas.microsoft.com/office/drawing/2014/main" id="{37A49E71-8043-491E-B88A-76D3D1AFB796}"/>
              </a:ext>
            </a:extLst>
          </p:cNvPr>
          <p:cNvSpPr txBox="1"/>
          <p:nvPr/>
        </p:nvSpPr>
        <p:spPr>
          <a:xfrm>
            <a:off x="750531" y="1806288"/>
            <a:ext cx="5513295" cy="16227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2400" b="1">
                <a:solidFill>
                  <a:srgbClr val="FFFFFF"/>
                </a:solidFill>
                <a:latin typeface="Helvetica Neue"/>
                <a:ea typeface="+mj-ea"/>
                <a:cs typeface="+mj-cs"/>
              </a:rPr>
              <a:t>A digitally altered video of Joe Biden is uploaded onto Twitter &amp; </a:t>
            </a:r>
            <a:r>
              <a:rPr lang="en-US" sz="2400" b="1" err="1">
                <a:solidFill>
                  <a:srgbClr val="FFFFFF"/>
                </a:solidFill>
                <a:latin typeface="Helvetica Neue"/>
                <a:ea typeface="+mj-ea"/>
                <a:cs typeface="+mj-cs"/>
              </a:rPr>
              <a:t>Youtube</a:t>
            </a:r>
            <a:endParaRPr lang="en-US" sz="2400" b="1">
              <a:latin typeface="Helvetica Neue"/>
              <a:ea typeface="+mj-ea"/>
            </a:endParaRPr>
          </a:p>
        </p:txBody>
      </p:sp>
      <p:pic>
        <p:nvPicPr>
          <p:cNvPr id="7" name="Picture 6">
            <a:extLst>
              <a:ext uri="{FF2B5EF4-FFF2-40B4-BE49-F238E27FC236}">
                <a16:creationId xmlns:a16="http://schemas.microsoft.com/office/drawing/2014/main" id="{C3292F0F-21EE-4B98-AB91-75FEF1C3EA18}"/>
              </a:ext>
            </a:extLst>
          </p:cNvPr>
          <p:cNvPicPr>
            <a:picLocks noChangeAspect="1"/>
          </p:cNvPicPr>
          <p:nvPr/>
        </p:nvPicPr>
        <p:blipFill rotWithShape="1">
          <a:blip r:embed="rId3"/>
          <a:srcRect l="1555" t="1695" b="1"/>
          <a:stretch/>
        </p:blipFill>
        <p:spPr>
          <a:xfrm>
            <a:off x="7089169" y="1806288"/>
            <a:ext cx="4735811" cy="2002944"/>
          </a:xfrm>
          <a:prstGeom prst="rect">
            <a:avLst/>
          </a:prstGeom>
        </p:spPr>
      </p:pic>
    </p:spTree>
    <p:extLst>
      <p:ext uri="{BB962C8B-B14F-4D97-AF65-F5344CB8AC3E}">
        <p14:creationId xmlns:p14="http://schemas.microsoft.com/office/powerpoint/2010/main" val="1417866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7"/>
          <p:cNvPicPr preferRelativeResize="0"/>
          <p:nvPr/>
        </p:nvPicPr>
        <p:blipFill rotWithShape="1">
          <a:blip r:embed="rId3">
            <a:alphaModFix/>
          </a:blip>
          <a:srcRect/>
          <a:stretch/>
        </p:blipFill>
        <p:spPr>
          <a:xfrm>
            <a:off x="581967" y="2796952"/>
            <a:ext cx="672987" cy="735233"/>
          </a:xfrm>
          <a:prstGeom prst="rect">
            <a:avLst/>
          </a:prstGeom>
          <a:noFill/>
          <a:ln>
            <a:noFill/>
          </a:ln>
        </p:spPr>
      </p:pic>
      <p:pic>
        <p:nvPicPr>
          <p:cNvPr id="164" name="Google Shape;164;p7"/>
          <p:cNvPicPr preferRelativeResize="0"/>
          <p:nvPr/>
        </p:nvPicPr>
        <p:blipFill rotWithShape="1">
          <a:blip r:embed="rId4">
            <a:alphaModFix/>
          </a:blip>
          <a:srcRect/>
          <a:stretch/>
        </p:blipFill>
        <p:spPr>
          <a:xfrm>
            <a:off x="1116250" y="3040895"/>
            <a:ext cx="273151" cy="307363"/>
          </a:xfrm>
          <a:prstGeom prst="rect">
            <a:avLst/>
          </a:prstGeom>
          <a:noFill/>
          <a:ln>
            <a:noFill/>
          </a:ln>
        </p:spPr>
      </p:pic>
      <p:sp>
        <p:nvSpPr>
          <p:cNvPr id="167" name="Google Shape;167;p7"/>
          <p:cNvSpPr txBox="1"/>
          <p:nvPr/>
        </p:nvSpPr>
        <p:spPr>
          <a:xfrm>
            <a:off x="406400" y="3348251"/>
            <a:ext cx="1344400" cy="754012"/>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Collect Deepfake Datasets</a:t>
            </a:r>
            <a:endParaRPr sz="1100" b="1">
              <a:latin typeface="Lato"/>
              <a:ea typeface="Lato"/>
              <a:cs typeface="Lato"/>
              <a:sym typeface="Lato"/>
            </a:endParaRPr>
          </a:p>
        </p:txBody>
      </p:sp>
      <p:sp>
        <p:nvSpPr>
          <p:cNvPr id="210" name="Google Shape;210;p7"/>
          <p:cNvSpPr txBox="1"/>
          <p:nvPr/>
        </p:nvSpPr>
        <p:spPr>
          <a:xfrm>
            <a:off x="128595" y="952647"/>
            <a:ext cx="1736992" cy="492402"/>
          </a:xfrm>
          <a:prstGeom prst="rect">
            <a:avLst/>
          </a:prstGeom>
          <a:noFill/>
          <a:ln>
            <a:noFill/>
          </a:ln>
        </p:spPr>
        <p:txBody>
          <a:bodyPr spcFirstLastPara="1" wrap="square" lIns="121900" tIns="121900" rIns="121900" bIns="121900" anchor="t" anchorCtr="0">
            <a:spAutoFit/>
          </a:bodyPr>
          <a:lstStyle/>
          <a:p>
            <a:pPr>
              <a:buSzPts val="1200"/>
            </a:pPr>
            <a:r>
              <a:rPr lang="en" sz="1600">
                <a:latin typeface="Lato"/>
                <a:ea typeface="Lato"/>
                <a:cs typeface="Lato"/>
                <a:sym typeface="Lato"/>
              </a:rPr>
              <a:t>Data Collection</a:t>
            </a:r>
            <a:endParaRPr sz="1600">
              <a:latin typeface="Lato"/>
              <a:ea typeface="Lato"/>
              <a:cs typeface="Lato"/>
              <a:sym typeface="Lato"/>
            </a:endParaRPr>
          </a:p>
        </p:txBody>
      </p:sp>
      <p:sp>
        <p:nvSpPr>
          <p:cNvPr id="2" name="Google Shape;87;gbd1a511eea_0_0">
            <a:extLst>
              <a:ext uri="{FF2B5EF4-FFF2-40B4-BE49-F238E27FC236}">
                <a16:creationId xmlns:a16="http://schemas.microsoft.com/office/drawing/2014/main" id="{24C38018-AA6B-48C7-AFA0-EFD3933D7A02}"/>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Pipeline Overview</a:t>
            </a:r>
            <a:endParaRPr lang="en-US">
              <a:solidFill>
                <a:schemeClr val="tx1">
                  <a:lumMod val="65000"/>
                  <a:lumOff val="35000"/>
                </a:schemeClr>
              </a:solidFill>
            </a:endParaRPr>
          </a:p>
        </p:txBody>
      </p:sp>
      <p:pic>
        <p:nvPicPr>
          <p:cNvPr id="4" name="Picture 4" descr="A picture containing text, sign, vector graphics&#10;&#10;Description automatically generated">
            <a:extLst>
              <a:ext uri="{FF2B5EF4-FFF2-40B4-BE49-F238E27FC236}">
                <a16:creationId xmlns:a16="http://schemas.microsoft.com/office/drawing/2014/main" id="{F03256C0-7057-4307-B431-82989D643B8E}"/>
              </a:ext>
            </a:extLst>
          </p:cNvPr>
          <p:cNvPicPr>
            <a:picLocks noChangeAspect="1"/>
          </p:cNvPicPr>
          <p:nvPr/>
        </p:nvPicPr>
        <p:blipFill>
          <a:blip r:embed="rId5"/>
          <a:stretch>
            <a:fillRect/>
          </a:stretch>
        </p:blipFill>
        <p:spPr>
          <a:xfrm>
            <a:off x="682171" y="2305957"/>
            <a:ext cx="468086" cy="477157"/>
          </a:xfrm>
          <a:prstGeom prst="rect">
            <a:avLst/>
          </a:prstGeom>
        </p:spPr>
      </p:pic>
      <p:sp>
        <p:nvSpPr>
          <p:cNvPr id="59" name="Rectangle 58">
            <a:extLst>
              <a:ext uri="{FF2B5EF4-FFF2-40B4-BE49-F238E27FC236}">
                <a16:creationId xmlns:a16="http://schemas.microsoft.com/office/drawing/2014/main" id="{601DD409-318F-40CC-9DB2-BA1CB3B66E95}"/>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512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7"/>
          <p:cNvPicPr preferRelativeResize="0"/>
          <p:nvPr/>
        </p:nvPicPr>
        <p:blipFill rotWithShape="1">
          <a:blip r:embed="rId3">
            <a:alphaModFix/>
          </a:blip>
          <a:srcRect/>
          <a:stretch/>
        </p:blipFill>
        <p:spPr>
          <a:xfrm>
            <a:off x="581967" y="2796952"/>
            <a:ext cx="672987" cy="735233"/>
          </a:xfrm>
          <a:prstGeom prst="rect">
            <a:avLst/>
          </a:prstGeom>
          <a:noFill/>
          <a:ln>
            <a:noFill/>
          </a:ln>
        </p:spPr>
      </p:pic>
      <p:pic>
        <p:nvPicPr>
          <p:cNvPr id="164" name="Google Shape;164;p7"/>
          <p:cNvPicPr preferRelativeResize="0"/>
          <p:nvPr/>
        </p:nvPicPr>
        <p:blipFill rotWithShape="1">
          <a:blip r:embed="rId4">
            <a:alphaModFix/>
          </a:blip>
          <a:srcRect/>
          <a:stretch/>
        </p:blipFill>
        <p:spPr>
          <a:xfrm>
            <a:off x="1116250" y="3040895"/>
            <a:ext cx="273151" cy="307363"/>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2055368" y="2688649"/>
            <a:ext cx="735233" cy="735267"/>
          </a:xfrm>
          <a:prstGeom prst="rect">
            <a:avLst/>
          </a:prstGeom>
          <a:noFill/>
          <a:ln>
            <a:noFill/>
          </a:ln>
        </p:spPr>
      </p:pic>
      <p:pic>
        <p:nvPicPr>
          <p:cNvPr id="166" name="Google Shape;166;p7"/>
          <p:cNvPicPr preferRelativeResize="0"/>
          <p:nvPr/>
        </p:nvPicPr>
        <p:blipFill rotWithShape="1">
          <a:blip r:embed="rId6">
            <a:alphaModFix/>
          </a:blip>
          <a:srcRect/>
          <a:stretch/>
        </p:blipFill>
        <p:spPr>
          <a:xfrm>
            <a:off x="3279768" y="2780696"/>
            <a:ext cx="735233" cy="735233"/>
          </a:xfrm>
          <a:prstGeom prst="rect">
            <a:avLst/>
          </a:prstGeom>
          <a:noFill/>
          <a:ln>
            <a:noFill/>
          </a:ln>
        </p:spPr>
      </p:pic>
      <p:sp>
        <p:nvSpPr>
          <p:cNvPr id="167" name="Google Shape;167;p7"/>
          <p:cNvSpPr txBox="1"/>
          <p:nvPr/>
        </p:nvSpPr>
        <p:spPr>
          <a:xfrm>
            <a:off x="406400" y="3348251"/>
            <a:ext cx="1344400" cy="754012"/>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Collect Deepfake Datasets</a:t>
            </a:r>
            <a:endParaRPr sz="1100" b="1">
              <a:latin typeface="Lato"/>
              <a:ea typeface="Lato"/>
              <a:cs typeface="Lato"/>
              <a:sym typeface="Lato"/>
            </a:endParaRPr>
          </a:p>
        </p:txBody>
      </p:sp>
      <p:sp>
        <p:nvSpPr>
          <p:cNvPr id="168" name="Google Shape;168;p7"/>
          <p:cNvSpPr txBox="1"/>
          <p:nvPr/>
        </p:nvSpPr>
        <p:spPr>
          <a:xfrm>
            <a:off x="3172094" y="3302001"/>
            <a:ext cx="1344400" cy="415458"/>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Crop Faces</a:t>
            </a:r>
            <a:endParaRPr sz="1100" b="1">
              <a:latin typeface="Lato"/>
              <a:ea typeface="Lato"/>
              <a:cs typeface="Lato"/>
              <a:sym typeface="Lato"/>
            </a:endParaRPr>
          </a:p>
        </p:txBody>
      </p:sp>
      <p:sp>
        <p:nvSpPr>
          <p:cNvPr id="174" name="Google Shape;174;p7"/>
          <p:cNvSpPr txBox="1"/>
          <p:nvPr/>
        </p:nvSpPr>
        <p:spPr>
          <a:xfrm>
            <a:off x="1750784" y="3292168"/>
            <a:ext cx="1344400" cy="415458"/>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Extract frames</a:t>
            </a:r>
            <a:endParaRPr sz="1100" b="1">
              <a:latin typeface="Lato"/>
              <a:ea typeface="Lato"/>
              <a:cs typeface="Lato"/>
              <a:sym typeface="Lato"/>
            </a:endParaRPr>
          </a:p>
        </p:txBody>
      </p:sp>
      <p:sp>
        <p:nvSpPr>
          <p:cNvPr id="176" name="Google Shape;176;p7"/>
          <p:cNvSpPr txBox="1"/>
          <p:nvPr/>
        </p:nvSpPr>
        <p:spPr>
          <a:xfrm>
            <a:off x="2993284" y="4983601"/>
            <a:ext cx="1344400" cy="754012"/>
          </a:xfrm>
          <a:prstGeom prst="rect">
            <a:avLst/>
          </a:prstGeom>
          <a:noFill/>
          <a:ln>
            <a:noFill/>
          </a:ln>
        </p:spPr>
        <p:txBody>
          <a:bodyPr spcFirstLastPara="1" wrap="square" lIns="121900" tIns="121900" rIns="121900" bIns="121900" anchor="t" anchorCtr="0">
            <a:spAutoFit/>
          </a:bodyPr>
          <a:lstStyle/>
          <a:p>
            <a:pPr>
              <a:buSzPts val="800"/>
            </a:pPr>
            <a:r>
              <a:rPr lang="en-US" sz="1100" b="1">
                <a:latin typeface="Lato"/>
                <a:ea typeface="Lato"/>
                <a:cs typeface="Lato"/>
                <a:sym typeface="Lato"/>
              </a:rPr>
              <a:t>Split into Train, Valid, Test Sets, Isolate Actors</a:t>
            </a:r>
          </a:p>
        </p:txBody>
      </p:sp>
      <p:cxnSp>
        <p:nvCxnSpPr>
          <p:cNvPr id="191" name="Google Shape;191;p7"/>
          <p:cNvCxnSpPr/>
          <p:nvPr/>
        </p:nvCxnSpPr>
        <p:spPr>
          <a:xfrm>
            <a:off x="1460367" y="3219667"/>
            <a:ext cx="577600" cy="0"/>
          </a:xfrm>
          <a:prstGeom prst="straightConnector1">
            <a:avLst/>
          </a:prstGeom>
          <a:noFill/>
          <a:ln w="28575" cap="flat" cmpd="sng">
            <a:solidFill>
              <a:srgbClr val="4285F4"/>
            </a:solidFill>
            <a:prstDash val="solid"/>
            <a:round/>
            <a:headEnd type="none" w="sm" len="sm"/>
            <a:tailEnd type="triangle" w="med" len="med"/>
          </a:ln>
        </p:spPr>
      </p:cxnSp>
      <p:cxnSp>
        <p:nvCxnSpPr>
          <p:cNvPr id="192" name="Google Shape;192;p7"/>
          <p:cNvCxnSpPr/>
          <p:nvPr/>
        </p:nvCxnSpPr>
        <p:spPr>
          <a:xfrm>
            <a:off x="2702167" y="3194584"/>
            <a:ext cx="577600" cy="0"/>
          </a:xfrm>
          <a:prstGeom prst="straightConnector1">
            <a:avLst/>
          </a:prstGeom>
          <a:noFill/>
          <a:ln w="28575" cap="flat" cmpd="sng">
            <a:solidFill>
              <a:srgbClr val="4285F4"/>
            </a:solidFill>
            <a:prstDash val="solid"/>
            <a:round/>
            <a:headEnd type="none" w="sm" len="sm"/>
            <a:tailEnd type="triangle" w="med" len="med"/>
          </a:ln>
        </p:spPr>
      </p:cxnSp>
      <p:sp>
        <p:nvSpPr>
          <p:cNvPr id="196" name="Google Shape;196;p7"/>
          <p:cNvSpPr/>
          <p:nvPr/>
        </p:nvSpPr>
        <p:spPr>
          <a:xfrm rot="5400000">
            <a:off x="3489451" y="3923433"/>
            <a:ext cx="376000" cy="245600"/>
          </a:xfrm>
          <a:prstGeom prst="rightArrow">
            <a:avLst>
              <a:gd name="adj1" fmla="val 50000"/>
              <a:gd name="adj2" fmla="val 50000"/>
            </a:avLst>
          </a:prstGeom>
          <a:solidFill>
            <a:srgbClr val="4285F4"/>
          </a:solid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a:p>
        </p:txBody>
      </p:sp>
      <p:sp>
        <p:nvSpPr>
          <p:cNvPr id="210" name="Google Shape;210;p7"/>
          <p:cNvSpPr txBox="1"/>
          <p:nvPr/>
        </p:nvSpPr>
        <p:spPr>
          <a:xfrm>
            <a:off x="128595" y="952647"/>
            <a:ext cx="1736992" cy="492402"/>
          </a:xfrm>
          <a:prstGeom prst="rect">
            <a:avLst/>
          </a:prstGeom>
          <a:noFill/>
          <a:ln>
            <a:noFill/>
          </a:ln>
        </p:spPr>
        <p:txBody>
          <a:bodyPr spcFirstLastPara="1" wrap="square" lIns="121900" tIns="121900" rIns="121900" bIns="121900" anchor="t" anchorCtr="0">
            <a:spAutoFit/>
          </a:bodyPr>
          <a:lstStyle/>
          <a:p>
            <a:pPr>
              <a:buSzPts val="1200"/>
            </a:pPr>
            <a:r>
              <a:rPr lang="en" sz="1600">
                <a:latin typeface="Lato"/>
                <a:ea typeface="Lato"/>
                <a:cs typeface="Lato"/>
                <a:sym typeface="Lato"/>
              </a:rPr>
              <a:t>Data Collection</a:t>
            </a:r>
            <a:endParaRPr sz="1600">
              <a:latin typeface="Lato"/>
              <a:ea typeface="Lato"/>
              <a:cs typeface="Lato"/>
              <a:sym typeface="Lato"/>
            </a:endParaRPr>
          </a:p>
        </p:txBody>
      </p:sp>
      <p:pic>
        <p:nvPicPr>
          <p:cNvPr id="56" name="Google Shape;171;p7">
            <a:extLst>
              <a:ext uri="{FF2B5EF4-FFF2-40B4-BE49-F238E27FC236}">
                <a16:creationId xmlns:a16="http://schemas.microsoft.com/office/drawing/2014/main" id="{4BAAE16B-2FE0-4E0C-86A5-77CFECE6BEC0}"/>
              </a:ext>
            </a:extLst>
          </p:cNvPr>
          <p:cNvPicPr preferRelativeResize="0"/>
          <p:nvPr/>
        </p:nvPicPr>
        <p:blipFill rotWithShape="1">
          <a:blip r:embed="rId7">
            <a:alphaModFix/>
          </a:blip>
          <a:srcRect/>
          <a:stretch/>
        </p:blipFill>
        <p:spPr>
          <a:xfrm>
            <a:off x="3321202" y="4382769"/>
            <a:ext cx="735233" cy="732581"/>
          </a:xfrm>
          <a:prstGeom prst="rect">
            <a:avLst/>
          </a:prstGeom>
          <a:noFill/>
          <a:ln>
            <a:noFill/>
          </a:ln>
        </p:spPr>
      </p:pic>
      <p:sp>
        <p:nvSpPr>
          <p:cNvPr id="2" name="Google Shape;87;gbd1a511eea_0_0">
            <a:extLst>
              <a:ext uri="{FF2B5EF4-FFF2-40B4-BE49-F238E27FC236}">
                <a16:creationId xmlns:a16="http://schemas.microsoft.com/office/drawing/2014/main" id="{24C38018-AA6B-48C7-AFA0-EFD3933D7A02}"/>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Pipeline Overview</a:t>
            </a:r>
            <a:endParaRPr lang="en-US">
              <a:solidFill>
                <a:schemeClr val="tx1">
                  <a:lumMod val="65000"/>
                  <a:lumOff val="35000"/>
                </a:schemeClr>
              </a:solidFill>
            </a:endParaRPr>
          </a:p>
        </p:txBody>
      </p:sp>
      <p:pic>
        <p:nvPicPr>
          <p:cNvPr id="4" name="Picture 4" descr="A picture containing text, sign, vector graphics&#10;&#10;Description automatically generated">
            <a:extLst>
              <a:ext uri="{FF2B5EF4-FFF2-40B4-BE49-F238E27FC236}">
                <a16:creationId xmlns:a16="http://schemas.microsoft.com/office/drawing/2014/main" id="{F03256C0-7057-4307-B431-82989D643B8E}"/>
              </a:ext>
            </a:extLst>
          </p:cNvPr>
          <p:cNvPicPr>
            <a:picLocks noChangeAspect="1"/>
          </p:cNvPicPr>
          <p:nvPr/>
        </p:nvPicPr>
        <p:blipFill>
          <a:blip r:embed="rId8"/>
          <a:stretch>
            <a:fillRect/>
          </a:stretch>
        </p:blipFill>
        <p:spPr>
          <a:xfrm>
            <a:off x="682171" y="2305957"/>
            <a:ext cx="468086" cy="477157"/>
          </a:xfrm>
          <a:prstGeom prst="rect">
            <a:avLst/>
          </a:prstGeom>
        </p:spPr>
      </p:pic>
      <p:cxnSp>
        <p:nvCxnSpPr>
          <p:cNvPr id="51" name="Google Shape;203;p7">
            <a:extLst>
              <a:ext uri="{FF2B5EF4-FFF2-40B4-BE49-F238E27FC236}">
                <a16:creationId xmlns:a16="http://schemas.microsoft.com/office/drawing/2014/main" id="{5FFB1A29-C014-4423-9DF8-595E00EF309A}"/>
              </a:ext>
            </a:extLst>
          </p:cNvPr>
          <p:cNvCxnSpPr/>
          <p:nvPr/>
        </p:nvCxnSpPr>
        <p:spPr>
          <a:xfrm>
            <a:off x="1855162" y="1163480"/>
            <a:ext cx="0" cy="4894400"/>
          </a:xfrm>
          <a:prstGeom prst="straightConnector1">
            <a:avLst/>
          </a:prstGeom>
          <a:noFill/>
          <a:ln w="19050" cap="flat" cmpd="sng">
            <a:solidFill>
              <a:srgbClr val="BABACC"/>
            </a:solidFill>
            <a:prstDash val="dot"/>
            <a:round/>
            <a:headEnd type="none" w="sm" len="sm"/>
            <a:tailEnd type="none" w="sm" len="sm"/>
          </a:ln>
        </p:spPr>
      </p:cxnSp>
      <p:sp>
        <p:nvSpPr>
          <p:cNvPr id="8" name="Rectangle 7">
            <a:extLst>
              <a:ext uri="{FF2B5EF4-FFF2-40B4-BE49-F238E27FC236}">
                <a16:creationId xmlns:a16="http://schemas.microsoft.com/office/drawing/2014/main" id="{C1E35BCE-3122-4B85-B543-B3D6723D681F}"/>
              </a:ext>
            </a:extLst>
          </p:cNvPr>
          <p:cNvSpPr/>
          <p:nvPr/>
        </p:nvSpPr>
        <p:spPr>
          <a:xfrm>
            <a:off x="2226463" y="1029571"/>
            <a:ext cx="1529008" cy="338554"/>
          </a:xfrm>
          <a:prstGeom prst="rect">
            <a:avLst/>
          </a:prstGeom>
        </p:spPr>
        <p:txBody>
          <a:bodyPr wrap="none">
            <a:spAutoFit/>
          </a:bodyPr>
          <a:lstStyle/>
          <a:p>
            <a:r>
              <a:rPr lang="en" sz="1600">
                <a:latin typeface="Lato"/>
                <a:ea typeface="Lato"/>
                <a:cs typeface="Lato"/>
                <a:sym typeface="Lato"/>
              </a:rPr>
              <a:t>Pre-processing</a:t>
            </a:r>
            <a:endParaRPr lang="en-US" sz="1600"/>
          </a:p>
        </p:txBody>
      </p:sp>
      <p:sp>
        <p:nvSpPr>
          <p:cNvPr id="59" name="Rectangle 58">
            <a:extLst>
              <a:ext uri="{FF2B5EF4-FFF2-40B4-BE49-F238E27FC236}">
                <a16:creationId xmlns:a16="http://schemas.microsoft.com/office/drawing/2014/main" id="{CEF1B028-3015-4AA6-B827-693478AFB526}"/>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97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7"/>
          <p:cNvPicPr preferRelativeResize="0"/>
          <p:nvPr/>
        </p:nvPicPr>
        <p:blipFill rotWithShape="1">
          <a:blip r:embed="rId3">
            <a:alphaModFix/>
          </a:blip>
          <a:srcRect/>
          <a:stretch/>
        </p:blipFill>
        <p:spPr>
          <a:xfrm>
            <a:off x="581967" y="2796952"/>
            <a:ext cx="672987" cy="735233"/>
          </a:xfrm>
          <a:prstGeom prst="rect">
            <a:avLst/>
          </a:prstGeom>
          <a:noFill/>
          <a:ln>
            <a:noFill/>
          </a:ln>
        </p:spPr>
      </p:pic>
      <p:pic>
        <p:nvPicPr>
          <p:cNvPr id="164" name="Google Shape;164;p7"/>
          <p:cNvPicPr preferRelativeResize="0"/>
          <p:nvPr/>
        </p:nvPicPr>
        <p:blipFill rotWithShape="1">
          <a:blip r:embed="rId4">
            <a:alphaModFix/>
          </a:blip>
          <a:srcRect/>
          <a:stretch/>
        </p:blipFill>
        <p:spPr>
          <a:xfrm>
            <a:off x="1116250" y="3040895"/>
            <a:ext cx="273151" cy="307363"/>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2055368" y="2688649"/>
            <a:ext cx="735233" cy="735267"/>
          </a:xfrm>
          <a:prstGeom prst="rect">
            <a:avLst/>
          </a:prstGeom>
          <a:noFill/>
          <a:ln>
            <a:noFill/>
          </a:ln>
        </p:spPr>
      </p:pic>
      <p:pic>
        <p:nvPicPr>
          <p:cNvPr id="166" name="Google Shape;166;p7"/>
          <p:cNvPicPr preferRelativeResize="0"/>
          <p:nvPr/>
        </p:nvPicPr>
        <p:blipFill rotWithShape="1">
          <a:blip r:embed="rId6">
            <a:alphaModFix/>
          </a:blip>
          <a:srcRect/>
          <a:stretch/>
        </p:blipFill>
        <p:spPr>
          <a:xfrm>
            <a:off x="3279768" y="2780696"/>
            <a:ext cx="735233" cy="735233"/>
          </a:xfrm>
          <a:prstGeom prst="rect">
            <a:avLst/>
          </a:prstGeom>
          <a:noFill/>
          <a:ln>
            <a:noFill/>
          </a:ln>
        </p:spPr>
      </p:pic>
      <p:sp>
        <p:nvSpPr>
          <p:cNvPr id="167" name="Google Shape;167;p7"/>
          <p:cNvSpPr txBox="1"/>
          <p:nvPr/>
        </p:nvSpPr>
        <p:spPr>
          <a:xfrm>
            <a:off x="406400" y="3348251"/>
            <a:ext cx="1344400" cy="754012"/>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Collect Deepfake Datasets</a:t>
            </a:r>
            <a:endParaRPr sz="1100" b="1">
              <a:latin typeface="Lato"/>
              <a:ea typeface="Lato"/>
              <a:cs typeface="Lato"/>
              <a:sym typeface="Lato"/>
            </a:endParaRPr>
          </a:p>
        </p:txBody>
      </p:sp>
      <p:sp>
        <p:nvSpPr>
          <p:cNvPr id="168" name="Google Shape;168;p7"/>
          <p:cNvSpPr txBox="1"/>
          <p:nvPr/>
        </p:nvSpPr>
        <p:spPr>
          <a:xfrm>
            <a:off x="3172094" y="3302001"/>
            <a:ext cx="1344400" cy="415458"/>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Crop Faces</a:t>
            </a:r>
            <a:endParaRPr sz="1100" b="1">
              <a:latin typeface="Lato"/>
              <a:ea typeface="Lato"/>
              <a:cs typeface="Lato"/>
              <a:sym typeface="Lato"/>
            </a:endParaRPr>
          </a:p>
        </p:txBody>
      </p:sp>
      <p:sp>
        <p:nvSpPr>
          <p:cNvPr id="172" name="Google Shape;172;p7"/>
          <p:cNvSpPr txBox="1"/>
          <p:nvPr/>
        </p:nvSpPr>
        <p:spPr>
          <a:xfrm>
            <a:off x="4258921" y="3388644"/>
            <a:ext cx="1825052" cy="584735"/>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Store in HDF5 files, upload to RCC</a:t>
            </a:r>
            <a:endParaRPr sz="1100" b="1">
              <a:latin typeface="Lato"/>
              <a:ea typeface="Lato"/>
              <a:cs typeface="Lato"/>
              <a:sym typeface="Lato"/>
            </a:endParaRPr>
          </a:p>
        </p:txBody>
      </p:sp>
      <p:sp>
        <p:nvSpPr>
          <p:cNvPr id="174" name="Google Shape;174;p7"/>
          <p:cNvSpPr txBox="1"/>
          <p:nvPr/>
        </p:nvSpPr>
        <p:spPr>
          <a:xfrm>
            <a:off x="1750784" y="3292168"/>
            <a:ext cx="1344400" cy="415458"/>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Extract frames</a:t>
            </a:r>
            <a:endParaRPr sz="1100" b="1">
              <a:latin typeface="Lato"/>
              <a:ea typeface="Lato"/>
              <a:cs typeface="Lato"/>
              <a:sym typeface="Lato"/>
            </a:endParaRPr>
          </a:p>
        </p:txBody>
      </p:sp>
      <p:sp>
        <p:nvSpPr>
          <p:cNvPr id="176" name="Google Shape;176;p7"/>
          <p:cNvSpPr txBox="1"/>
          <p:nvPr/>
        </p:nvSpPr>
        <p:spPr>
          <a:xfrm>
            <a:off x="2993284" y="4983601"/>
            <a:ext cx="1344400" cy="754012"/>
          </a:xfrm>
          <a:prstGeom prst="rect">
            <a:avLst/>
          </a:prstGeom>
          <a:noFill/>
          <a:ln>
            <a:noFill/>
          </a:ln>
        </p:spPr>
        <p:txBody>
          <a:bodyPr spcFirstLastPara="1" wrap="square" lIns="121900" tIns="121900" rIns="121900" bIns="121900" anchor="t" anchorCtr="0">
            <a:spAutoFit/>
          </a:bodyPr>
          <a:lstStyle/>
          <a:p>
            <a:pPr>
              <a:buSzPts val="800"/>
            </a:pPr>
            <a:r>
              <a:rPr lang="en-US" sz="1100" b="1">
                <a:latin typeface="Lato"/>
                <a:ea typeface="Lato"/>
                <a:cs typeface="Lato"/>
                <a:sym typeface="Lato"/>
              </a:rPr>
              <a:t>Split into Train, Valid, Test Sets, Isolate Actors</a:t>
            </a:r>
          </a:p>
        </p:txBody>
      </p:sp>
      <p:pic>
        <p:nvPicPr>
          <p:cNvPr id="177" name="Google Shape;177;p7"/>
          <p:cNvPicPr preferRelativeResize="0"/>
          <p:nvPr/>
        </p:nvPicPr>
        <p:blipFill rotWithShape="1">
          <a:blip r:embed="rId5">
            <a:alphaModFix/>
          </a:blip>
          <a:srcRect/>
          <a:stretch/>
        </p:blipFill>
        <p:spPr>
          <a:xfrm>
            <a:off x="6026117" y="2831345"/>
            <a:ext cx="735233" cy="735267"/>
          </a:xfrm>
          <a:prstGeom prst="rect">
            <a:avLst/>
          </a:prstGeom>
          <a:noFill/>
          <a:ln>
            <a:noFill/>
          </a:ln>
        </p:spPr>
      </p:pic>
      <p:sp>
        <p:nvSpPr>
          <p:cNvPr id="178" name="Google Shape;178;p7"/>
          <p:cNvSpPr txBox="1"/>
          <p:nvPr/>
        </p:nvSpPr>
        <p:spPr>
          <a:xfrm>
            <a:off x="5721534" y="3383493"/>
            <a:ext cx="1344400" cy="923289"/>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Perform Data Augmentation, Train Transfer Learning Models</a:t>
            </a:r>
            <a:endParaRPr sz="1100" b="1">
              <a:latin typeface="Lato"/>
              <a:ea typeface="Lato"/>
              <a:cs typeface="Lato"/>
              <a:sym typeface="Lato"/>
            </a:endParaRPr>
          </a:p>
        </p:txBody>
      </p:sp>
      <p:cxnSp>
        <p:nvCxnSpPr>
          <p:cNvPr id="191" name="Google Shape;191;p7"/>
          <p:cNvCxnSpPr/>
          <p:nvPr/>
        </p:nvCxnSpPr>
        <p:spPr>
          <a:xfrm>
            <a:off x="1460367" y="3219667"/>
            <a:ext cx="577600" cy="0"/>
          </a:xfrm>
          <a:prstGeom prst="straightConnector1">
            <a:avLst/>
          </a:prstGeom>
          <a:noFill/>
          <a:ln w="28575" cap="flat" cmpd="sng">
            <a:solidFill>
              <a:srgbClr val="4285F4"/>
            </a:solidFill>
            <a:prstDash val="solid"/>
            <a:round/>
            <a:headEnd type="none" w="sm" len="sm"/>
            <a:tailEnd type="triangle" w="med" len="med"/>
          </a:ln>
        </p:spPr>
      </p:cxnSp>
      <p:cxnSp>
        <p:nvCxnSpPr>
          <p:cNvPr id="192" name="Google Shape;192;p7"/>
          <p:cNvCxnSpPr/>
          <p:nvPr/>
        </p:nvCxnSpPr>
        <p:spPr>
          <a:xfrm>
            <a:off x="2702167" y="3194584"/>
            <a:ext cx="577600" cy="0"/>
          </a:xfrm>
          <a:prstGeom prst="straightConnector1">
            <a:avLst/>
          </a:prstGeom>
          <a:noFill/>
          <a:ln w="28575" cap="flat" cmpd="sng">
            <a:solidFill>
              <a:srgbClr val="4285F4"/>
            </a:solidFill>
            <a:prstDash val="solid"/>
            <a:round/>
            <a:headEnd type="none" w="sm" len="sm"/>
            <a:tailEnd type="triangle" w="med" len="med"/>
          </a:ln>
        </p:spPr>
      </p:cxnSp>
      <p:sp>
        <p:nvSpPr>
          <p:cNvPr id="196" name="Google Shape;196;p7"/>
          <p:cNvSpPr/>
          <p:nvPr/>
        </p:nvSpPr>
        <p:spPr>
          <a:xfrm rot="5400000">
            <a:off x="3489451" y="3923433"/>
            <a:ext cx="376000" cy="245600"/>
          </a:xfrm>
          <a:prstGeom prst="rightArrow">
            <a:avLst>
              <a:gd name="adj1" fmla="val 50000"/>
              <a:gd name="adj2" fmla="val 50000"/>
            </a:avLst>
          </a:prstGeom>
          <a:solidFill>
            <a:srgbClr val="4285F4"/>
          </a:solid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a:p>
        </p:txBody>
      </p:sp>
      <p:cxnSp>
        <p:nvCxnSpPr>
          <p:cNvPr id="197" name="Google Shape;197;p7"/>
          <p:cNvCxnSpPr/>
          <p:nvPr/>
        </p:nvCxnSpPr>
        <p:spPr>
          <a:xfrm>
            <a:off x="5369692" y="3157784"/>
            <a:ext cx="577600" cy="0"/>
          </a:xfrm>
          <a:prstGeom prst="straightConnector1">
            <a:avLst/>
          </a:prstGeom>
          <a:noFill/>
          <a:ln w="28575" cap="flat" cmpd="sng">
            <a:solidFill>
              <a:srgbClr val="4285F4"/>
            </a:solidFill>
            <a:prstDash val="solid"/>
            <a:round/>
            <a:headEnd type="none" w="sm" len="sm"/>
            <a:tailEnd type="triangle" w="med" len="med"/>
          </a:ln>
        </p:spPr>
      </p:cxnSp>
      <p:cxnSp>
        <p:nvCxnSpPr>
          <p:cNvPr id="203" name="Google Shape;203;p7"/>
          <p:cNvCxnSpPr/>
          <p:nvPr/>
        </p:nvCxnSpPr>
        <p:spPr>
          <a:xfrm>
            <a:off x="4199854" y="1155033"/>
            <a:ext cx="0" cy="4894400"/>
          </a:xfrm>
          <a:prstGeom prst="straightConnector1">
            <a:avLst/>
          </a:prstGeom>
          <a:noFill/>
          <a:ln w="19050" cap="flat" cmpd="sng">
            <a:solidFill>
              <a:srgbClr val="BABACC"/>
            </a:solidFill>
            <a:prstDash val="dot"/>
            <a:round/>
            <a:headEnd type="none" w="sm" len="sm"/>
            <a:tailEnd type="none" w="sm" len="sm"/>
          </a:ln>
        </p:spPr>
      </p:cxnSp>
      <p:sp>
        <p:nvSpPr>
          <p:cNvPr id="210" name="Google Shape;210;p7"/>
          <p:cNvSpPr txBox="1"/>
          <p:nvPr/>
        </p:nvSpPr>
        <p:spPr>
          <a:xfrm>
            <a:off x="128595" y="952647"/>
            <a:ext cx="1736992" cy="492402"/>
          </a:xfrm>
          <a:prstGeom prst="rect">
            <a:avLst/>
          </a:prstGeom>
          <a:noFill/>
          <a:ln>
            <a:noFill/>
          </a:ln>
        </p:spPr>
        <p:txBody>
          <a:bodyPr spcFirstLastPara="1" wrap="square" lIns="121900" tIns="121900" rIns="121900" bIns="121900" anchor="t" anchorCtr="0">
            <a:spAutoFit/>
          </a:bodyPr>
          <a:lstStyle/>
          <a:p>
            <a:pPr>
              <a:buSzPts val="1200"/>
            </a:pPr>
            <a:r>
              <a:rPr lang="en" sz="1600">
                <a:latin typeface="Lato"/>
                <a:ea typeface="Lato"/>
                <a:cs typeface="Lato"/>
                <a:sym typeface="Lato"/>
              </a:rPr>
              <a:t>Data Collection</a:t>
            </a:r>
            <a:endParaRPr sz="1600">
              <a:latin typeface="Lato"/>
              <a:ea typeface="Lato"/>
              <a:cs typeface="Lato"/>
              <a:sym typeface="Lato"/>
            </a:endParaRPr>
          </a:p>
        </p:txBody>
      </p:sp>
      <p:sp>
        <p:nvSpPr>
          <p:cNvPr id="214" name="Google Shape;214;p7"/>
          <p:cNvSpPr txBox="1"/>
          <p:nvPr/>
        </p:nvSpPr>
        <p:spPr>
          <a:xfrm>
            <a:off x="4749534" y="961601"/>
            <a:ext cx="1944000" cy="492402"/>
          </a:xfrm>
          <a:prstGeom prst="rect">
            <a:avLst/>
          </a:prstGeom>
          <a:noFill/>
          <a:ln>
            <a:noFill/>
          </a:ln>
        </p:spPr>
        <p:txBody>
          <a:bodyPr spcFirstLastPara="1" wrap="square" lIns="121900" tIns="121900" rIns="121900" bIns="121900" anchor="t" anchorCtr="0">
            <a:spAutoFit/>
          </a:bodyPr>
          <a:lstStyle/>
          <a:p>
            <a:pPr>
              <a:buSzPts val="1200"/>
            </a:pPr>
            <a:r>
              <a:rPr lang="en" sz="1600">
                <a:latin typeface="Lato"/>
                <a:ea typeface="Lato"/>
                <a:cs typeface="Lato"/>
                <a:sym typeface="Lato"/>
              </a:rPr>
              <a:t>Model Training</a:t>
            </a:r>
            <a:endParaRPr sz="1600">
              <a:latin typeface="Lato"/>
              <a:ea typeface="Lato"/>
              <a:cs typeface="Lato"/>
              <a:sym typeface="Lato"/>
            </a:endParaRPr>
          </a:p>
        </p:txBody>
      </p:sp>
      <p:pic>
        <p:nvPicPr>
          <p:cNvPr id="56" name="Google Shape;171;p7">
            <a:extLst>
              <a:ext uri="{FF2B5EF4-FFF2-40B4-BE49-F238E27FC236}">
                <a16:creationId xmlns:a16="http://schemas.microsoft.com/office/drawing/2014/main" id="{4BAAE16B-2FE0-4E0C-86A5-77CFECE6BEC0}"/>
              </a:ext>
            </a:extLst>
          </p:cNvPr>
          <p:cNvPicPr preferRelativeResize="0"/>
          <p:nvPr/>
        </p:nvPicPr>
        <p:blipFill rotWithShape="1">
          <a:blip r:embed="rId7">
            <a:alphaModFix/>
          </a:blip>
          <a:srcRect/>
          <a:stretch/>
        </p:blipFill>
        <p:spPr>
          <a:xfrm>
            <a:off x="3321202" y="4382769"/>
            <a:ext cx="735233" cy="732581"/>
          </a:xfrm>
          <a:prstGeom prst="rect">
            <a:avLst/>
          </a:prstGeom>
          <a:noFill/>
          <a:ln>
            <a:noFill/>
          </a:ln>
        </p:spPr>
      </p:pic>
      <p:cxnSp>
        <p:nvCxnSpPr>
          <p:cNvPr id="9" name="Connector: Elbow 8">
            <a:extLst>
              <a:ext uri="{FF2B5EF4-FFF2-40B4-BE49-F238E27FC236}">
                <a16:creationId xmlns:a16="http://schemas.microsoft.com/office/drawing/2014/main" id="{295D8C5A-A61E-4BE1-899B-D966CBAB932F}"/>
              </a:ext>
            </a:extLst>
          </p:cNvPr>
          <p:cNvCxnSpPr>
            <a:cxnSpLocks/>
            <a:stCxn id="56" idx="3"/>
          </p:cNvCxnSpPr>
          <p:nvPr/>
        </p:nvCxnSpPr>
        <p:spPr>
          <a:xfrm flipV="1">
            <a:off x="4056435" y="3162388"/>
            <a:ext cx="578024" cy="1586672"/>
          </a:xfrm>
          <a:prstGeom prst="bentConnector3">
            <a:avLst>
              <a:gd name="adj1" fmla="val 3222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Google Shape;87;gbd1a511eea_0_0">
            <a:extLst>
              <a:ext uri="{FF2B5EF4-FFF2-40B4-BE49-F238E27FC236}">
                <a16:creationId xmlns:a16="http://schemas.microsoft.com/office/drawing/2014/main" id="{24C38018-AA6B-48C7-AFA0-EFD3933D7A02}"/>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Pipeline Overview</a:t>
            </a:r>
            <a:endParaRPr lang="en-US">
              <a:solidFill>
                <a:schemeClr val="tx1">
                  <a:lumMod val="65000"/>
                  <a:lumOff val="35000"/>
                </a:schemeClr>
              </a:solidFill>
            </a:endParaRPr>
          </a:p>
        </p:txBody>
      </p:sp>
      <p:pic>
        <p:nvPicPr>
          <p:cNvPr id="3" name="Picture 3" descr="Logo, company name&#10;&#10;Description automatically generated">
            <a:extLst>
              <a:ext uri="{FF2B5EF4-FFF2-40B4-BE49-F238E27FC236}">
                <a16:creationId xmlns:a16="http://schemas.microsoft.com/office/drawing/2014/main" id="{7E44D7DC-413E-4EDF-8731-E0BBBC63D731}"/>
              </a:ext>
            </a:extLst>
          </p:cNvPr>
          <p:cNvPicPr>
            <a:picLocks noChangeAspect="1"/>
          </p:cNvPicPr>
          <p:nvPr/>
        </p:nvPicPr>
        <p:blipFill rotWithShape="1">
          <a:blip r:embed="rId8"/>
          <a:srcRect l="9305" t="32918" r="7261" b="40721"/>
          <a:stretch/>
        </p:blipFill>
        <p:spPr>
          <a:xfrm>
            <a:off x="5796598" y="2354428"/>
            <a:ext cx="1200194" cy="387477"/>
          </a:xfrm>
          <a:prstGeom prst="rect">
            <a:avLst/>
          </a:prstGeom>
        </p:spPr>
      </p:pic>
      <p:pic>
        <p:nvPicPr>
          <p:cNvPr id="4" name="Picture 4" descr="A picture containing text, sign, vector graphics&#10;&#10;Description automatically generated">
            <a:extLst>
              <a:ext uri="{FF2B5EF4-FFF2-40B4-BE49-F238E27FC236}">
                <a16:creationId xmlns:a16="http://schemas.microsoft.com/office/drawing/2014/main" id="{F03256C0-7057-4307-B431-82989D643B8E}"/>
              </a:ext>
            </a:extLst>
          </p:cNvPr>
          <p:cNvPicPr>
            <a:picLocks noChangeAspect="1"/>
          </p:cNvPicPr>
          <p:nvPr/>
        </p:nvPicPr>
        <p:blipFill>
          <a:blip r:embed="rId9"/>
          <a:stretch>
            <a:fillRect/>
          </a:stretch>
        </p:blipFill>
        <p:spPr>
          <a:xfrm>
            <a:off x="682171" y="2305957"/>
            <a:ext cx="468086" cy="477157"/>
          </a:xfrm>
          <a:prstGeom prst="rect">
            <a:avLst/>
          </a:prstGeom>
        </p:spPr>
      </p:pic>
      <p:pic>
        <p:nvPicPr>
          <p:cNvPr id="5" name="Picture 5" descr="Logo&#10;&#10;Description automatically generated">
            <a:extLst>
              <a:ext uri="{FF2B5EF4-FFF2-40B4-BE49-F238E27FC236}">
                <a16:creationId xmlns:a16="http://schemas.microsoft.com/office/drawing/2014/main" id="{00D10741-2B26-4A2B-99C1-4A3143649ECB}"/>
              </a:ext>
            </a:extLst>
          </p:cNvPr>
          <p:cNvPicPr>
            <a:picLocks noChangeAspect="1"/>
          </p:cNvPicPr>
          <p:nvPr/>
        </p:nvPicPr>
        <p:blipFill>
          <a:blip r:embed="rId10"/>
          <a:stretch>
            <a:fillRect/>
          </a:stretch>
        </p:blipFill>
        <p:spPr>
          <a:xfrm>
            <a:off x="4482770" y="2360319"/>
            <a:ext cx="427513" cy="501204"/>
          </a:xfrm>
          <a:prstGeom prst="rect">
            <a:avLst/>
          </a:prstGeom>
        </p:spPr>
      </p:pic>
      <p:pic>
        <p:nvPicPr>
          <p:cNvPr id="48" name="Google Shape;163;p7">
            <a:extLst>
              <a:ext uri="{FF2B5EF4-FFF2-40B4-BE49-F238E27FC236}">
                <a16:creationId xmlns:a16="http://schemas.microsoft.com/office/drawing/2014/main" id="{C9228F37-1C64-4794-A178-FDA290C6FA35}"/>
              </a:ext>
            </a:extLst>
          </p:cNvPr>
          <p:cNvPicPr preferRelativeResize="0"/>
          <p:nvPr/>
        </p:nvPicPr>
        <p:blipFill rotWithShape="1">
          <a:blip r:embed="rId3">
            <a:alphaModFix/>
          </a:blip>
          <a:srcRect/>
          <a:stretch/>
        </p:blipFill>
        <p:spPr>
          <a:xfrm>
            <a:off x="4540408" y="2777159"/>
            <a:ext cx="672987" cy="735233"/>
          </a:xfrm>
          <a:prstGeom prst="rect">
            <a:avLst/>
          </a:prstGeom>
          <a:noFill/>
          <a:ln>
            <a:noFill/>
          </a:ln>
        </p:spPr>
      </p:pic>
      <p:pic>
        <p:nvPicPr>
          <p:cNvPr id="50" name="Google Shape;164;p7">
            <a:extLst>
              <a:ext uri="{FF2B5EF4-FFF2-40B4-BE49-F238E27FC236}">
                <a16:creationId xmlns:a16="http://schemas.microsoft.com/office/drawing/2014/main" id="{DA025128-AAB2-4F6F-8A84-BA5FAAF81492}"/>
              </a:ext>
            </a:extLst>
          </p:cNvPr>
          <p:cNvPicPr preferRelativeResize="0"/>
          <p:nvPr/>
        </p:nvPicPr>
        <p:blipFill rotWithShape="1">
          <a:blip r:embed="rId4">
            <a:alphaModFix/>
          </a:blip>
          <a:srcRect/>
          <a:stretch/>
        </p:blipFill>
        <p:spPr>
          <a:xfrm>
            <a:off x="5074691" y="3021102"/>
            <a:ext cx="273151" cy="307363"/>
          </a:xfrm>
          <a:prstGeom prst="rect">
            <a:avLst/>
          </a:prstGeom>
          <a:noFill/>
          <a:ln>
            <a:noFill/>
          </a:ln>
        </p:spPr>
      </p:pic>
      <p:cxnSp>
        <p:nvCxnSpPr>
          <p:cNvPr id="51" name="Google Shape;203;p7">
            <a:extLst>
              <a:ext uri="{FF2B5EF4-FFF2-40B4-BE49-F238E27FC236}">
                <a16:creationId xmlns:a16="http://schemas.microsoft.com/office/drawing/2014/main" id="{5FFB1A29-C014-4423-9DF8-595E00EF309A}"/>
              </a:ext>
            </a:extLst>
          </p:cNvPr>
          <p:cNvCxnSpPr/>
          <p:nvPr/>
        </p:nvCxnSpPr>
        <p:spPr>
          <a:xfrm>
            <a:off x="1855162" y="1163480"/>
            <a:ext cx="0" cy="4894400"/>
          </a:xfrm>
          <a:prstGeom prst="straightConnector1">
            <a:avLst/>
          </a:prstGeom>
          <a:noFill/>
          <a:ln w="19050" cap="flat" cmpd="sng">
            <a:solidFill>
              <a:srgbClr val="BABACC"/>
            </a:solidFill>
            <a:prstDash val="dot"/>
            <a:round/>
            <a:headEnd type="none" w="sm" len="sm"/>
            <a:tailEnd type="none" w="sm" len="sm"/>
          </a:ln>
        </p:spPr>
      </p:cxnSp>
      <p:sp>
        <p:nvSpPr>
          <p:cNvPr id="8" name="Rectangle 7">
            <a:extLst>
              <a:ext uri="{FF2B5EF4-FFF2-40B4-BE49-F238E27FC236}">
                <a16:creationId xmlns:a16="http://schemas.microsoft.com/office/drawing/2014/main" id="{C1E35BCE-3122-4B85-B543-B3D6723D681F}"/>
              </a:ext>
            </a:extLst>
          </p:cNvPr>
          <p:cNvSpPr/>
          <p:nvPr/>
        </p:nvSpPr>
        <p:spPr>
          <a:xfrm>
            <a:off x="2226463" y="1029571"/>
            <a:ext cx="1529008" cy="338554"/>
          </a:xfrm>
          <a:prstGeom prst="rect">
            <a:avLst/>
          </a:prstGeom>
        </p:spPr>
        <p:txBody>
          <a:bodyPr wrap="none">
            <a:spAutoFit/>
          </a:bodyPr>
          <a:lstStyle/>
          <a:p>
            <a:r>
              <a:rPr lang="en" sz="1600">
                <a:latin typeface="Lato"/>
                <a:ea typeface="Lato"/>
                <a:cs typeface="Lato"/>
                <a:sym typeface="Lato"/>
              </a:rPr>
              <a:t>Pre-processing</a:t>
            </a:r>
            <a:endParaRPr lang="en-US" sz="1600"/>
          </a:p>
        </p:txBody>
      </p:sp>
      <p:sp>
        <p:nvSpPr>
          <p:cNvPr id="59" name="Rectangle 58">
            <a:extLst>
              <a:ext uri="{FF2B5EF4-FFF2-40B4-BE49-F238E27FC236}">
                <a16:creationId xmlns:a16="http://schemas.microsoft.com/office/drawing/2014/main" id="{BA75F168-900F-4067-80BC-5EE40F39BE2A}"/>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2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7"/>
          <p:cNvPicPr preferRelativeResize="0"/>
          <p:nvPr/>
        </p:nvPicPr>
        <p:blipFill rotWithShape="1">
          <a:blip r:embed="rId3">
            <a:alphaModFix/>
          </a:blip>
          <a:srcRect/>
          <a:stretch/>
        </p:blipFill>
        <p:spPr>
          <a:xfrm>
            <a:off x="581967" y="2796952"/>
            <a:ext cx="672987" cy="735233"/>
          </a:xfrm>
          <a:prstGeom prst="rect">
            <a:avLst/>
          </a:prstGeom>
          <a:noFill/>
          <a:ln>
            <a:noFill/>
          </a:ln>
        </p:spPr>
      </p:pic>
      <p:pic>
        <p:nvPicPr>
          <p:cNvPr id="164" name="Google Shape;164;p7"/>
          <p:cNvPicPr preferRelativeResize="0"/>
          <p:nvPr/>
        </p:nvPicPr>
        <p:blipFill rotWithShape="1">
          <a:blip r:embed="rId4">
            <a:alphaModFix/>
          </a:blip>
          <a:srcRect/>
          <a:stretch/>
        </p:blipFill>
        <p:spPr>
          <a:xfrm>
            <a:off x="1116250" y="3040895"/>
            <a:ext cx="273151" cy="307363"/>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2055368" y="2688649"/>
            <a:ext cx="735233" cy="735267"/>
          </a:xfrm>
          <a:prstGeom prst="rect">
            <a:avLst/>
          </a:prstGeom>
          <a:noFill/>
          <a:ln>
            <a:noFill/>
          </a:ln>
        </p:spPr>
      </p:pic>
      <p:pic>
        <p:nvPicPr>
          <p:cNvPr id="166" name="Google Shape;166;p7"/>
          <p:cNvPicPr preferRelativeResize="0"/>
          <p:nvPr/>
        </p:nvPicPr>
        <p:blipFill rotWithShape="1">
          <a:blip r:embed="rId6">
            <a:alphaModFix/>
          </a:blip>
          <a:srcRect/>
          <a:stretch/>
        </p:blipFill>
        <p:spPr>
          <a:xfrm>
            <a:off x="3279768" y="2780696"/>
            <a:ext cx="735233" cy="735233"/>
          </a:xfrm>
          <a:prstGeom prst="rect">
            <a:avLst/>
          </a:prstGeom>
          <a:noFill/>
          <a:ln>
            <a:noFill/>
          </a:ln>
        </p:spPr>
      </p:pic>
      <p:sp>
        <p:nvSpPr>
          <p:cNvPr id="167" name="Google Shape;167;p7"/>
          <p:cNvSpPr txBox="1"/>
          <p:nvPr/>
        </p:nvSpPr>
        <p:spPr>
          <a:xfrm>
            <a:off x="406400" y="3348251"/>
            <a:ext cx="1344400" cy="754012"/>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Collect Deepfake Datasets</a:t>
            </a:r>
            <a:endParaRPr sz="1100" b="1">
              <a:latin typeface="Lato"/>
              <a:ea typeface="Lato"/>
              <a:cs typeface="Lato"/>
              <a:sym typeface="Lato"/>
            </a:endParaRPr>
          </a:p>
        </p:txBody>
      </p:sp>
      <p:sp>
        <p:nvSpPr>
          <p:cNvPr id="168" name="Google Shape;168;p7"/>
          <p:cNvSpPr txBox="1"/>
          <p:nvPr/>
        </p:nvSpPr>
        <p:spPr>
          <a:xfrm>
            <a:off x="3172094" y="3302001"/>
            <a:ext cx="1344400" cy="415458"/>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Crop Faces</a:t>
            </a:r>
            <a:endParaRPr sz="1100" b="1">
              <a:latin typeface="Lato"/>
              <a:ea typeface="Lato"/>
              <a:cs typeface="Lato"/>
              <a:sym typeface="Lato"/>
            </a:endParaRPr>
          </a:p>
        </p:txBody>
      </p:sp>
      <p:sp>
        <p:nvSpPr>
          <p:cNvPr id="172" name="Google Shape;172;p7"/>
          <p:cNvSpPr txBox="1"/>
          <p:nvPr/>
        </p:nvSpPr>
        <p:spPr>
          <a:xfrm>
            <a:off x="4258921" y="3388644"/>
            <a:ext cx="1825052" cy="584735"/>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Store in HDF5 files, upload to RCC</a:t>
            </a:r>
            <a:endParaRPr sz="1100" b="1">
              <a:latin typeface="Lato"/>
              <a:ea typeface="Lato"/>
              <a:cs typeface="Lato"/>
              <a:sym typeface="Lato"/>
            </a:endParaRPr>
          </a:p>
        </p:txBody>
      </p:sp>
      <p:sp>
        <p:nvSpPr>
          <p:cNvPr id="174" name="Google Shape;174;p7"/>
          <p:cNvSpPr txBox="1"/>
          <p:nvPr/>
        </p:nvSpPr>
        <p:spPr>
          <a:xfrm>
            <a:off x="1750784" y="3292168"/>
            <a:ext cx="1344400" cy="415458"/>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Extract frames</a:t>
            </a:r>
            <a:endParaRPr sz="1100" b="1">
              <a:latin typeface="Lato"/>
              <a:ea typeface="Lato"/>
              <a:cs typeface="Lato"/>
              <a:sym typeface="Lato"/>
            </a:endParaRPr>
          </a:p>
        </p:txBody>
      </p:sp>
      <p:sp>
        <p:nvSpPr>
          <p:cNvPr id="176" name="Google Shape;176;p7"/>
          <p:cNvSpPr txBox="1"/>
          <p:nvPr/>
        </p:nvSpPr>
        <p:spPr>
          <a:xfrm>
            <a:off x="2993284" y="4983601"/>
            <a:ext cx="1344400" cy="754012"/>
          </a:xfrm>
          <a:prstGeom prst="rect">
            <a:avLst/>
          </a:prstGeom>
          <a:noFill/>
          <a:ln>
            <a:noFill/>
          </a:ln>
        </p:spPr>
        <p:txBody>
          <a:bodyPr spcFirstLastPara="1" wrap="square" lIns="121900" tIns="121900" rIns="121900" bIns="121900" anchor="t" anchorCtr="0">
            <a:spAutoFit/>
          </a:bodyPr>
          <a:lstStyle/>
          <a:p>
            <a:pPr>
              <a:buSzPts val="800"/>
            </a:pPr>
            <a:r>
              <a:rPr lang="en-US" sz="1100" b="1">
                <a:latin typeface="Lato"/>
                <a:ea typeface="Lato"/>
                <a:cs typeface="Lato"/>
                <a:sym typeface="Lato"/>
              </a:rPr>
              <a:t>Split into Train, Valid, Test Sets, Isolate Actors</a:t>
            </a:r>
          </a:p>
        </p:txBody>
      </p:sp>
      <p:pic>
        <p:nvPicPr>
          <p:cNvPr id="177" name="Google Shape;177;p7"/>
          <p:cNvPicPr preferRelativeResize="0"/>
          <p:nvPr/>
        </p:nvPicPr>
        <p:blipFill rotWithShape="1">
          <a:blip r:embed="rId5">
            <a:alphaModFix/>
          </a:blip>
          <a:srcRect/>
          <a:stretch/>
        </p:blipFill>
        <p:spPr>
          <a:xfrm>
            <a:off x="6026117" y="2831345"/>
            <a:ext cx="735233" cy="735267"/>
          </a:xfrm>
          <a:prstGeom prst="rect">
            <a:avLst/>
          </a:prstGeom>
          <a:noFill/>
          <a:ln>
            <a:noFill/>
          </a:ln>
        </p:spPr>
      </p:pic>
      <p:sp>
        <p:nvSpPr>
          <p:cNvPr id="178" name="Google Shape;178;p7"/>
          <p:cNvSpPr txBox="1"/>
          <p:nvPr/>
        </p:nvSpPr>
        <p:spPr>
          <a:xfrm>
            <a:off x="5721534" y="3383493"/>
            <a:ext cx="1344400" cy="923289"/>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Perform Data Augmentation, Train Transfer Learning Models</a:t>
            </a:r>
            <a:endParaRPr sz="1100" b="1">
              <a:latin typeface="Lato"/>
              <a:ea typeface="Lato"/>
              <a:cs typeface="Lato"/>
              <a:sym typeface="Lato"/>
            </a:endParaRPr>
          </a:p>
        </p:txBody>
      </p:sp>
      <p:pic>
        <p:nvPicPr>
          <p:cNvPr id="179" name="Google Shape;179;p7"/>
          <p:cNvPicPr preferRelativeResize="0"/>
          <p:nvPr/>
        </p:nvPicPr>
        <p:blipFill rotWithShape="1">
          <a:blip r:embed="rId7">
            <a:alphaModFix/>
          </a:blip>
          <a:srcRect/>
          <a:stretch/>
        </p:blipFill>
        <p:spPr>
          <a:xfrm>
            <a:off x="7523716" y="2780685"/>
            <a:ext cx="735233" cy="735252"/>
          </a:xfrm>
          <a:prstGeom prst="rect">
            <a:avLst/>
          </a:prstGeom>
          <a:noFill/>
          <a:ln>
            <a:noFill/>
          </a:ln>
        </p:spPr>
      </p:pic>
      <p:sp>
        <p:nvSpPr>
          <p:cNvPr id="182" name="Google Shape;182;p7"/>
          <p:cNvSpPr txBox="1"/>
          <p:nvPr/>
        </p:nvSpPr>
        <p:spPr>
          <a:xfrm>
            <a:off x="7416733" y="3385508"/>
            <a:ext cx="1070000" cy="923289"/>
          </a:xfrm>
          <a:prstGeom prst="rect">
            <a:avLst/>
          </a:prstGeom>
          <a:noFill/>
          <a:ln>
            <a:noFill/>
          </a:ln>
        </p:spPr>
        <p:txBody>
          <a:bodyPr spcFirstLastPara="1" wrap="square" lIns="121900" tIns="121900" rIns="121900" bIns="121900" anchor="t" anchorCtr="0">
            <a:spAutoFit/>
          </a:bodyPr>
          <a:lstStyle/>
          <a:p>
            <a:pPr>
              <a:buSzPts val="800"/>
            </a:pPr>
            <a:r>
              <a:rPr lang="en-US" sz="1100" b="1">
                <a:latin typeface="Lato"/>
                <a:ea typeface="Lato"/>
                <a:cs typeface="Lato"/>
                <a:sym typeface="Lato"/>
              </a:rPr>
              <a:t>Observe Validation AUC, Score on Test Set</a:t>
            </a:r>
            <a:endParaRPr sz="1100" b="1">
              <a:latin typeface="Lato"/>
              <a:ea typeface="Lato"/>
              <a:cs typeface="Lato"/>
              <a:sym typeface="Lato"/>
            </a:endParaRPr>
          </a:p>
        </p:txBody>
      </p:sp>
      <p:pic>
        <p:nvPicPr>
          <p:cNvPr id="183" name="Google Shape;183;p7"/>
          <p:cNvPicPr preferRelativeResize="0"/>
          <p:nvPr/>
        </p:nvPicPr>
        <p:blipFill rotWithShape="1">
          <a:blip r:embed="rId8">
            <a:alphaModFix/>
          </a:blip>
          <a:srcRect/>
          <a:stretch/>
        </p:blipFill>
        <p:spPr>
          <a:xfrm>
            <a:off x="7494801" y="4878811"/>
            <a:ext cx="735233" cy="735233"/>
          </a:xfrm>
          <a:prstGeom prst="rect">
            <a:avLst/>
          </a:prstGeom>
          <a:noFill/>
          <a:ln>
            <a:noFill/>
          </a:ln>
        </p:spPr>
      </p:pic>
      <p:sp>
        <p:nvSpPr>
          <p:cNvPr id="184" name="Google Shape;184;p7"/>
          <p:cNvSpPr txBox="1"/>
          <p:nvPr/>
        </p:nvSpPr>
        <p:spPr>
          <a:xfrm>
            <a:off x="7353784" y="5503310"/>
            <a:ext cx="1416400" cy="754012"/>
          </a:xfrm>
          <a:prstGeom prst="rect">
            <a:avLst/>
          </a:prstGeom>
          <a:noFill/>
          <a:ln>
            <a:noFill/>
          </a:ln>
        </p:spPr>
        <p:txBody>
          <a:bodyPr spcFirstLastPara="1" wrap="square" lIns="121900" tIns="121900" rIns="121900" bIns="121900" anchor="t" anchorCtr="0">
            <a:spAutoFit/>
          </a:bodyPr>
          <a:lstStyle/>
          <a:p>
            <a:pPr>
              <a:buSzPts val="800"/>
            </a:pPr>
            <a:r>
              <a:rPr lang="en-US" sz="1100" b="1">
                <a:latin typeface="Lato"/>
                <a:ea typeface="Lato"/>
                <a:cs typeface="Lato"/>
                <a:sym typeface="Lato"/>
              </a:rPr>
              <a:t>Adjust model hyperparameters and repeat</a:t>
            </a:r>
            <a:endParaRPr lang="en-US" sz="1100" b="1">
              <a:latin typeface="Lato"/>
              <a:ea typeface="Lato"/>
              <a:cs typeface="Lato"/>
            </a:endParaRPr>
          </a:p>
        </p:txBody>
      </p:sp>
      <p:cxnSp>
        <p:nvCxnSpPr>
          <p:cNvPr id="191" name="Google Shape;191;p7"/>
          <p:cNvCxnSpPr/>
          <p:nvPr/>
        </p:nvCxnSpPr>
        <p:spPr>
          <a:xfrm>
            <a:off x="1460367" y="3219667"/>
            <a:ext cx="577600" cy="0"/>
          </a:xfrm>
          <a:prstGeom prst="straightConnector1">
            <a:avLst/>
          </a:prstGeom>
          <a:noFill/>
          <a:ln w="28575" cap="flat" cmpd="sng">
            <a:solidFill>
              <a:srgbClr val="4285F4"/>
            </a:solidFill>
            <a:prstDash val="solid"/>
            <a:round/>
            <a:headEnd type="none" w="sm" len="sm"/>
            <a:tailEnd type="triangle" w="med" len="med"/>
          </a:ln>
        </p:spPr>
      </p:cxnSp>
      <p:cxnSp>
        <p:nvCxnSpPr>
          <p:cNvPr id="192" name="Google Shape;192;p7"/>
          <p:cNvCxnSpPr/>
          <p:nvPr/>
        </p:nvCxnSpPr>
        <p:spPr>
          <a:xfrm>
            <a:off x="2702167" y="3194584"/>
            <a:ext cx="577600" cy="0"/>
          </a:xfrm>
          <a:prstGeom prst="straightConnector1">
            <a:avLst/>
          </a:prstGeom>
          <a:noFill/>
          <a:ln w="28575" cap="flat" cmpd="sng">
            <a:solidFill>
              <a:srgbClr val="4285F4"/>
            </a:solidFill>
            <a:prstDash val="solid"/>
            <a:round/>
            <a:headEnd type="none" w="sm" len="sm"/>
            <a:tailEnd type="triangle" w="med" len="med"/>
          </a:ln>
        </p:spPr>
      </p:cxnSp>
      <p:sp>
        <p:nvSpPr>
          <p:cNvPr id="196" name="Google Shape;196;p7"/>
          <p:cNvSpPr/>
          <p:nvPr/>
        </p:nvSpPr>
        <p:spPr>
          <a:xfrm rot="5400000">
            <a:off x="3489451" y="3923433"/>
            <a:ext cx="376000" cy="245600"/>
          </a:xfrm>
          <a:prstGeom prst="rightArrow">
            <a:avLst>
              <a:gd name="adj1" fmla="val 50000"/>
              <a:gd name="adj2" fmla="val 50000"/>
            </a:avLst>
          </a:prstGeom>
          <a:solidFill>
            <a:srgbClr val="4285F4"/>
          </a:solid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a:p>
        </p:txBody>
      </p:sp>
      <p:cxnSp>
        <p:nvCxnSpPr>
          <p:cNvPr id="197" name="Google Shape;197;p7"/>
          <p:cNvCxnSpPr/>
          <p:nvPr/>
        </p:nvCxnSpPr>
        <p:spPr>
          <a:xfrm>
            <a:off x="5369692" y="3157784"/>
            <a:ext cx="577600" cy="0"/>
          </a:xfrm>
          <a:prstGeom prst="straightConnector1">
            <a:avLst/>
          </a:prstGeom>
          <a:noFill/>
          <a:ln w="28575" cap="flat" cmpd="sng">
            <a:solidFill>
              <a:srgbClr val="4285F4"/>
            </a:solidFill>
            <a:prstDash val="solid"/>
            <a:round/>
            <a:headEnd type="none" w="sm" len="sm"/>
            <a:tailEnd type="triangle" w="med" len="med"/>
          </a:ln>
        </p:spPr>
      </p:cxnSp>
      <p:cxnSp>
        <p:nvCxnSpPr>
          <p:cNvPr id="199" name="Google Shape;199;p7"/>
          <p:cNvCxnSpPr>
            <a:endCxn id="179" idx="1"/>
          </p:cNvCxnSpPr>
          <p:nvPr/>
        </p:nvCxnSpPr>
        <p:spPr>
          <a:xfrm>
            <a:off x="6746515" y="3148311"/>
            <a:ext cx="777200" cy="0"/>
          </a:xfrm>
          <a:prstGeom prst="straightConnector1">
            <a:avLst/>
          </a:prstGeom>
          <a:noFill/>
          <a:ln w="28575" cap="flat" cmpd="sng">
            <a:solidFill>
              <a:srgbClr val="4285F4"/>
            </a:solidFill>
            <a:prstDash val="solid"/>
            <a:round/>
            <a:headEnd type="none" w="sm" len="sm"/>
            <a:tailEnd type="triangle" w="med" len="med"/>
          </a:ln>
        </p:spPr>
      </p:cxnSp>
      <p:cxnSp>
        <p:nvCxnSpPr>
          <p:cNvPr id="203" name="Google Shape;203;p7"/>
          <p:cNvCxnSpPr/>
          <p:nvPr/>
        </p:nvCxnSpPr>
        <p:spPr>
          <a:xfrm>
            <a:off x="4199854" y="1155033"/>
            <a:ext cx="0" cy="4894400"/>
          </a:xfrm>
          <a:prstGeom prst="straightConnector1">
            <a:avLst/>
          </a:prstGeom>
          <a:noFill/>
          <a:ln w="19050" cap="flat" cmpd="sng">
            <a:solidFill>
              <a:srgbClr val="BABACC"/>
            </a:solidFill>
            <a:prstDash val="dot"/>
            <a:round/>
            <a:headEnd type="none" w="sm" len="sm"/>
            <a:tailEnd type="none" w="sm" len="sm"/>
          </a:ln>
        </p:spPr>
      </p:cxnSp>
      <p:cxnSp>
        <p:nvCxnSpPr>
          <p:cNvPr id="204" name="Google Shape;204;p7"/>
          <p:cNvCxnSpPr/>
          <p:nvPr/>
        </p:nvCxnSpPr>
        <p:spPr>
          <a:xfrm>
            <a:off x="7179651" y="1155033"/>
            <a:ext cx="0" cy="4894400"/>
          </a:xfrm>
          <a:prstGeom prst="straightConnector1">
            <a:avLst/>
          </a:prstGeom>
          <a:noFill/>
          <a:ln w="19050" cap="flat" cmpd="sng">
            <a:solidFill>
              <a:srgbClr val="BABACC"/>
            </a:solidFill>
            <a:prstDash val="dot"/>
            <a:round/>
            <a:headEnd type="none" w="sm" len="sm"/>
            <a:tailEnd type="none" w="sm" len="sm"/>
          </a:ln>
        </p:spPr>
      </p:cxnSp>
      <p:cxnSp>
        <p:nvCxnSpPr>
          <p:cNvPr id="208" name="Google Shape;208;p7"/>
          <p:cNvCxnSpPr>
            <a:cxnSpLocks/>
            <a:stCxn id="184" idx="2"/>
            <a:endCxn id="167" idx="1"/>
          </p:cNvCxnSpPr>
          <p:nvPr/>
        </p:nvCxnSpPr>
        <p:spPr>
          <a:xfrm rot="5400000" flipH="1">
            <a:off x="2968159" y="1163498"/>
            <a:ext cx="2532065" cy="7655584"/>
          </a:xfrm>
          <a:prstGeom prst="bentConnector4">
            <a:avLst>
              <a:gd name="adj1" fmla="val -6853"/>
              <a:gd name="adj2" fmla="val 102986"/>
            </a:avLst>
          </a:prstGeom>
          <a:noFill/>
          <a:ln w="19050" cap="flat" cmpd="sng">
            <a:solidFill>
              <a:srgbClr val="4285F4"/>
            </a:solidFill>
            <a:prstDash val="dot"/>
            <a:round/>
            <a:headEnd type="none" w="sm" len="sm"/>
            <a:tailEnd type="triangle" w="med" len="med"/>
          </a:ln>
        </p:spPr>
      </p:cxnSp>
      <p:sp>
        <p:nvSpPr>
          <p:cNvPr id="210" name="Google Shape;210;p7"/>
          <p:cNvSpPr txBox="1"/>
          <p:nvPr/>
        </p:nvSpPr>
        <p:spPr>
          <a:xfrm>
            <a:off x="128595" y="952647"/>
            <a:ext cx="1736992" cy="492402"/>
          </a:xfrm>
          <a:prstGeom prst="rect">
            <a:avLst/>
          </a:prstGeom>
          <a:noFill/>
          <a:ln>
            <a:noFill/>
          </a:ln>
        </p:spPr>
        <p:txBody>
          <a:bodyPr spcFirstLastPara="1" wrap="square" lIns="121900" tIns="121900" rIns="121900" bIns="121900" anchor="t" anchorCtr="0">
            <a:spAutoFit/>
          </a:bodyPr>
          <a:lstStyle/>
          <a:p>
            <a:pPr>
              <a:buSzPts val="1200"/>
            </a:pPr>
            <a:r>
              <a:rPr lang="en" sz="1600">
                <a:latin typeface="Lato"/>
                <a:ea typeface="Lato"/>
                <a:cs typeface="Lato"/>
                <a:sym typeface="Lato"/>
              </a:rPr>
              <a:t>Data Collection</a:t>
            </a:r>
            <a:endParaRPr sz="1600">
              <a:latin typeface="Lato"/>
              <a:ea typeface="Lato"/>
              <a:cs typeface="Lato"/>
              <a:sym typeface="Lato"/>
            </a:endParaRPr>
          </a:p>
        </p:txBody>
      </p:sp>
      <p:sp>
        <p:nvSpPr>
          <p:cNvPr id="211" name="Google Shape;211;p7"/>
          <p:cNvSpPr txBox="1"/>
          <p:nvPr/>
        </p:nvSpPr>
        <p:spPr>
          <a:xfrm>
            <a:off x="7416733" y="961601"/>
            <a:ext cx="2873012" cy="492402"/>
          </a:xfrm>
          <a:prstGeom prst="rect">
            <a:avLst/>
          </a:prstGeom>
          <a:noFill/>
          <a:ln>
            <a:noFill/>
          </a:ln>
        </p:spPr>
        <p:txBody>
          <a:bodyPr spcFirstLastPara="1" wrap="square" lIns="121900" tIns="121900" rIns="121900" bIns="121900" anchor="t" anchorCtr="0">
            <a:spAutoFit/>
          </a:bodyPr>
          <a:lstStyle/>
          <a:p>
            <a:pPr>
              <a:buSzPts val="1200"/>
            </a:pPr>
            <a:r>
              <a:rPr lang="en" sz="1600">
                <a:latin typeface="Lato"/>
                <a:ea typeface="Lato"/>
                <a:cs typeface="Lato"/>
                <a:sym typeface="Lato"/>
              </a:rPr>
              <a:t>Tuning</a:t>
            </a:r>
            <a:endParaRPr sz="1600">
              <a:latin typeface="Lato"/>
              <a:ea typeface="Lato"/>
              <a:cs typeface="Lato"/>
              <a:sym typeface="Lato"/>
            </a:endParaRPr>
          </a:p>
        </p:txBody>
      </p:sp>
      <p:sp>
        <p:nvSpPr>
          <p:cNvPr id="214" name="Google Shape;214;p7"/>
          <p:cNvSpPr txBox="1"/>
          <p:nvPr/>
        </p:nvSpPr>
        <p:spPr>
          <a:xfrm>
            <a:off x="4749534" y="961601"/>
            <a:ext cx="1944000" cy="492402"/>
          </a:xfrm>
          <a:prstGeom prst="rect">
            <a:avLst/>
          </a:prstGeom>
          <a:noFill/>
          <a:ln>
            <a:noFill/>
          </a:ln>
        </p:spPr>
        <p:txBody>
          <a:bodyPr spcFirstLastPara="1" wrap="square" lIns="121900" tIns="121900" rIns="121900" bIns="121900" anchor="t" anchorCtr="0">
            <a:spAutoFit/>
          </a:bodyPr>
          <a:lstStyle/>
          <a:p>
            <a:pPr>
              <a:buSzPts val="1200"/>
            </a:pPr>
            <a:r>
              <a:rPr lang="en" sz="1600">
                <a:latin typeface="Lato"/>
                <a:ea typeface="Lato"/>
                <a:cs typeface="Lato"/>
                <a:sym typeface="Lato"/>
              </a:rPr>
              <a:t>Model Training</a:t>
            </a:r>
            <a:endParaRPr sz="1600">
              <a:latin typeface="Lato"/>
              <a:ea typeface="Lato"/>
              <a:cs typeface="Lato"/>
              <a:sym typeface="Lato"/>
            </a:endParaRPr>
          </a:p>
        </p:txBody>
      </p:sp>
      <p:pic>
        <p:nvPicPr>
          <p:cNvPr id="56" name="Google Shape;171;p7">
            <a:extLst>
              <a:ext uri="{FF2B5EF4-FFF2-40B4-BE49-F238E27FC236}">
                <a16:creationId xmlns:a16="http://schemas.microsoft.com/office/drawing/2014/main" id="{4BAAE16B-2FE0-4E0C-86A5-77CFECE6BEC0}"/>
              </a:ext>
            </a:extLst>
          </p:cNvPr>
          <p:cNvPicPr preferRelativeResize="0"/>
          <p:nvPr/>
        </p:nvPicPr>
        <p:blipFill rotWithShape="1">
          <a:blip r:embed="rId9">
            <a:alphaModFix/>
          </a:blip>
          <a:srcRect/>
          <a:stretch/>
        </p:blipFill>
        <p:spPr>
          <a:xfrm>
            <a:off x="3321202" y="4382769"/>
            <a:ext cx="735233" cy="732581"/>
          </a:xfrm>
          <a:prstGeom prst="rect">
            <a:avLst/>
          </a:prstGeom>
          <a:noFill/>
          <a:ln>
            <a:noFill/>
          </a:ln>
        </p:spPr>
      </p:pic>
      <p:cxnSp>
        <p:nvCxnSpPr>
          <p:cNvPr id="9" name="Connector: Elbow 8">
            <a:extLst>
              <a:ext uri="{FF2B5EF4-FFF2-40B4-BE49-F238E27FC236}">
                <a16:creationId xmlns:a16="http://schemas.microsoft.com/office/drawing/2014/main" id="{295D8C5A-A61E-4BE1-899B-D966CBAB932F}"/>
              </a:ext>
            </a:extLst>
          </p:cNvPr>
          <p:cNvCxnSpPr>
            <a:cxnSpLocks/>
            <a:stCxn id="56" idx="3"/>
          </p:cNvCxnSpPr>
          <p:nvPr/>
        </p:nvCxnSpPr>
        <p:spPr>
          <a:xfrm flipV="1">
            <a:off x="4056435" y="3162388"/>
            <a:ext cx="578024" cy="1586672"/>
          </a:xfrm>
          <a:prstGeom prst="bentConnector3">
            <a:avLst>
              <a:gd name="adj1" fmla="val 3222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Google Shape;87;gbd1a511eea_0_0">
            <a:extLst>
              <a:ext uri="{FF2B5EF4-FFF2-40B4-BE49-F238E27FC236}">
                <a16:creationId xmlns:a16="http://schemas.microsoft.com/office/drawing/2014/main" id="{24C38018-AA6B-48C7-AFA0-EFD3933D7A02}"/>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Pipeline Overview</a:t>
            </a:r>
            <a:endParaRPr lang="en-US">
              <a:solidFill>
                <a:schemeClr val="tx1">
                  <a:lumMod val="65000"/>
                  <a:lumOff val="35000"/>
                </a:schemeClr>
              </a:solidFill>
            </a:endParaRPr>
          </a:p>
        </p:txBody>
      </p:sp>
      <p:pic>
        <p:nvPicPr>
          <p:cNvPr id="3" name="Picture 3" descr="Logo, company name&#10;&#10;Description automatically generated">
            <a:extLst>
              <a:ext uri="{FF2B5EF4-FFF2-40B4-BE49-F238E27FC236}">
                <a16:creationId xmlns:a16="http://schemas.microsoft.com/office/drawing/2014/main" id="{7E44D7DC-413E-4EDF-8731-E0BBBC63D731}"/>
              </a:ext>
            </a:extLst>
          </p:cNvPr>
          <p:cNvPicPr>
            <a:picLocks noChangeAspect="1"/>
          </p:cNvPicPr>
          <p:nvPr/>
        </p:nvPicPr>
        <p:blipFill rotWithShape="1">
          <a:blip r:embed="rId10"/>
          <a:srcRect l="9305" t="32918" r="7261" b="40721"/>
          <a:stretch/>
        </p:blipFill>
        <p:spPr>
          <a:xfrm>
            <a:off x="5796598" y="2354428"/>
            <a:ext cx="1200194" cy="387477"/>
          </a:xfrm>
          <a:prstGeom prst="rect">
            <a:avLst/>
          </a:prstGeom>
        </p:spPr>
      </p:pic>
      <p:pic>
        <p:nvPicPr>
          <p:cNvPr id="4" name="Picture 4" descr="A picture containing text, sign, vector graphics&#10;&#10;Description automatically generated">
            <a:extLst>
              <a:ext uri="{FF2B5EF4-FFF2-40B4-BE49-F238E27FC236}">
                <a16:creationId xmlns:a16="http://schemas.microsoft.com/office/drawing/2014/main" id="{F03256C0-7057-4307-B431-82989D643B8E}"/>
              </a:ext>
            </a:extLst>
          </p:cNvPr>
          <p:cNvPicPr>
            <a:picLocks noChangeAspect="1"/>
          </p:cNvPicPr>
          <p:nvPr/>
        </p:nvPicPr>
        <p:blipFill>
          <a:blip r:embed="rId11"/>
          <a:stretch>
            <a:fillRect/>
          </a:stretch>
        </p:blipFill>
        <p:spPr>
          <a:xfrm>
            <a:off x="682171" y="2305957"/>
            <a:ext cx="468086" cy="477157"/>
          </a:xfrm>
          <a:prstGeom prst="rect">
            <a:avLst/>
          </a:prstGeom>
        </p:spPr>
      </p:pic>
      <p:pic>
        <p:nvPicPr>
          <p:cNvPr id="5" name="Picture 5" descr="Logo&#10;&#10;Description automatically generated">
            <a:extLst>
              <a:ext uri="{FF2B5EF4-FFF2-40B4-BE49-F238E27FC236}">
                <a16:creationId xmlns:a16="http://schemas.microsoft.com/office/drawing/2014/main" id="{00D10741-2B26-4A2B-99C1-4A3143649ECB}"/>
              </a:ext>
            </a:extLst>
          </p:cNvPr>
          <p:cNvPicPr>
            <a:picLocks noChangeAspect="1"/>
          </p:cNvPicPr>
          <p:nvPr/>
        </p:nvPicPr>
        <p:blipFill>
          <a:blip r:embed="rId12"/>
          <a:stretch>
            <a:fillRect/>
          </a:stretch>
        </p:blipFill>
        <p:spPr>
          <a:xfrm>
            <a:off x="4482770" y="2360319"/>
            <a:ext cx="427513" cy="501204"/>
          </a:xfrm>
          <a:prstGeom prst="rect">
            <a:avLst/>
          </a:prstGeom>
        </p:spPr>
      </p:pic>
      <p:sp>
        <p:nvSpPr>
          <p:cNvPr id="7" name="Arrow: Down 6">
            <a:extLst>
              <a:ext uri="{FF2B5EF4-FFF2-40B4-BE49-F238E27FC236}">
                <a16:creationId xmlns:a16="http://schemas.microsoft.com/office/drawing/2014/main" id="{ABD9E1B8-FA87-4BCA-8345-E6539E6AC106}"/>
              </a:ext>
            </a:extLst>
          </p:cNvPr>
          <p:cNvSpPr/>
          <p:nvPr/>
        </p:nvSpPr>
        <p:spPr>
          <a:xfrm>
            <a:off x="7743026" y="4317657"/>
            <a:ext cx="292274" cy="42797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oogle Shape;163;p7">
            <a:extLst>
              <a:ext uri="{FF2B5EF4-FFF2-40B4-BE49-F238E27FC236}">
                <a16:creationId xmlns:a16="http://schemas.microsoft.com/office/drawing/2014/main" id="{C9228F37-1C64-4794-A178-FDA290C6FA35}"/>
              </a:ext>
            </a:extLst>
          </p:cNvPr>
          <p:cNvPicPr preferRelativeResize="0"/>
          <p:nvPr/>
        </p:nvPicPr>
        <p:blipFill rotWithShape="1">
          <a:blip r:embed="rId3">
            <a:alphaModFix/>
          </a:blip>
          <a:srcRect/>
          <a:stretch/>
        </p:blipFill>
        <p:spPr>
          <a:xfrm>
            <a:off x="4540408" y="2777159"/>
            <a:ext cx="672987" cy="735233"/>
          </a:xfrm>
          <a:prstGeom prst="rect">
            <a:avLst/>
          </a:prstGeom>
          <a:noFill/>
          <a:ln>
            <a:noFill/>
          </a:ln>
        </p:spPr>
      </p:pic>
      <p:pic>
        <p:nvPicPr>
          <p:cNvPr id="50" name="Google Shape;164;p7">
            <a:extLst>
              <a:ext uri="{FF2B5EF4-FFF2-40B4-BE49-F238E27FC236}">
                <a16:creationId xmlns:a16="http://schemas.microsoft.com/office/drawing/2014/main" id="{DA025128-AAB2-4F6F-8A84-BA5FAAF81492}"/>
              </a:ext>
            </a:extLst>
          </p:cNvPr>
          <p:cNvPicPr preferRelativeResize="0"/>
          <p:nvPr/>
        </p:nvPicPr>
        <p:blipFill rotWithShape="1">
          <a:blip r:embed="rId4">
            <a:alphaModFix/>
          </a:blip>
          <a:srcRect/>
          <a:stretch/>
        </p:blipFill>
        <p:spPr>
          <a:xfrm>
            <a:off x="5074691" y="3021102"/>
            <a:ext cx="273151" cy="307363"/>
          </a:xfrm>
          <a:prstGeom prst="rect">
            <a:avLst/>
          </a:prstGeom>
          <a:noFill/>
          <a:ln>
            <a:noFill/>
          </a:ln>
        </p:spPr>
      </p:pic>
      <p:cxnSp>
        <p:nvCxnSpPr>
          <p:cNvPr id="51" name="Google Shape;203;p7">
            <a:extLst>
              <a:ext uri="{FF2B5EF4-FFF2-40B4-BE49-F238E27FC236}">
                <a16:creationId xmlns:a16="http://schemas.microsoft.com/office/drawing/2014/main" id="{5FFB1A29-C014-4423-9DF8-595E00EF309A}"/>
              </a:ext>
            </a:extLst>
          </p:cNvPr>
          <p:cNvCxnSpPr/>
          <p:nvPr/>
        </p:nvCxnSpPr>
        <p:spPr>
          <a:xfrm>
            <a:off x="1855162" y="1163480"/>
            <a:ext cx="0" cy="4894400"/>
          </a:xfrm>
          <a:prstGeom prst="straightConnector1">
            <a:avLst/>
          </a:prstGeom>
          <a:noFill/>
          <a:ln w="19050" cap="flat" cmpd="sng">
            <a:solidFill>
              <a:srgbClr val="BABACC"/>
            </a:solidFill>
            <a:prstDash val="dot"/>
            <a:round/>
            <a:headEnd type="none" w="sm" len="sm"/>
            <a:tailEnd type="none" w="sm" len="sm"/>
          </a:ln>
        </p:spPr>
      </p:cxnSp>
      <p:sp>
        <p:nvSpPr>
          <p:cNvPr id="8" name="Rectangle 7">
            <a:extLst>
              <a:ext uri="{FF2B5EF4-FFF2-40B4-BE49-F238E27FC236}">
                <a16:creationId xmlns:a16="http://schemas.microsoft.com/office/drawing/2014/main" id="{C1E35BCE-3122-4B85-B543-B3D6723D681F}"/>
              </a:ext>
            </a:extLst>
          </p:cNvPr>
          <p:cNvSpPr/>
          <p:nvPr/>
        </p:nvSpPr>
        <p:spPr>
          <a:xfrm>
            <a:off x="2226463" y="1029571"/>
            <a:ext cx="1529008" cy="338554"/>
          </a:xfrm>
          <a:prstGeom prst="rect">
            <a:avLst/>
          </a:prstGeom>
        </p:spPr>
        <p:txBody>
          <a:bodyPr wrap="none">
            <a:spAutoFit/>
          </a:bodyPr>
          <a:lstStyle/>
          <a:p>
            <a:r>
              <a:rPr lang="en" sz="1600">
                <a:latin typeface="Lato"/>
                <a:ea typeface="Lato"/>
                <a:cs typeface="Lato"/>
                <a:sym typeface="Lato"/>
              </a:rPr>
              <a:t>Pre-processing</a:t>
            </a:r>
            <a:endParaRPr lang="en-US" sz="1600"/>
          </a:p>
        </p:txBody>
      </p:sp>
      <p:sp>
        <p:nvSpPr>
          <p:cNvPr id="59" name="Rectangle 58">
            <a:extLst>
              <a:ext uri="{FF2B5EF4-FFF2-40B4-BE49-F238E27FC236}">
                <a16:creationId xmlns:a16="http://schemas.microsoft.com/office/drawing/2014/main" id="{1AF08246-8CF8-4369-B41A-E2B255B35054}"/>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0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7"/>
          <p:cNvPicPr preferRelativeResize="0"/>
          <p:nvPr/>
        </p:nvPicPr>
        <p:blipFill rotWithShape="1">
          <a:blip r:embed="rId3">
            <a:alphaModFix/>
          </a:blip>
          <a:srcRect/>
          <a:stretch/>
        </p:blipFill>
        <p:spPr>
          <a:xfrm>
            <a:off x="581967" y="2796952"/>
            <a:ext cx="672987" cy="735233"/>
          </a:xfrm>
          <a:prstGeom prst="rect">
            <a:avLst/>
          </a:prstGeom>
          <a:noFill/>
          <a:ln>
            <a:noFill/>
          </a:ln>
        </p:spPr>
      </p:pic>
      <p:pic>
        <p:nvPicPr>
          <p:cNvPr id="164" name="Google Shape;164;p7"/>
          <p:cNvPicPr preferRelativeResize="0"/>
          <p:nvPr/>
        </p:nvPicPr>
        <p:blipFill rotWithShape="1">
          <a:blip r:embed="rId4">
            <a:alphaModFix/>
          </a:blip>
          <a:srcRect/>
          <a:stretch/>
        </p:blipFill>
        <p:spPr>
          <a:xfrm>
            <a:off x="1116250" y="3040895"/>
            <a:ext cx="273151" cy="307363"/>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2055368" y="2688649"/>
            <a:ext cx="735233" cy="735267"/>
          </a:xfrm>
          <a:prstGeom prst="rect">
            <a:avLst/>
          </a:prstGeom>
          <a:noFill/>
          <a:ln>
            <a:noFill/>
          </a:ln>
        </p:spPr>
      </p:pic>
      <p:pic>
        <p:nvPicPr>
          <p:cNvPr id="166" name="Google Shape;166;p7"/>
          <p:cNvPicPr preferRelativeResize="0"/>
          <p:nvPr/>
        </p:nvPicPr>
        <p:blipFill rotWithShape="1">
          <a:blip r:embed="rId6">
            <a:alphaModFix/>
          </a:blip>
          <a:srcRect/>
          <a:stretch/>
        </p:blipFill>
        <p:spPr>
          <a:xfrm>
            <a:off x="3279768" y="2780696"/>
            <a:ext cx="735233" cy="735233"/>
          </a:xfrm>
          <a:prstGeom prst="rect">
            <a:avLst/>
          </a:prstGeom>
          <a:noFill/>
          <a:ln>
            <a:noFill/>
          </a:ln>
        </p:spPr>
      </p:pic>
      <p:sp>
        <p:nvSpPr>
          <p:cNvPr id="167" name="Google Shape;167;p7"/>
          <p:cNvSpPr txBox="1"/>
          <p:nvPr/>
        </p:nvSpPr>
        <p:spPr>
          <a:xfrm>
            <a:off x="406400" y="3348251"/>
            <a:ext cx="1344400" cy="754012"/>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Collect Deepfake Datasets</a:t>
            </a:r>
            <a:endParaRPr sz="1100" b="1">
              <a:latin typeface="Lato"/>
              <a:ea typeface="Lato"/>
              <a:cs typeface="Lato"/>
              <a:sym typeface="Lato"/>
            </a:endParaRPr>
          </a:p>
        </p:txBody>
      </p:sp>
      <p:sp>
        <p:nvSpPr>
          <p:cNvPr id="168" name="Google Shape;168;p7"/>
          <p:cNvSpPr txBox="1"/>
          <p:nvPr/>
        </p:nvSpPr>
        <p:spPr>
          <a:xfrm>
            <a:off x="3172094" y="3302001"/>
            <a:ext cx="1344400" cy="415458"/>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Crop Faces</a:t>
            </a:r>
            <a:endParaRPr sz="1100" b="1">
              <a:latin typeface="Lato"/>
              <a:ea typeface="Lato"/>
              <a:cs typeface="Lato"/>
              <a:sym typeface="Lato"/>
            </a:endParaRPr>
          </a:p>
        </p:txBody>
      </p:sp>
      <p:sp>
        <p:nvSpPr>
          <p:cNvPr id="172" name="Google Shape;172;p7"/>
          <p:cNvSpPr txBox="1"/>
          <p:nvPr/>
        </p:nvSpPr>
        <p:spPr>
          <a:xfrm>
            <a:off x="4258921" y="3388644"/>
            <a:ext cx="1825052" cy="584735"/>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Store in HDF5 files, upload to RCC</a:t>
            </a:r>
            <a:endParaRPr sz="1100" b="1">
              <a:latin typeface="Lato"/>
              <a:ea typeface="Lato"/>
              <a:cs typeface="Lato"/>
              <a:sym typeface="Lato"/>
            </a:endParaRPr>
          </a:p>
        </p:txBody>
      </p:sp>
      <p:sp>
        <p:nvSpPr>
          <p:cNvPr id="174" name="Google Shape;174;p7"/>
          <p:cNvSpPr txBox="1"/>
          <p:nvPr/>
        </p:nvSpPr>
        <p:spPr>
          <a:xfrm>
            <a:off x="1750784" y="3292168"/>
            <a:ext cx="1344400" cy="415458"/>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Extract frames</a:t>
            </a:r>
            <a:endParaRPr sz="1100" b="1">
              <a:latin typeface="Lato"/>
              <a:ea typeface="Lato"/>
              <a:cs typeface="Lato"/>
              <a:sym typeface="Lato"/>
            </a:endParaRPr>
          </a:p>
        </p:txBody>
      </p:sp>
      <p:sp>
        <p:nvSpPr>
          <p:cNvPr id="176" name="Google Shape;176;p7"/>
          <p:cNvSpPr txBox="1"/>
          <p:nvPr/>
        </p:nvSpPr>
        <p:spPr>
          <a:xfrm>
            <a:off x="2993284" y="4983601"/>
            <a:ext cx="1344400" cy="754012"/>
          </a:xfrm>
          <a:prstGeom prst="rect">
            <a:avLst/>
          </a:prstGeom>
          <a:noFill/>
          <a:ln>
            <a:noFill/>
          </a:ln>
        </p:spPr>
        <p:txBody>
          <a:bodyPr spcFirstLastPara="1" wrap="square" lIns="121900" tIns="121900" rIns="121900" bIns="121900" anchor="t" anchorCtr="0">
            <a:spAutoFit/>
          </a:bodyPr>
          <a:lstStyle/>
          <a:p>
            <a:pPr>
              <a:buSzPts val="800"/>
            </a:pPr>
            <a:r>
              <a:rPr lang="en-US" sz="1100" b="1">
                <a:latin typeface="Lato"/>
                <a:ea typeface="Lato"/>
                <a:cs typeface="Lato"/>
                <a:sym typeface="Lato"/>
              </a:rPr>
              <a:t>Split into Train, Valid, Test Sets, Isolate Actors</a:t>
            </a:r>
          </a:p>
        </p:txBody>
      </p:sp>
      <p:pic>
        <p:nvPicPr>
          <p:cNvPr id="177" name="Google Shape;177;p7"/>
          <p:cNvPicPr preferRelativeResize="0"/>
          <p:nvPr/>
        </p:nvPicPr>
        <p:blipFill rotWithShape="1">
          <a:blip r:embed="rId5">
            <a:alphaModFix/>
          </a:blip>
          <a:srcRect/>
          <a:stretch/>
        </p:blipFill>
        <p:spPr>
          <a:xfrm>
            <a:off x="6026117" y="2831345"/>
            <a:ext cx="735233" cy="735267"/>
          </a:xfrm>
          <a:prstGeom prst="rect">
            <a:avLst/>
          </a:prstGeom>
          <a:noFill/>
          <a:ln>
            <a:noFill/>
          </a:ln>
        </p:spPr>
      </p:pic>
      <p:sp>
        <p:nvSpPr>
          <p:cNvPr id="178" name="Google Shape;178;p7"/>
          <p:cNvSpPr txBox="1"/>
          <p:nvPr/>
        </p:nvSpPr>
        <p:spPr>
          <a:xfrm>
            <a:off x="5721534" y="3383493"/>
            <a:ext cx="1344400" cy="923289"/>
          </a:xfrm>
          <a:prstGeom prst="rect">
            <a:avLst/>
          </a:prstGeom>
          <a:noFill/>
          <a:ln>
            <a:noFill/>
          </a:ln>
        </p:spPr>
        <p:txBody>
          <a:bodyPr spcFirstLastPara="1" wrap="square" lIns="121900" tIns="121900" rIns="121900" bIns="121900" anchor="t" anchorCtr="0">
            <a:spAutoFit/>
          </a:bodyPr>
          <a:lstStyle/>
          <a:p>
            <a:pPr>
              <a:buSzPts val="800"/>
            </a:pPr>
            <a:r>
              <a:rPr lang="en" sz="1100" b="1">
                <a:latin typeface="Lato"/>
                <a:ea typeface="Lato"/>
                <a:cs typeface="Lato"/>
                <a:sym typeface="Lato"/>
              </a:rPr>
              <a:t>Perform Data Augmentation, Train Transfer Learning Models</a:t>
            </a:r>
            <a:endParaRPr sz="1100" b="1">
              <a:latin typeface="Lato"/>
              <a:ea typeface="Lato"/>
              <a:cs typeface="Lato"/>
              <a:sym typeface="Lato"/>
            </a:endParaRPr>
          </a:p>
        </p:txBody>
      </p:sp>
      <p:pic>
        <p:nvPicPr>
          <p:cNvPr id="179" name="Google Shape;179;p7"/>
          <p:cNvPicPr preferRelativeResize="0"/>
          <p:nvPr/>
        </p:nvPicPr>
        <p:blipFill rotWithShape="1">
          <a:blip r:embed="rId7">
            <a:alphaModFix/>
          </a:blip>
          <a:srcRect/>
          <a:stretch/>
        </p:blipFill>
        <p:spPr>
          <a:xfrm>
            <a:off x="7523716" y="2780685"/>
            <a:ext cx="735233" cy="735252"/>
          </a:xfrm>
          <a:prstGeom prst="rect">
            <a:avLst/>
          </a:prstGeom>
          <a:noFill/>
          <a:ln>
            <a:noFill/>
          </a:ln>
        </p:spPr>
      </p:pic>
      <p:sp>
        <p:nvSpPr>
          <p:cNvPr id="182" name="Google Shape;182;p7"/>
          <p:cNvSpPr txBox="1"/>
          <p:nvPr/>
        </p:nvSpPr>
        <p:spPr>
          <a:xfrm>
            <a:off x="7416733" y="3385508"/>
            <a:ext cx="1070000" cy="923289"/>
          </a:xfrm>
          <a:prstGeom prst="rect">
            <a:avLst/>
          </a:prstGeom>
          <a:noFill/>
          <a:ln>
            <a:noFill/>
          </a:ln>
        </p:spPr>
        <p:txBody>
          <a:bodyPr spcFirstLastPara="1" wrap="square" lIns="121900" tIns="121900" rIns="121900" bIns="121900" anchor="t" anchorCtr="0">
            <a:spAutoFit/>
          </a:bodyPr>
          <a:lstStyle/>
          <a:p>
            <a:pPr>
              <a:buSzPts val="800"/>
            </a:pPr>
            <a:r>
              <a:rPr lang="en-US" sz="1100" b="1">
                <a:latin typeface="Lato"/>
                <a:ea typeface="Lato"/>
                <a:cs typeface="Lato"/>
                <a:sym typeface="Lato"/>
              </a:rPr>
              <a:t>Observe Validation AUC, Score on Test Set</a:t>
            </a:r>
            <a:endParaRPr sz="1100" b="1">
              <a:latin typeface="Lato"/>
              <a:ea typeface="Lato"/>
              <a:cs typeface="Lato"/>
              <a:sym typeface="Lato"/>
            </a:endParaRPr>
          </a:p>
        </p:txBody>
      </p:sp>
      <p:pic>
        <p:nvPicPr>
          <p:cNvPr id="183" name="Google Shape;183;p7"/>
          <p:cNvPicPr preferRelativeResize="0"/>
          <p:nvPr/>
        </p:nvPicPr>
        <p:blipFill rotWithShape="1">
          <a:blip r:embed="rId8">
            <a:alphaModFix/>
          </a:blip>
          <a:srcRect/>
          <a:stretch/>
        </p:blipFill>
        <p:spPr>
          <a:xfrm>
            <a:off x="7494801" y="4878811"/>
            <a:ext cx="735233" cy="735233"/>
          </a:xfrm>
          <a:prstGeom prst="rect">
            <a:avLst/>
          </a:prstGeom>
          <a:noFill/>
          <a:ln>
            <a:noFill/>
          </a:ln>
        </p:spPr>
      </p:pic>
      <p:sp>
        <p:nvSpPr>
          <p:cNvPr id="184" name="Google Shape;184;p7"/>
          <p:cNvSpPr txBox="1"/>
          <p:nvPr/>
        </p:nvSpPr>
        <p:spPr>
          <a:xfrm>
            <a:off x="7353784" y="5503310"/>
            <a:ext cx="1416400" cy="754012"/>
          </a:xfrm>
          <a:prstGeom prst="rect">
            <a:avLst/>
          </a:prstGeom>
          <a:noFill/>
          <a:ln>
            <a:noFill/>
          </a:ln>
        </p:spPr>
        <p:txBody>
          <a:bodyPr spcFirstLastPara="1" wrap="square" lIns="121900" tIns="121900" rIns="121900" bIns="121900" anchor="t" anchorCtr="0">
            <a:spAutoFit/>
          </a:bodyPr>
          <a:lstStyle/>
          <a:p>
            <a:pPr>
              <a:buSzPts val="800"/>
            </a:pPr>
            <a:r>
              <a:rPr lang="en-US" sz="1100" b="1">
                <a:latin typeface="Lato"/>
                <a:ea typeface="Lato"/>
                <a:cs typeface="Lato"/>
                <a:sym typeface="Lato"/>
              </a:rPr>
              <a:t>Adjust model hyperparameters and repeat</a:t>
            </a:r>
            <a:endParaRPr lang="en-US" sz="1100" b="1">
              <a:latin typeface="Lato"/>
              <a:ea typeface="Lato"/>
              <a:cs typeface="Lato"/>
            </a:endParaRPr>
          </a:p>
        </p:txBody>
      </p:sp>
      <p:cxnSp>
        <p:nvCxnSpPr>
          <p:cNvPr id="191" name="Google Shape;191;p7"/>
          <p:cNvCxnSpPr/>
          <p:nvPr/>
        </p:nvCxnSpPr>
        <p:spPr>
          <a:xfrm>
            <a:off x="1460367" y="3219667"/>
            <a:ext cx="577600" cy="0"/>
          </a:xfrm>
          <a:prstGeom prst="straightConnector1">
            <a:avLst/>
          </a:prstGeom>
          <a:noFill/>
          <a:ln w="28575" cap="flat" cmpd="sng">
            <a:solidFill>
              <a:srgbClr val="4285F4"/>
            </a:solidFill>
            <a:prstDash val="solid"/>
            <a:round/>
            <a:headEnd type="none" w="sm" len="sm"/>
            <a:tailEnd type="triangle" w="med" len="med"/>
          </a:ln>
        </p:spPr>
      </p:cxnSp>
      <p:cxnSp>
        <p:nvCxnSpPr>
          <p:cNvPr id="192" name="Google Shape;192;p7"/>
          <p:cNvCxnSpPr/>
          <p:nvPr/>
        </p:nvCxnSpPr>
        <p:spPr>
          <a:xfrm>
            <a:off x="2702167" y="3194584"/>
            <a:ext cx="577600" cy="0"/>
          </a:xfrm>
          <a:prstGeom prst="straightConnector1">
            <a:avLst/>
          </a:prstGeom>
          <a:noFill/>
          <a:ln w="28575" cap="flat" cmpd="sng">
            <a:solidFill>
              <a:srgbClr val="4285F4"/>
            </a:solidFill>
            <a:prstDash val="solid"/>
            <a:round/>
            <a:headEnd type="none" w="sm" len="sm"/>
            <a:tailEnd type="triangle" w="med" len="med"/>
          </a:ln>
        </p:spPr>
      </p:cxnSp>
      <p:sp>
        <p:nvSpPr>
          <p:cNvPr id="196" name="Google Shape;196;p7"/>
          <p:cNvSpPr/>
          <p:nvPr/>
        </p:nvSpPr>
        <p:spPr>
          <a:xfrm rot="5400000">
            <a:off x="3489451" y="3923433"/>
            <a:ext cx="376000" cy="245600"/>
          </a:xfrm>
          <a:prstGeom prst="rightArrow">
            <a:avLst>
              <a:gd name="adj1" fmla="val 50000"/>
              <a:gd name="adj2" fmla="val 50000"/>
            </a:avLst>
          </a:prstGeom>
          <a:solidFill>
            <a:srgbClr val="4285F4"/>
          </a:solid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a:p>
        </p:txBody>
      </p:sp>
      <p:cxnSp>
        <p:nvCxnSpPr>
          <p:cNvPr id="197" name="Google Shape;197;p7"/>
          <p:cNvCxnSpPr/>
          <p:nvPr/>
        </p:nvCxnSpPr>
        <p:spPr>
          <a:xfrm>
            <a:off x="5369692" y="3157784"/>
            <a:ext cx="577600" cy="0"/>
          </a:xfrm>
          <a:prstGeom prst="straightConnector1">
            <a:avLst/>
          </a:prstGeom>
          <a:noFill/>
          <a:ln w="28575" cap="flat" cmpd="sng">
            <a:solidFill>
              <a:srgbClr val="4285F4"/>
            </a:solidFill>
            <a:prstDash val="solid"/>
            <a:round/>
            <a:headEnd type="none" w="sm" len="sm"/>
            <a:tailEnd type="triangle" w="med" len="med"/>
          </a:ln>
        </p:spPr>
      </p:cxnSp>
      <p:cxnSp>
        <p:nvCxnSpPr>
          <p:cNvPr id="199" name="Google Shape;199;p7"/>
          <p:cNvCxnSpPr>
            <a:endCxn id="179" idx="1"/>
          </p:cNvCxnSpPr>
          <p:nvPr/>
        </p:nvCxnSpPr>
        <p:spPr>
          <a:xfrm>
            <a:off x="6746515" y="3148311"/>
            <a:ext cx="777200" cy="0"/>
          </a:xfrm>
          <a:prstGeom prst="straightConnector1">
            <a:avLst/>
          </a:prstGeom>
          <a:noFill/>
          <a:ln w="28575" cap="flat" cmpd="sng">
            <a:solidFill>
              <a:srgbClr val="4285F4"/>
            </a:solidFill>
            <a:prstDash val="solid"/>
            <a:round/>
            <a:headEnd type="none" w="sm" len="sm"/>
            <a:tailEnd type="triangle" w="med" len="med"/>
          </a:ln>
        </p:spPr>
      </p:cxnSp>
      <p:cxnSp>
        <p:nvCxnSpPr>
          <p:cNvPr id="200" name="Google Shape;200;p7"/>
          <p:cNvCxnSpPr>
            <a:stCxn id="179" idx="3"/>
          </p:cNvCxnSpPr>
          <p:nvPr/>
        </p:nvCxnSpPr>
        <p:spPr>
          <a:xfrm flipV="1">
            <a:off x="8238072" y="3157949"/>
            <a:ext cx="630433" cy="800"/>
          </a:xfrm>
          <a:prstGeom prst="straightConnector1">
            <a:avLst/>
          </a:prstGeom>
          <a:ln w="28575">
            <a:headEnd type="none" w="sm" len="sm"/>
            <a:tailEnd type="triangle" w="med" len="med"/>
          </a:ln>
        </p:spPr>
        <p:style>
          <a:lnRef idx="1">
            <a:schemeClr val="accent4"/>
          </a:lnRef>
          <a:fillRef idx="0">
            <a:schemeClr val="accent4"/>
          </a:fillRef>
          <a:effectRef idx="0">
            <a:schemeClr val="accent4"/>
          </a:effectRef>
          <a:fontRef idx="minor">
            <a:schemeClr val="tx1"/>
          </a:fontRef>
        </p:style>
      </p:cxnSp>
      <p:cxnSp>
        <p:nvCxnSpPr>
          <p:cNvPr id="203" name="Google Shape;203;p7"/>
          <p:cNvCxnSpPr/>
          <p:nvPr/>
        </p:nvCxnSpPr>
        <p:spPr>
          <a:xfrm>
            <a:off x="4199854" y="1155033"/>
            <a:ext cx="0" cy="4894400"/>
          </a:xfrm>
          <a:prstGeom prst="straightConnector1">
            <a:avLst/>
          </a:prstGeom>
          <a:noFill/>
          <a:ln w="19050" cap="flat" cmpd="sng">
            <a:solidFill>
              <a:srgbClr val="BABACC"/>
            </a:solidFill>
            <a:prstDash val="dot"/>
            <a:round/>
            <a:headEnd type="none" w="sm" len="sm"/>
            <a:tailEnd type="none" w="sm" len="sm"/>
          </a:ln>
        </p:spPr>
      </p:cxnSp>
      <p:cxnSp>
        <p:nvCxnSpPr>
          <p:cNvPr id="204" name="Google Shape;204;p7"/>
          <p:cNvCxnSpPr/>
          <p:nvPr/>
        </p:nvCxnSpPr>
        <p:spPr>
          <a:xfrm>
            <a:off x="7179651" y="1155033"/>
            <a:ext cx="0" cy="4894400"/>
          </a:xfrm>
          <a:prstGeom prst="straightConnector1">
            <a:avLst/>
          </a:prstGeom>
          <a:noFill/>
          <a:ln w="19050" cap="flat" cmpd="sng">
            <a:solidFill>
              <a:srgbClr val="BABACC"/>
            </a:solidFill>
            <a:prstDash val="dot"/>
            <a:round/>
            <a:headEnd type="none" w="sm" len="sm"/>
            <a:tailEnd type="none" w="sm" len="sm"/>
          </a:ln>
        </p:spPr>
      </p:cxnSp>
      <p:sp>
        <p:nvSpPr>
          <p:cNvPr id="210" name="Google Shape;210;p7"/>
          <p:cNvSpPr txBox="1"/>
          <p:nvPr/>
        </p:nvSpPr>
        <p:spPr>
          <a:xfrm>
            <a:off x="128595" y="952647"/>
            <a:ext cx="1736992" cy="492402"/>
          </a:xfrm>
          <a:prstGeom prst="rect">
            <a:avLst/>
          </a:prstGeom>
          <a:noFill/>
          <a:ln>
            <a:noFill/>
          </a:ln>
        </p:spPr>
        <p:txBody>
          <a:bodyPr spcFirstLastPara="1" wrap="square" lIns="121900" tIns="121900" rIns="121900" bIns="121900" anchor="t" anchorCtr="0">
            <a:spAutoFit/>
          </a:bodyPr>
          <a:lstStyle/>
          <a:p>
            <a:pPr>
              <a:buSzPts val="1200"/>
            </a:pPr>
            <a:r>
              <a:rPr lang="en" sz="1600">
                <a:latin typeface="Lato"/>
                <a:ea typeface="Lato"/>
                <a:cs typeface="Lato"/>
                <a:sym typeface="Lato"/>
              </a:rPr>
              <a:t>Data Collection</a:t>
            </a:r>
            <a:endParaRPr sz="1600">
              <a:latin typeface="Lato"/>
              <a:ea typeface="Lato"/>
              <a:cs typeface="Lato"/>
              <a:sym typeface="Lato"/>
            </a:endParaRPr>
          </a:p>
        </p:txBody>
      </p:sp>
      <p:sp>
        <p:nvSpPr>
          <p:cNvPr id="211" name="Google Shape;211;p7"/>
          <p:cNvSpPr txBox="1"/>
          <p:nvPr/>
        </p:nvSpPr>
        <p:spPr>
          <a:xfrm>
            <a:off x="7416733" y="961601"/>
            <a:ext cx="2873012" cy="492402"/>
          </a:xfrm>
          <a:prstGeom prst="rect">
            <a:avLst/>
          </a:prstGeom>
          <a:noFill/>
          <a:ln>
            <a:noFill/>
          </a:ln>
        </p:spPr>
        <p:txBody>
          <a:bodyPr spcFirstLastPara="1" wrap="square" lIns="121900" tIns="121900" rIns="121900" bIns="121900" anchor="t" anchorCtr="0">
            <a:spAutoFit/>
          </a:bodyPr>
          <a:lstStyle/>
          <a:p>
            <a:pPr>
              <a:buSzPts val="1200"/>
            </a:pPr>
            <a:r>
              <a:rPr lang="en" sz="1600">
                <a:latin typeface="Lato"/>
                <a:ea typeface="Lato"/>
                <a:cs typeface="Lato"/>
                <a:sym typeface="Lato"/>
              </a:rPr>
              <a:t>Tuning</a:t>
            </a:r>
            <a:endParaRPr sz="1600">
              <a:latin typeface="Lato"/>
              <a:ea typeface="Lato"/>
              <a:cs typeface="Lato"/>
              <a:sym typeface="Lato"/>
            </a:endParaRPr>
          </a:p>
        </p:txBody>
      </p:sp>
      <p:sp>
        <p:nvSpPr>
          <p:cNvPr id="214" name="Google Shape;214;p7"/>
          <p:cNvSpPr txBox="1"/>
          <p:nvPr/>
        </p:nvSpPr>
        <p:spPr>
          <a:xfrm>
            <a:off x="4749534" y="961601"/>
            <a:ext cx="1944000" cy="492402"/>
          </a:xfrm>
          <a:prstGeom prst="rect">
            <a:avLst/>
          </a:prstGeom>
          <a:noFill/>
          <a:ln>
            <a:noFill/>
          </a:ln>
        </p:spPr>
        <p:txBody>
          <a:bodyPr spcFirstLastPara="1" wrap="square" lIns="121900" tIns="121900" rIns="121900" bIns="121900" anchor="t" anchorCtr="0">
            <a:spAutoFit/>
          </a:bodyPr>
          <a:lstStyle/>
          <a:p>
            <a:pPr>
              <a:buSzPts val="1200"/>
            </a:pPr>
            <a:r>
              <a:rPr lang="en" sz="1600">
                <a:latin typeface="Lato"/>
                <a:ea typeface="Lato"/>
                <a:cs typeface="Lato"/>
                <a:sym typeface="Lato"/>
              </a:rPr>
              <a:t>Model Training</a:t>
            </a:r>
            <a:endParaRPr sz="1600">
              <a:latin typeface="Lato"/>
              <a:ea typeface="Lato"/>
              <a:cs typeface="Lato"/>
              <a:sym typeface="Lato"/>
            </a:endParaRPr>
          </a:p>
        </p:txBody>
      </p:sp>
      <p:pic>
        <p:nvPicPr>
          <p:cNvPr id="56" name="Google Shape;171;p7">
            <a:extLst>
              <a:ext uri="{FF2B5EF4-FFF2-40B4-BE49-F238E27FC236}">
                <a16:creationId xmlns:a16="http://schemas.microsoft.com/office/drawing/2014/main" id="{4BAAE16B-2FE0-4E0C-86A5-77CFECE6BEC0}"/>
              </a:ext>
            </a:extLst>
          </p:cNvPr>
          <p:cNvPicPr preferRelativeResize="0"/>
          <p:nvPr/>
        </p:nvPicPr>
        <p:blipFill rotWithShape="1">
          <a:blip r:embed="rId9">
            <a:alphaModFix/>
          </a:blip>
          <a:srcRect/>
          <a:stretch/>
        </p:blipFill>
        <p:spPr>
          <a:xfrm>
            <a:off x="3321202" y="4382769"/>
            <a:ext cx="735233" cy="732581"/>
          </a:xfrm>
          <a:prstGeom prst="rect">
            <a:avLst/>
          </a:prstGeom>
          <a:noFill/>
          <a:ln>
            <a:noFill/>
          </a:ln>
        </p:spPr>
      </p:pic>
      <p:cxnSp>
        <p:nvCxnSpPr>
          <p:cNvPr id="9" name="Connector: Elbow 8">
            <a:extLst>
              <a:ext uri="{FF2B5EF4-FFF2-40B4-BE49-F238E27FC236}">
                <a16:creationId xmlns:a16="http://schemas.microsoft.com/office/drawing/2014/main" id="{295D8C5A-A61E-4BE1-899B-D966CBAB932F}"/>
              </a:ext>
            </a:extLst>
          </p:cNvPr>
          <p:cNvCxnSpPr>
            <a:cxnSpLocks/>
            <a:stCxn id="56" idx="3"/>
          </p:cNvCxnSpPr>
          <p:nvPr/>
        </p:nvCxnSpPr>
        <p:spPr>
          <a:xfrm flipV="1">
            <a:off x="4056435" y="3162388"/>
            <a:ext cx="578024" cy="1586672"/>
          </a:xfrm>
          <a:prstGeom prst="bentConnector3">
            <a:avLst>
              <a:gd name="adj1" fmla="val 3222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Google Shape;87;gbd1a511eea_0_0">
            <a:extLst>
              <a:ext uri="{FF2B5EF4-FFF2-40B4-BE49-F238E27FC236}">
                <a16:creationId xmlns:a16="http://schemas.microsoft.com/office/drawing/2014/main" id="{24C38018-AA6B-48C7-AFA0-EFD3933D7A02}"/>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Pipeline Overview</a:t>
            </a:r>
            <a:endParaRPr lang="en-US">
              <a:solidFill>
                <a:schemeClr val="tx1">
                  <a:lumMod val="65000"/>
                  <a:lumOff val="35000"/>
                </a:schemeClr>
              </a:solidFill>
            </a:endParaRPr>
          </a:p>
        </p:txBody>
      </p:sp>
      <p:pic>
        <p:nvPicPr>
          <p:cNvPr id="3" name="Picture 3" descr="Logo, company name&#10;&#10;Description automatically generated">
            <a:extLst>
              <a:ext uri="{FF2B5EF4-FFF2-40B4-BE49-F238E27FC236}">
                <a16:creationId xmlns:a16="http://schemas.microsoft.com/office/drawing/2014/main" id="{7E44D7DC-413E-4EDF-8731-E0BBBC63D731}"/>
              </a:ext>
            </a:extLst>
          </p:cNvPr>
          <p:cNvPicPr>
            <a:picLocks noChangeAspect="1"/>
          </p:cNvPicPr>
          <p:nvPr/>
        </p:nvPicPr>
        <p:blipFill rotWithShape="1">
          <a:blip r:embed="rId10"/>
          <a:srcRect l="9305" t="32918" r="7261" b="40721"/>
          <a:stretch/>
        </p:blipFill>
        <p:spPr>
          <a:xfrm>
            <a:off x="5796598" y="2354428"/>
            <a:ext cx="1200194" cy="387477"/>
          </a:xfrm>
          <a:prstGeom prst="rect">
            <a:avLst/>
          </a:prstGeom>
        </p:spPr>
      </p:pic>
      <p:pic>
        <p:nvPicPr>
          <p:cNvPr id="4" name="Picture 4" descr="A picture containing text, sign, vector graphics&#10;&#10;Description automatically generated">
            <a:extLst>
              <a:ext uri="{FF2B5EF4-FFF2-40B4-BE49-F238E27FC236}">
                <a16:creationId xmlns:a16="http://schemas.microsoft.com/office/drawing/2014/main" id="{F03256C0-7057-4307-B431-82989D643B8E}"/>
              </a:ext>
            </a:extLst>
          </p:cNvPr>
          <p:cNvPicPr>
            <a:picLocks noChangeAspect="1"/>
          </p:cNvPicPr>
          <p:nvPr/>
        </p:nvPicPr>
        <p:blipFill>
          <a:blip r:embed="rId11"/>
          <a:stretch>
            <a:fillRect/>
          </a:stretch>
        </p:blipFill>
        <p:spPr>
          <a:xfrm>
            <a:off x="682171" y="2305957"/>
            <a:ext cx="468086" cy="477157"/>
          </a:xfrm>
          <a:prstGeom prst="rect">
            <a:avLst/>
          </a:prstGeom>
        </p:spPr>
      </p:pic>
      <p:pic>
        <p:nvPicPr>
          <p:cNvPr id="5" name="Picture 5" descr="Logo&#10;&#10;Description automatically generated">
            <a:extLst>
              <a:ext uri="{FF2B5EF4-FFF2-40B4-BE49-F238E27FC236}">
                <a16:creationId xmlns:a16="http://schemas.microsoft.com/office/drawing/2014/main" id="{00D10741-2B26-4A2B-99C1-4A3143649ECB}"/>
              </a:ext>
            </a:extLst>
          </p:cNvPr>
          <p:cNvPicPr>
            <a:picLocks noChangeAspect="1"/>
          </p:cNvPicPr>
          <p:nvPr/>
        </p:nvPicPr>
        <p:blipFill>
          <a:blip r:embed="rId12"/>
          <a:stretch>
            <a:fillRect/>
          </a:stretch>
        </p:blipFill>
        <p:spPr>
          <a:xfrm>
            <a:off x="4482770" y="2360319"/>
            <a:ext cx="427513" cy="501204"/>
          </a:xfrm>
          <a:prstGeom prst="rect">
            <a:avLst/>
          </a:prstGeom>
        </p:spPr>
      </p:pic>
      <p:pic>
        <p:nvPicPr>
          <p:cNvPr id="6" name="Picture 6" descr="Logo&#10;&#10;Description automatically generated">
            <a:extLst>
              <a:ext uri="{FF2B5EF4-FFF2-40B4-BE49-F238E27FC236}">
                <a16:creationId xmlns:a16="http://schemas.microsoft.com/office/drawing/2014/main" id="{82FBCC3E-1063-484D-9A01-AF5B890B1BA7}"/>
              </a:ext>
            </a:extLst>
          </p:cNvPr>
          <p:cNvPicPr>
            <a:picLocks noChangeAspect="1"/>
          </p:cNvPicPr>
          <p:nvPr/>
        </p:nvPicPr>
        <p:blipFill>
          <a:blip r:embed="rId13"/>
          <a:stretch>
            <a:fillRect/>
          </a:stretch>
        </p:blipFill>
        <p:spPr>
          <a:xfrm>
            <a:off x="8659661" y="2558773"/>
            <a:ext cx="1292269" cy="237332"/>
          </a:xfrm>
          <a:prstGeom prst="rect">
            <a:avLst/>
          </a:prstGeom>
        </p:spPr>
      </p:pic>
      <p:sp>
        <p:nvSpPr>
          <p:cNvPr id="7" name="Arrow: Down 6">
            <a:extLst>
              <a:ext uri="{FF2B5EF4-FFF2-40B4-BE49-F238E27FC236}">
                <a16:creationId xmlns:a16="http://schemas.microsoft.com/office/drawing/2014/main" id="{ABD9E1B8-FA87-4BCA-8345-E6539E6AC106}"/>
              </a:ext>
            </a:extLst>
          </p:cNvPr>
          <p:cNvSpPr/>
          <p:nvPr/>
        </p:nvSpPr>
        <p:spPr>
          <a:xfrm>
            <a:off x="7743026" y="4317657"/>
            <a:ext cx="292274" cy="42797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Logo&#10;&#10;Description automatically generated">
            <a:extLst>
              <a:ext uri="{FF2B5EF4-FFF2-40B4-BE49-F238E27FC236}">
                <a16:creationId xmlns:a16="http://schemas.microsoft.com/office/drawing/2014/main" id="{3DB0D092-015E-4F4F-AAD4-99038DBB349B}"/>
              </a:ext>
            </a:extLst>
          </p:cNvPr>
          <p:cNvPicPr>
            <a:picLocks noChangeAspect="1"/>
          </p:cNvPicPr>
          <p:nvPr/>
        </p:nvPicPr>
        <p:blipFill>
          <a:blip r:embed="rId14"/>
          <a:stretch>
            <a:fillRect/>
          </a:stretch>
        </p:blipFill>
        <p:spPr>
          <a:xfrm>
            <a:off x="10434181" y="2567314"/>
            <a:ext cx="1469721" cy="1065757"/>
          </a:xfrm>
          <a:prstGeom prst="rect">
            <a:avLst/>
          </a:prstGeom>
        </p:spPr>
      </p:pic>
      <p:pic>
        <p:nvPicPr>
          <p:cNvPr id="44" name="Google Shape;165;p7">
            <a:extLst>
              <a:ext uri="{FF2B5EF4-FFF2-40B4-BE49-F238E27FC236}">
                <a16:creationId xmlns:a16="http://schemas.microsoft.com/office/drawing/2014/main" id="{DEA09517-FDF0-43A6-ABCC-57D246D3F7AF}"/>
              </a:ext>
            </a:extLst>
          </p:cNvPr>
          <p:cNvPicPr preferRelativeResize="0"/>
          <p:nvPr/>
        </p:nvPicPr>
        <p:blipFill rotWithShape="1">
          <a:blip r:embed="rId5">
            <a:alphaModFix/>
          </a:blip>
          <a:srcRect/>
          <a:stretch/>
        </p:blipFill>
        <p:spPr>
          <a:xfrm>
            <a:off x="8944957" y="2777672"/>
            <a:ext cx="735233" cy="735267"/>
          </a:xfrm>
          <a:prstGeom prst="rect">
            <a:avLst/>
          </a:prstGeom>
          <a:noFill/>
          <a:ln>
            <a:noFill/>
          </a:ln>
        </p:spPr>
      </p:pic>
      <p:sp>
        <p:nvSpPr>
          <p:cNvPr id="45" name="Google Shape;182;p7">
            <a:extLst>
              <a:ext uri="{FF2B5EF4-FFF2-40B4-BE49-F238E27FC236}">
                <a16:creationId xmlns:a16="http://schemas.microsoft.com/office/drawing/2014/main" id="{4CFBB76F-464D-4FB0-B22B-2115879ED0DC}"/>
              </a:ext>
            </a:extLst>
          </p:cNvPr>
          <p:cNvSpPr txBox="1"/>
          <p:nvPr/>
        </p:nvSpPr>
        <p:spPr>
          <a:xfrm>
            <a:off x="8878102" y="3437699"/>
            <a:ext cx="1070000" cy="754012"/>
          </a:xfrm>
          <a:prstGeom prst="rect">
            <a:avLst/>
          </a:prstGeom>
          <a:noFill/>
          <a:ln>
            <a:noFill/>
          </a:ln>
        </p:spPr>
        <p:txBody>
          <a:bodyPr spcFirstLastPara="1" wrap="square" lIns="121900" tIns="121900" rIns="121900" bIns="121900" anchor="t" anchorCtr="0">
            <a:spAutoFit/>
          </a:bodyPr>
          <a:lstStyle/>
          <a:p>
            <a:r>
              <a:rPr lang="en-US" sz="1100" b="1">
                <a:latin typeface="Lato"/>
                <a:sym typeface="Lato"/>
              </a:rPr>
              <a:t>Implement </a:t>
            </a:r>
            <a:r>
              <a:rPr lang="en-US" sz="1100" b="1">
                <a:solidFill>
                  <a:srgbClr val="FF0000"/>
                </a:solidFill>
                <a:latin typeface="Lato"/>
                <a:sym typeface="Lato"/>
              </a:rPr>
              <a:t>Champion</a:t>
            </a:r>
            <a:r>
              <a:rPr lang="en-US" sz="1100" b="1">
                <a:latin typeface="Lato"/>
                <a:sym typeface="Lato"/>
              </a:rPr>
              <a:t> </a:t>
            </a:r>
            <a:r>
              <a:rPr lang="en-US" sz="1100" b="1">
                <a:solidFill>
                  <a:srgbClr val="FF0000"/>
                </a:solidFill>
                <a:latin typeface="Lato"/>
                <a:sym typeface="Lato"/>
              </a:rPr>
              <a:t>Model</a:t>
            </a:r>
            <a:r>
              <a:rPr lang="en-US" sz="1100" b="1">
                <a:latin typeface="Lato"/>
                <a:sym typeface="Lato"/>
              </a:rPr>
              <a:t> </a:t>
            </a:r>
            <a:endParaRPr lang="en-US" sz="1100" b="1">
              <a:latin typeface="Lato"/>
            </a:endParaRPr>
          </a:p>
        </p:txBody>
      </p:sp>
      <p:cxnSp>
        <p:nvCxnSpPr>
          <p:cNvPr id="46" name="Google Shape;200;p7">
            <a:extLst>
              <a:ext uri="{FF2B5EF4-FFF2-40B4-BE49-F238E27FC236}">
                <a16:creationId xmlns:a16="http://schemas.microsoft.com/office/drawing/2014/main" id="{0CAE4F5D-2C0B-4E6C-AC0F-F70969E03C57}"/>
              </a:ext>
            </a:extLst>
          </p:cNvPr>
          <p:cNvCxnSpPr>
            <a:cxnSpLocks/>
          </p:cNvCxnSpPr>
          <p:nvPr/>
        </p:nvCxnSpPr>
        <p:spPr>
          <a:xfrm flipV="1">
            <a:off x="9866454" y="3168387"/>
            <a:ext cx="567803" cy="800"/>
          </a:xfrm>
          <a:prstGeom prst="straightConnector1">
            <a:avLst/>
          </a:prstGeom>
          <a:noFill/>
          <a:ln w="28575" cap="flat" cmpd="sng">
            <a:solidFill>
              <a:schemeClr val="accent4"/>
            </a:solidFill>
            <a:prstDash val="solid"/>
            <a:round/>
            <a:headEnd type="none" w="sm" len="sm"/>
            <a:tailEnd type="triangle" w="med" len="med"/>
          </a:ln>
        </p:spPr>
      </p:cxnSp>
      <p:sp>
        <p:nvSpPr>
          <p:cNvPr id="47" name="Google Shape;182;p7">
            <a:extLst>
              <a:ext uri="{FF2B5EF4-FFF2-40B4-BE49-F238E27FC236}">
                <a16:creationId xmlns:a16="http://schemas.microsoft.com/office/drawing/2014/main" id="{C62842C6-EED3-473B-BE7F-DA5C64C0602A}"/>
              </a:ext>
            </a:extLst>
          </p:cNvPr>
          <p:cNvSpPr txBox="1"/>
          <p:nvPr/>
        </p:nvSpPr>
        <p:spPr>
          <a:xfrm>
            <a:off x="10631745" y="3448137"/>
            <a:ext cx="1070000" cy="754012"/>
          </a:xfrm>
          <a:prstGeom prst="rect">
            <a:avLst/>
          </a:prstGeom>
          <a:noFill/>
          <a:ln>
            <a:noFill/>
          </a:ln>
        </p:spPr>
        <p:txBody>
          <a:bodyPr spcFirstLastPara="1" wrap="square" lIns="121900" tIns="121900" rIns="121900" bIns="121900" anchor="t" anchorCtr="0">
            <a:spAutoFit/>
          </a:bodyPr>
          <a:lstStyle/>
          <a:p>
            <a:r>
              <a:rPr lang="en-US" sz="1100" b="1">
                <a:latin typeface="Lato"/>
                <a:sym typeface="Lato"/>
              </a:rPr>
              <a:t>Deploy and Host on AWS</a:t>
            </a:r>
            <a:endParaRPr lang="en-US">
              <a:latin typeface="Lato"/>
            </a:endParaRPr>
          </a:p>
        </p:txBody>
      </p:sp>
      <p:sp>
        <p:nvSpPr>
          <p:cNvPr id="11" name="Rectangle 10">
            <a:extLst>
              <a:ext uri="{FF2B5EF4-FFF2-40B4-BE49-F238E27FC236}">
                <a16:creationId xmlns:a16="http://schemas.microsoft.com/office/drawing/2014/main" id="{34C2D4D1-2FF0-4BBD-82AC-43DDD78A2FA7}"/>
              </a:ext>
            </a:extLst>
          </p:cNvPr>
          <p:cNvSpPr/>
          <p:nvPr/>
        </p:nvSpPr>
        <p:spPr>
          <a:xfrm>
            <a:off x="8487927" y="1859776"/>
            <a:ext cx="3497392" cy="2678318"/>
          </a:xfrm>
          <a:prstGeom prst="rect">
            <a:avLst/>
          </a:prstGeom>
          <a:noFill/>
          <a:ln w="28575">
            <a:solidFill>
              <a:schemeClr val="bg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211;p7">
            <a:extLst>
              <a:ext uri="{FF2B5EF4-FFF2-40B4-BE49-F238E27FC236}">
                <a16:creationId xmlns:a16="http://schemas.microsoft.com/office/drawing/2014/main" id="{41185F95-8D3F-4D26-874C-0FCA165E596F}"/>
              </a:ext>
            </a:extLst>
          </p:cNvPr>
          <p:cNvSpPr txBox="1"/>
          <p:nvPr/>
        </p:nvSpPr>
        <p:spPr>
          <a:xfrm>
            <a:off x="8512992" y="1876079"/>
            <a:ext cx="2873012" cy="492402"/>
          </a:xfrm>
          <a:prstGeom prst="rect">
            <a:avLst/>
          </a:prstGeom>
          <a:noFill/>
          <a:ln>
            <a:noFill/>
          </a:ln>
        </p:spPr>
        <p:txBody>
          <a:bodyPr spcFirstLastPara="1" wrap="square" lIns="121900" tIns="121900" rIns="121900" bIns="121900" anchor="t" anchorCtr="0">
            <a:spAutoFit/>
          </a:bodyPr>
          <a:lstStyle/>
          <a:p>
            <a:r>
              <a:rPr lang="en" sz="1600">
                <a:latin typeface="Lato"/>
                <a:sym typeface="Lato"/>
              </a:rPr>
              <a:t>Deployment</a:t>
            </a:r>
            <a:endParaRPr lang="en-US"/>
          </a:p>
        </p:txBody>
      </p:sp>
      <p:pic>
        <p:nvPicPr>
          <p:cNvPr id="48" name="Google Shape;163;p7">
            <a:extLst>
              <a:ext uri="{FF2B5EF4-FFF2-40B4-BE49-F238E27FC236}">
                <a16:creationId xmlns:a16="http://schemas.microsoft.com/office/drawing/2014/main" id="{C9228F37-1C64-4794-A178-FDA290C6FA35}"/>
              </a:ext>
            </a:extLst>
          </p:cNvPr>
          <p:cNvPicPr preferRelativeResize="0"/>
          <p:nvPr/>
        </p:nvPicPr>
        <p:blipFill rotWithShape="1">
          <a:blip r:embed="rId3">
            <a:alphaModFix/>
          </a:blip>
          <a:srcRect/>
          <a:stretch/>
        </p:blipFill>
        <p:spPr>
          <a:xfrm>
            <a:off x="4540408" y="2777159"/>
            <a:ext cx="672987" cy="735233"/>
          </a:xfrm>
          <a:prstGeom prst="rect">
            <a:avLst/>
          </a:prstGeom>
          <a:noFill/>
          <a:ln>
            <a:noFill/>
          </a:ln>
        </p:spPr>
      </p:pic>
      <p:pic>
        <p:nvPicPr>
          <p:cNvPr id="50" name="Google Shape;164;p7">
            <a:extLst>
              <a:ext uri="{FF2B5EF4-FFF2-40B4-BE49-F238E27FC236}">
                <a16:creationId xmlns:a16="http://schemas.microsoft.com/office/drawing/2014/main" id="{DA025128-AAB2-4F6F-8A84-BA5FAAF81492}"/>
              </a:ext>
            </a:extLst>
          </p:cNvPr>
          <p:cNvPicPr preferRelativeResize="0"/>
          <p:nvPr/>
        </p:nvPicPr>
        <p:blipFill rotWithShape="1">
          <a:blip r:embed="rId4">
            <a:alphaModFix/>
          </a:blip>
          <a:srcRect/>
          <a:stretch/>
        </p:blipFill>
        <p:spPr>
          <a:xfrm>
            <a:off x="5074691" y="3021102"/>
            <a:ext cx="273151" cy="307363"/>
          </a:xfrm>
          <a:prstGeom prst="rect">
            <a:avLst/>
          </a:prstGeom>
          <a:noFill/>
          <a:ln>
            <a:noFill/>
          </a:ln>
        </p:spPr>
      </p:pic>
      <p:cxnSp>
        <p:nvCxnSpPr>
          <p:cNvPr id="51" name="Google Shape;203;p7">
            <a:extLst>
              <a:ext uri="{FF2B5EF4-FFF2-40B4-BE49-F238E27FC236}">
                <a16:creationId xmlns:a16="http://schemas.microsoft.com/office/drawing/2014/main" id="{5FFB1A29-C014-4423-9DF8-595E00EF309A}"/>
              </a:ext>
            </a:extLst>
          </p:cNvPr>
          <p:cNvCxnSpPr/>
          <p:nvPr/>
        </p:nvCxnSpPr>
        <p:spPr>
          <a:xfrm>
            <a:off x="1855162" y="1163480"/>
            <a:ext cx="0" cy="4894400"/>
          </a:xfrm>
          <a:prstGeom prst="straightConnector1">
            <a:avLst/>
          </a:prstGeom>
          <a:noFill/>
          <a:ln w="19050" cap="flat" cmpd="sng">
            <a:solidFill>
              <a:srgbClr val="BABACC"/>
            </a:solidFill>
            <a:prstDash val="dot"/>
            <a:round/>
            <a:headEnd type="none" w="sm" len="sm"/>
            <a:tailEnd type="none" w="sm" len="sm"/>
          </a:ln>
        </p:spPr>
      </p:cxnSp>
      <p:sp>
        <p:nvSpPr>
          <p:cNvPr id="8" name="Rectangle 7">
            <a:extLst>
              <a:ext uri="{FF2B5EF4-FFF2-40B4-BE49-F238E27FC236}">
                <a16:creationId xmlns:a16="http://schemas.microsoft.com/office/drawing/2014/main" id="{C1E35BCE-3122-4B85-B543-B3D6723D681F}"/>
              </a:ext>
            </a:extLst>
          </p:cNvPr>
          <p:cNvSpPr/>
          <p:nvPr/>
        </p:nvSpPr>
        <p:spPr>
          <a:xfrm>
            <a:off x="2226463" y="1029571"/>
            <a:ext cx="1529008" cy="338554"/>
          </a:xfrm>
          <a:prstGeom prst="rect">
            <a:avLst/>
          </a:prstGeom>
        </p:spPr>
        <p:txBody>
          <a:bodyPr wrap="none">
            <a:spAutoFit/>
          </a:bodyPr>
          <a:lstStyle/>
          <a:p>
            <a:r>
              <a:rPr lang="en" sz="1600">
                <a:latin typeface="Lato"/>
                <a:ea typeface="Lato"/>
                <a:cs typeface="Lato"/>
                <a:sym typeface="Lato"/>
              </a:rPr>
              <a:t>Pre-processing</a:t>
            </a:r>
            <a:endParaRPr lang="en-US" sz="1600"/>
          </a:p>
        </p:txBody>
      </p:sp>
      <p:cxnSp>
        <p:nvCxnSpPr>
          <p:cNvPr id="54" name="Google Shape;208;p7">
            <a:extLst>
              <a:ext uri="{FF2B5EF4-FFF2-40B4-BE49-F238E27FC236}">
                <a16:creationId xmlns:a16="http://schemas.microsoft.com/office/drawing/2014/main" id="{898A505C-679E-4BF6-A5A6-95CB50D5DABD}"/>
              </a:ext>
            </a:extLst>
          </p:cNvPr>
          <p:cNvCxnSpPr>
            <a:cxnSpLocks/>
          </p:cNvCxnSpPr>
          <p:nvPr/>
        </p:nvCxnSpPr>
        <p:spPr>
          <a:xfrm rot="5400000" flipH="1">
            <a:off x="2968159" y="1163498"/>
            <a:ext cx="2532065" cy="7655584"/>
          </a:xfrm>
          <a:prstGeom prst="bentConnector4">
            <a:avLst>
              <a:gd name="adj1" fmla="val -6853"/>
              <a:gd name="adj2" fmla="val 102986"/>
            </a:avLst>
          </a:prstGeom>
          <a:noFill/>
          <a:ln w="19050" cap="flat" cmpd="sng">
            <a:solidFill>
              <a:srgbClr val="4285F4"/>
            </a:solidFill>
            <a:prstDash val="dot"/>
            <a:round/>
            <a:headEnd type="none" w="sm" len="sm"/>
            <a:tailEnd type="triangle" w="med" len="med"/>
          </a:ln>
        </p:spPr>
      </p:cxnSp>
      <p:sp>
        <p:nvSpPr>
          <p:cNvPr id="55" name="Rectangle 54">
            <a:extLst>
              <a:ext uri="{FF2B5EF4-FFF2-40B4-BE49-F238E27FC236}">
                <a16:creationId xmlns:a16="http://schemas.microsoft.com/office/drawing/2014/main" id="{2D8F8A60-F545-4980-9126-9922CDDDDF63}"/>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06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5"/>
        <p:cNvGrpSpPr/>
        <p:nvPr/>
      </p:nvGrpSpPr>
      <p:grpSpPr>
        <a:xfrm>
          <a:off x="0" y="0"/>
          <a:ext cx="0" cy="0"/>
          <a:chOff x="0" y="0"/>
          <a:chExt cx="0" cy="0"/>
        </a:xfrm>
      </p:grpSpPr>
      <p:sp>
        <p:nvSpPr>
          <p:cNvPr id="10" name="Google Shape;137;p5">
            <a:extLst>
              <a:ext uri="{FF2B5EF4-FFF2-40B4-BE49-F238E27FC236}">
                <a16:creationId xmlns:a16="http://schemas.microsoft.com/office/drawing/2014/main" id="{E5AA0E7D-C09B-4F71-A523-0FEA384121DA}"/>
              </a:ext>
            </a:extLst>
          </p:cNvPr>
          <p:cNvSpPr txBox="1"/>
          <p:nvPr/>
        </p:nvSpPr>
        <p:spPr>
          <a:xfrm>
            <a:off x="375999" y="1991783"/>
            <a:ext cx="10812700" cy="860000"/>
          </a:xfrm>
          <a:prstGeom prst="rect">
            <a:avLst/>
          </a:prstGeom>
          <a:noFill/>
          <a:ln>
            <a:noFill/>
          </a:ln>
        </p:spPr>
        <p:txBody>
          <a:bodyPr spcFirstLastPara="1" wrap="square" lIns="121900" tIns="60933" rIns="121900" bIns="60933" anchor="t" anchorCtr="0">
            <a:noAutofit/>
          </a:bodyPr>
          <a:lstStyle/>
          <a:p>
            <a:pPr marL="380365" indent="-227965"/>
            <a:r>
              <a:rPr lang="en-US" sz="4400" b="1">
                <a:solidFill>
                  <a:schemeClr val="bg1"/>
                </a:solidFill>
                <a:latin typeface="Lato"/>
                <a:sym typeface="Lato"/>
              </a:rPr>
              <a:t>Data Collection</a:t>
            </a:r>
            <a:endParaRPr lang="en-US" sz="4400">
              <a:solidFill>
                <a:schemeClr val="bg1"/>
              </a:solidFill>
              <a:cs typeface="Arial"/>
            </a:endParaRPr>
          </a:p>
        </p:txBody>
      </p:sp>
    </p:spTree>
    <p:extLst>
      <p:ext uri="{BB962C8B-B14F-4D97-AF65-F5344CB8AC3E}">
        <p14:creationId xmlns:p14="http://schemas.microsoft.com/office/powerpoint/2010/main" val="27015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gbd1a511eea_0_0">
            <a:extLst>
              <a:ext uri="{FF2B5EF4-FFF2-40B4-BE49-F238E27FC236}">
                <a16:creationId xmlns:a16="http://schemas.microsoft.com/office/drawing/2014/main" id="{DA64B91D-EBEE-4BDF-B3D0-B047EF90B244}"/>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ts val="990"/>
            </a:pPr>
            <a:r>
              <a:rPr lang="en" sz="3600">
                <a:solidFill>
                  <a:schemeClr val="tx1">
                    <a:lumMod val="65000"/>
                    <a:lumOff val="35000"/>
                  </a:schemeClr>
                </a:solidFill>
                <a:latin typeface="Helvetica Neue"/>
                <a:ea typeface="Helvetica Neue"/>
                <a:cs typeface="Helvetica Neue"/>
                <a:sym typeface="Helvetica Neue"/>
              </a:rPr>
              <a:t>DeepFake Datasets</a:t>
            </a:r>
            <a:endParaRPr lang="en-US" sz="3600">
              <a:solidFill>
                <a:schemeClr val="tx1">
                  <a:lumMod val="65000"/>
                  <a:lumOff val="35000"/>
                </a:schemeClr>
              </a:solidFill>
              <a:latin typeface="Helvetica Neue"/>
              <a:ea typeface="Helvetica Neue"/>
              <a:cs typeface="Helvetica Neue"/>
            </a:endParaRPr>
          </a:p>
        </p:txBody>
      </p:sp>
      <p:sp>
        <p:nvSpPr>
          <p:cNvPr id="20" name="Rectangle 19">
            <a:extLst>
              <a:ext uri="{FF2B5EF4-FFF2-40B4-BE49-F238E27FC236}">
                <a16:creationId xmlns:a16="http://schemas.microsoft.com/office/drawing/2014/main" id="{460B9882-5309-4A69-9A6D-1CB2D0DD0EFD}"/>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8">
            <a:extLst>
              <a:ext uri="{FF2B5EF4-FFF2-40B4-BE49-F238E27FC236}">
                <a16:creationId xmlns:a16="http://schemas.microsoft.com/office/drawing/2014/main" id="{AEB4C653-543F-488F-9C4A-3DADCF28A870}"/>
              </a:ext>
            </a:extLst>
          </p:cNvPr>
          <p:cNvGraphicFramePr>
            <a:graphicFrameLocks noGrp="1"/>
          </p:cNvGraphicFramePr>
          <p:nvPr>
            <p:extLst>
              <p:ext uri="{D42A27DB-BD31-4B8C-83A1-F6EECF244321}">
                <p14:modId xmlns:p14="http://schemas.microsoft.com/office/powerpoint/2010/main" val="2050142411"/>
              </p:ext>
            </p:extLst>
          </p:nvPr>
        </p:nvGraphicFramePr>
        <p:xfrm>
          <a:off x="431533" y="840719"/>
          <a:ext cx="10727255" cy="3322320"/>
        </p:xfrm>
        <a:graphic>
          <a:graphicData uri="http://schemas.openxmlformats.org/drawingml/2006/table">
            <a:tbl>
              <a:tblPr firstRow="1" bandRow="1">
                <a:tableStyleId>{5C22544A-7EE6-4342-B048-85BDC9FD1C3A}</a:tableStyleId>
              </a:tblPr>
              <a:tblGrid>
                <a:gridCol w="2145451">
                  <a:extLst>
                    <a:ext uri="{9D8B030D-6E8A-4147-A177-3AD203B41FA5}">
                      <a16:colId xmlns:a16="http://schemas.microsoft.com/office/drawing/2014/main" val="457403949"/>
                    </a:ext>
                  </a:extLst>
                </a:gridCol>
                <a:gridCol w="2145451">
                  <a:extLst>
                    <a:ext uri="{9D8B030D-6E8A-4147-A177-3AD203B41FA5}">
                      <a16:colId xmlns:a16="http://schemas.microsoft.com/office/drawing/2014/main" val="2552624888"/>
                    </a:ext>
                  </a:extLst>
                </a:gridCol>
                <a:gridCol w="2145451">
                  <a:extLst>
                    <a:ext uri="{9D8B030D-6E8A-4147-A177-3AD203B41FA5}">
                      <a16:colId xmlns:a16="http://schemas.microsoft.com/office/drawing/2014/main" val="3586050808"/>
                    </a:ext>
                  </a:extLst>
                </a:gridCol>
                <a:gridCol w="2145451">
                  <a:extLst>
                    <a:ext uri="{9D8B030D-6E8A-4147-A177-3AD203B41FA5}">
                      <a16:colId xmlns:a16="http://schemas.microsoft.com/office/drawing/2014/main" val="2964234354"/>
                    </a:ext>
                  </a:extLst>
                </a:gridCol>
                <a:gridCol w="2145451">
                  <a:extLst>
                    <a:ext uri="{9D8B030D-6E8A-4147-A177-3AD203B41FA5}">
                      <a16:colId xmlns:a16="http://schemas.microsoft.com/office/drawing/2014/main" val="678995553"/>
                    </a:ext>
                  </a:extLst>
                </a:gridCol>
              </a:tblGrid>
              <a:tr h="370840">
                <a:tc>
                  <a:txBody>
                    <a:bodyPr/>
                    <a:lstStyle/>
                    <a:p>
                      <a:endParaRPr lang="en-US">
                        <a:latin typeface="Lato"/>
                      </a:endParaRPr>
                    </a:p>
                  </a:txBody>
                  <a:tcPr>
                    <a:lnB w="12700" cap="flat" cmpd="sng" algn="ctr">
                      <a:solidFill>
                        <a:schemeClr val="accent3"/>
                      </a:solidFill>
                      <a:prstDash val="solid"/>
                      <a:round/>
                      <a:headEnd type="none" w="med" len="med"/>
                      <a:tailEnd type="none" w="med" len="med"/>
                    </a:lnB>
                    <a:noFill/>
                  </a:tcPr>
                </a:tc>
                <a:tc>
                  <a:txBody>
                    <a:bodyPr/>
                    <a:lstStyle/>
                    <a:p>
                      <a:pPr algn="ctr"/>
                      <a:r>
                        <a:rPr lang="en-US">
                          <a:solidFill>
                            <a:schemeClr val="bg1"/>
                          </a:solidFill>
                          <a:latin typeface="Helvetica Neue"/>
                        </a:rPr>
                        <a:t>DFDC</a:t>
                      </a:r>
                    </a:p>
                  </a:txBody>
                  <a:tcPr>
                    <a:lnB w="12700" cap="flat" cmpd="sng" algn="ctr">
                      <a:solidFill>
                        <a:schemeClr val="accent3"/>
                      </a:solidFill>
                      <a:prstDash val="solid"/>
                      <a:round/>
                      <a:headEnd type="none" w="med" len="med"/>
                      <a:tailEnd type="none" w="med" len="med"/>
                    </a:lnB>
                    <a:solidFill>
                      <a:srgbClr val="FFC000"/>
                    </a:solidFill>
                  </a:tcPr>
                </a:tc>
                <a:tc>
                  <a:txBody>
                    <a:bodyPr/>
                    <a:lstStyle/>
                    <a:p>
                      <a:pPr algn="ctr"/>
                      <a:r>
                        <a:rPr lang="en-US" err="1">
                          <a:solidFill>
                            <a:schemeClr val="bg1"/>
                          </a:solidFill>
                          <a:latin typeface="Helvetica Neue"/>
                        </a:rPr>
                        <a:t>FaceForensics</a:t>
                      </a:r>
                      <a:r>
                        <a:rPr lang="en-US">
                          <a:solidFill>
                            <a:schemeClr val="bg1"/>
                          </a:solidFill>
                          <a:latin typeface="Helvetica Neue"/>
                        </a:rPr>
                        <a:t>++</a:t>
                      </a:r>
                    </a:p>
                  </a:txBody>
                  <a:tcPr>
                    <a:lnB w="12700" cap="flat" cmpd="sng" algn="ctr">
                      <a:solidFill>
                        <a:schemeClr val="accent3"/>
                      </a:solidFill>
                      <a:prstDash val="solid"/>
                      <a:round/>
                      <a:headEnd type="none" w="med" len="med"/>
                      <a:tailEnd type="none" w="med" len="med"/>
                    </a:lnB>
                    <a:solidFill>
                      <a:srgbClr val="D11D50"/>
                    </a:solidFill>
                  </a:tcPr>
                </a:tc>
                <a:tc>
                  <a:txBody>
                    <a:bodyPr/>
                    <a:lstStyle/>
                    <a:p>
                      <a:pPr algn="ctr"/>
                      <a:r>
                        <a:rPr lang="en-US">
                          <a:solidFill>
                            <a:schemeClr val="bg1"/>
                          </a:solidFill>
                          <a:latin typeface="Helvetica Neue"/>
                        </a:rPr>
                        <a:t>Celeb-DF</a:t>
                      </a:r>
                    </a:p>
                  </a:txBody>
                  <a:tcPr>
                    <a:lnB w="12700" cap="flat" cmpd="sng" algn="ctr">
                      <a:solidFill>
                        <a:schemeClr val="accent3"/>
                      </a:solidFill>
                      <a:prstDash val="solid"/>
                      <a:round/>
                      <a:headEnd type="none" w="med" len="med"/>
                      <a:tailEnd type="none" w="med" len="med"/>
                    </a:lnB>
                    <a:solidFill>
                      <a:schemeClr val="accent6">
                        <a:lumMod val="75000"/>
                      </a:schemeClr>
                    </a:solidFill>
                  </a:tcPr>
                </a:tc>
                <a:tc>
                  <a:txBody>
                    <a:bodyPr/>
                    <a:lstStyle/>
                    <a:p>
                      <a:pPr algn="ctr"/>
                      <a:r>
                        <a:rPr lang="en-US">
                          <a:solidFill>
                            <a:schemeClr val="bg1"/>
                          </a:solidFill>
                          <a:latin typeface="Helvetica Neue"/>
                        </a:rPr>
                        <a:t>Mixed Dataset</a:t>
                      </a:r>
                    </a:p>
                  </a:txBody>
                  <a:tcPr>
                    <a:lnB w="12700" cap="flat" cmpd="sng" algn="ctr">
                      <a:solidFill>
                        <a:schemeClr val="accent3"/>
                      </a:solidFill>
                      <a:prstDash val="solid"/>
                      <a:round/>
                      <a:headEnd type="none" w="med" len="med"/>
                      <a:tailEnd type="none" w="med" len="med"/>
                    </a:lnB>
                    <a:solidFill>
                      <a:srgbClr val="0070C0"/>
                    </a:solidFill>
                  </a:tcPr>
                </a:tc>
                <a:extLst>
                  <a:ext uri="{0D108BD9-81ED-4DB2-BD59-A6C34878D82A}">
                    <a16:rowId xmlns:a16="http://schemas.microsoft.com/office/drawing/2014/main" val="8028976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latin typeface="Lato"/>
                        </a:rPr>
                        <a:t>Main Focus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tx1"/>
                          </a:solidFill>
                          <a:latin typeface="Lato"/>
                        </a:rPr>
                        <a:t>Compilation of Diff Datasets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Different forgery methods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latin typeface="Lato"/>
                        </a:rPr>
                        <a:t>Reduce Visual Quality Gap</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lumMod val="85000"/>
                            </a:schemeClr>
                          </a:solidFill>
                          <a:latin typeface="Lato"/>
                        </a:rPr>
                        <a:t>FF++ and CDF</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85850751"/>
                  </a:ext>
                </a:extLst>
              </a:tr>
              <a:tr h="370840">
                <a:tc>
                  <a:txBody>
                    <a:bodyPr/>
                    <a:lstStyle/>
                    <a:p>
                      <a:pPr algn="ctr"/>
                      <a:r>
                        <a:rPr lang="en-US" b="1">
                          <a:latin typeface="Lato"/>
                        </a:rPr>
                        <a:t>Generation</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tx1"/>
                          </a:solidFill>
                          <a:latin typeface="Lato"/>
                        </a:rPr>
                        <a:t>3rd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2nd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2nd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1">
                              <a:lumMod val="85000"/>
                            </a:schemeClr>
                          </a:solidFill>
                          <a:latin typeface="Lato"/>
                        </a:rPr>
                        <a:t>Created by Us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51995563"/>
                  </a:ext>
                </a:extLst>
              </a:tr>
              <a:tr h="370840">
                <a:tc>
                  <a:txBody>
                    <a:bodyPr/>
                    <a:lstStyle/>
                    <a:p>
                      <a:pPr algn="ctr"/>
                      <a:r>
                        <a:rPr lang="en-US" b="1">
                          <a:latin typeface="Lato"/>
                        </a:rPr>
                        <a:t>Size (# Videos)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tx1"/>
                          </a:solidFill>
                          <a:latin typeface="Lato"/>
                        </a:rPr>
                        <a:t>25TB  (129K)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39GB (5K)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34GB (6K)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280GB (8.4K)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793149688"/>
                  </a:ext>
                </a:extLst>
              </a:tr>
              <a:tr h="370840">
                <a:tc>
                  <a:txBody>
                    <a:bodyPr/>
                    <a:lstStyle/>
                    <a:p>
                      <a:pPr algn="ctr"/>
                      <a:r>
                        <a:rPr lang="en-US" b="1">
                          <a:latin typeface="Lato"/>
                        </a:rPr>
                        <a:t>Train/Val/Test %</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tx1"/>
                          </a:solidFill>
                          <a:latin typeface="Lato"/>
                        </a:rPr>
                        <a:t>58/21/21</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72/14/14</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68/16/16</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70/15/15</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50615215"/>
                  </a:ext>
                </a:extLst>
              </a:tr>
              <a:tr h="370840">
                <a:tc>
                  <a:txBody>
                    <a:bodyPr/>
                    <a:lstStyle/>
                    <a:p>
                      <a:pPr algn="ctr"/>
                      <a:r>
                        <a:rPr lang="en-US" b="1">
                          <a:latin typeface="Lato"/>
                        </a:rPr>
                        <a:t>Real/Fake Ratio</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tx1"/>
                          </a:solidFill>
                          <a:latin typeface="Lato"/>
                        </a:rPr>
                        <a:t>1:4.5</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1:4</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1:9</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1:1</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023962004"/>
                  </a:ext>
                </a:extLst>
              </a:tr>
              <a:tr h="370840">
                <a:tc>
                  <a:txBody>
                    <a:bodyPr/>
                    <a:lstStyle/>
                    <a:p>
                      <a:pPr algn="ctr"/>
                      <a:r>
                        <a:rPr lang="en-US" b="1">
                          <a:latin typeface="Lato"/>
                        </a:rPr>
                        <a:t>Method</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tx1"/>
                          </a:solidFill>
                          <a:latin typeface="Lato"/>
                        </a:rPr>
                        <a:t>Convolution Autoencoder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Generative </a:t>
                      </a:r>
                    </a:p>
                    <a:p>
                      <a:pPr algn="ctr"/>
                      <a:r>
                        <a:rPr lang="en-US" sz="1200">
                          <a:solidFill>
                            <a:schemeClr val="bg2"/>
                          </a:solidFill>
                          <a:latin typeface="Lato"/>
                        </a:rPr>
                        <a:t>Adversarial Network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latin typeface="Lato"/>
                        </a:rPr>
                        <a:t>Convolution Autoencoder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lumMod val="85000"/>
                            </a:schemeClr>
                          </a:solidFill>
                          <a:latin typeface="Lato"/>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127321219"/>
                  </a:ext>
                </a:extLst>
              </a:tr>
              <a:tr h="238471">
                <a:tc>
                  <a:txBody>
                    <a:bodyPr/>
                    <a:lstStyle/>
                    <a:p>
                      <a:pPr algn="ctr"/>
                      <a:r>
                        <a:rPr lang="en-US" b="1">
                          <a:latin typeface="Lato"/>
                        </a:rPr>
                        <a:t>Technique</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solidFill>
                            <a:schemeClr val="tx1"/>
                          </a:solidFill>
                          <a:latin typeface="Lato"/>
                        </a:rPr>
                        <a:t>FaceSwap, Neural Talking Heads, Augmentation Techs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latin typeface="Lato"/>
                        </a:rPr>
                        <a:t>FaceSwap, Deepfakes, Face2Face, NeuralTextures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latin typeface="Lato"/>
                        </a:rPr>
                        <a:t>Increase resolution pixels, color transfer algorithm, face masking, temporal flickering</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lumMod val="85000"/>
                            </a:schemeClr>
                          </a:solidFill>
                          <a:latin typeface="Lato"/>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23055071"/>
                  </a:ext>
                </a:extLst>
              </a:tr>
            </a:tbl>
          </a:graphicData>
        </a:graphic>
      </p:graphicFrame>
      <p:pic>
        <p:nvPicPr>
          <p:cNvPr id="23" name="Picture 22">
            <a:extLst>
              <a:ext uri="{FF2B5EF4-FFF2-40B4-BE49-F238E27FC236}">
                <a16:creationId xmlns:a16="http://schemas.microsoft.com/office/drawing/2014/main" id="{FA32EBD8-4B6F-4A66-982B-DB926E0562BF}"/>
              </a:ext>
            </a:extLst>
          </p:cNvPr>
          <p:cNvPicPr>
            <a:picLocks noChangeAspect="1"/>
          </p:cNvPicPr>
          <p:nvPr/>
        </p:nvPicPr>
        <p:blipFill rotWithShape="1">
          <a:blip r:embed="rId3"/>
          <a:srcRect r="58230"/>
          <a:stretch/>
        </p:blipFill>
        <p:spPr>
          <a:xfrm>
            <a:off x="5737953" y="4438199"/>
            <a:ext cx="3519737" cy="1906001"/>
          </a:xfrm>
          <a:prstGeom prst="rect">
            <a:avLst/>
          </a:prstGeom>
        </p:spPr>
      </p:pic>
      <p:sp>
        <p:nvSpPr>
          <p:cNvPr id="24" name="Rectangle 23">
            <a:extLst>
              <a:ext uri="{FF2B5EF4-FFF2-40B4-BE49-F238E27FC236}">
                <a16:creationId xmlns:a16="http://schemas.microsoft.com/office/drawing/2014/main" id="{36A5060A-43D4-4987-B34E-6193D81CC04A}"/>
              </a:ext>
            </a:extLst>
          </p:cNvPr>
          <p:cNvSpPr/>
          <p:nvPr/>
        </p:nvSpPr>
        <p:spPr>
          <a:xfrm>
            <a:off x="5941612" y="4921377"/>
            <a:ext cx="1299991" cy="1366532"/>
          </a:xfrm>
          <a:prstGeom prst="rect">
            <a:avLst/>
          </a:prstGeom>
          <a:noFill/>
          <a:ln w="76200">
            <a:solidFill>
              <a:srgbClr val="30C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33F2A00-C4C9-4183-9A8B-6BF486CE4DE2}"/>
              </a:ext>
            </a:extLst>
          </p:cNvPr>
          <p:cNvSpPr/>
          <p:nvPr/>
        </p:nvSpPr>
        <p:spPr>
          <a:xfrm>
            <a:off x="7770412" y="4921377"/>
            <a:ext cx="1388125" cy="136653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732E9A06-79CA-4432-B786-6D041B7945F1}"/>
              </a:ext>
            </a:extLst>
          </p:cNvPr>
          <p:cNvCxnSpPr>
            <a:cxnSpLocks/>
            <a:endCxn id="23" idx="1"/>
          </p:cNvCxnSpPr>
          <p:nvPr/>
        </p:nvCxnSpPr>
        <p:spPr>
          <a:xfrm>
            <a:off x="3626507" y="4303826"/>
            <a:ext cx="2111446" cy="1095149"/>
          </a:xfrm>
          <a:prstGeom prst="bentConnector3">
            <a:avLst>
              <a:gd name="adj1" fmla="val 839"/>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F966BD1-6F98-40A4-808B-0CD717DC1D35}"/>
              </a:ext>
            </a:extLst>
          </p:cNvPr>
          <p:cNvSpPr txBox="1"/>
          <p:nvPr/>
        </p:nvSpPr>
        <p:spPr>
          <a:xfrm>
            <a:off x="8159002" y="4449392"/>
            <a:ext cx="1454226" cy="369332"/>
          </a:xfrm>
          <a:prstGeom prst="rect">
            <a:avLst/>
          </a:prstGeom>
          <a:noFill/>
        </p:spPr>
        <p:txBody>
          <a:bodyPr wrap="square" rtlCol="0">
            <a:spAutoFit/>
          </a:bodyPr>
          <a:lstStyle/>
          <a:p>
            <a:r>
              <a:rPr lang="en-US" b="1">
                <a:latin typeface="Lato"/>
              </a:rPr>
              <a:t>Fake</a:t>
            </a:r>
          </a:p>
        </p:txBody>
      </p:sp>
      <p:sp>
        <p:nvSpPr>
          <p:cNvPr id="14" name="TextBox 13">
            <a:extLst>
              <a:ext uri="{FF2B5EF4-FFF2-40B4-BE49-F238E27FC236}">
                <a16:creationId xmlns:a16="http://schemas.microsoft.com/office/drawing/2014/main" id="{21B419AB-800B-4F3F-A3D8-2265006CB9D6}"/>
              </a:ext>
            </a:extLst>
          </p:cNvPr>
          <p:cNvSpPr txBox="1"/>
          <p:nvPr/>
        </p:nvSpPr>
        <p:spPr>
          <a:xfrm>
            <a:off x="213820" y="5717199"/>
            <a:ext cx="4592350" cy="600164"/>
          </a:xfrm>
          <a:prstGeom prst="rect">
            <a:avLst/>
          </a:prstGeom>
          <a:solidFill>
            <a:schemeClr val="bg1"/>
          </a:solidFill>
          <a:ln>
            <a:solidFill>
              <a:schemeClr val="tx1"/>
            </a:solidFill>
          </a:ln>
        </p:spPr>
        <p:txBody>
          <a:bodyPr wrap="square" rtlCol="0">
            <a:spAutoFit/>
          </a:bodyPr>
          <a:lstStyle/>
          <a:p>
            <a:r>
              <a:rPr lang="en-US" sz="1100" b="1">
                <a:latin typeface="Lato"/>
              </a:rPr>
              <a:t>Independent Variables: 	</a:t>
            </a:r>
            <a:r>
              <a:rPr lang="en-US" sz="1100">
                <a:latin typeface="Lato"/>
              </a:rPr>
              <a:t>Pixels from each frame of a sample video</a:t>
            </a:r>
          </a:p>
          <a:p>
            <a:r>
              <a:rPr lang="en-US" sz="1100" b="1">
                <a:latin typeface="Lato"/>
              </a:rPr>
              <a:t>Dependent Variables: 	</a:t>
            </a:r>
            <a:r>
              <a:rPr lang="en-US" sz="1100">
                <a:latin typeface="Lato"/>
              </a:rPr>
              <a:t>Fake (1) vs Real (0) – Image Label</a:t>
            </a:r>
          </a:p>
          <a:p>
            <a:r>
              <a:rPr lang="en-US" sz="1100" b="1">
                <a:latin typeface="Lato"/>
              </a:rPr>
              <a:t>Unit of Analysis: 	</a:t>
            </a:r>
            <a:r>
              <a:rPr lang="en-US" sz="1100">
                <a:latin typeface="Lato"/>
              </a:rPr>
              <a:t>300x300pixel RGB image</a:t>
            </a:r>
          </a:p>
        </p:txBody>
      </p:sp>
      <p:sp>
        <p:nvSpPr>
          <p:cNvPr id="3" name="Rectangle 2">
            <a:extLst>
              <a:ext uri="{FF2B5EF4-FFF2-40B4-BE49-F238E27FC236}">
                <a16:creationId xmlns:a16="http://schemas.microsoft.com/office/drawing/2014/main" id="{565B3FEA-BFB0-4919-90FB-A4275F3C4306}"/>
              </a:ext>
            </a:extLst>
          </p:cNvPr>
          <p:cNvSpPr/>
          <p:nvPr/>
        </p:nvSpPr>
        <p:spPr>
          <a:xfrm>
            <a:off x="7390356" y="5160723"/>
            <a:ext cx="280903" cy="1317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596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gbd1a511eea_0_0">
            <a:extLst>
              <a:ext uri="{FF2B5EF4-FFF2-40B4-BE49-F238E27FC236}">
                <a16:creationId xmlns:a16="http://schemas.microsoft.com/office/drawing/2014/main" id="{DA64B91D-EBEE-4BDF-B3D0-B047EF90B244}"/>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ts val="990"/>
            </a:pPr>
            <a:r>
              <a:rPr lang="en" sz="3600">
                <a:solidFill>
                  <a:schemeClr val="tx1">
                    <a:lumMod val="65000"/>
                    <a:lumOff val="35000"/>
                  </a:schemeClr>
                </a:solidFill>
                <a:latin typeface="Helvetica Neue"/>
                <a:ea typeface="Helvetica Neue"/>
                <a:cs typeface="Helvetica Neue"/>
                <a:sym typeface="Helvetica Neue"/>
              </a:rPr>
              <a:t>DeepFake Datasets</a:t>
            </a:r>
            <a:endParaRPr lang="en-US" sz="3600">
              <a:solidFill>
                <a:schemeClr val="tx1">
                  <a:lumMod val="65000"/>
                  <a:lumOff val="35000"/>
                </a:schemeClr>
              </a:solidFill>
              <a:latin typeface="Helvetica Neue"/>
              <a:ea typeface="Helvetica Neue"/>
              <a:cs typeface="Helvetica Neue"/>
            </a:endParaRPr>
          </a:p>
        </p:txBody>
      </p:sp>
      <p:sp>
        <p:nvSpPr>
          <p:cNvPr id="20" name="Rectangle 19">
            <a:extLst>
              <a:ext uri="{FF2B5EF4-FFF2-40B4-BE49-F238E27FC236}">
                <a16:creationId xmlns:a16="http://schemas.microsoft.com/office/drawing/2014/main" id="{460B9882-5309-4A69-9A6D-1CB2D0DD0EFD}"/>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8">
            <a:extLst>
              <a:ext uri="{FF2B5EF4-FFF2-40B4-BE49-F238E27FC236}">
                <a16:creationId xmlns:a16="http://schemas.microsoft.com/office/drawing/2014/main" id="{AEB4C653-543F-488F-9C4A-3DADCF28A870}"/>
              </a:ext>
            </a:extLst>
          </p:cNvPr>
          <p:cNvGraphicFramePr>
            <a:graphicFrameLocks noGrp="1"/>
          </p:cNvGraphicFramePr>
          <p:nvPr>
            <p:extLst>
              <p:ext uri="{D42A27DB-BD31-4B8C-83A1-F6EECF244321}">
                <p14:modId xmlns:p14="http://schemas.microsoft.com/office/powerpoint/2010/main" val="3336047845"/>
              </p:ext>
            </p:extLst>
          </p:nvPr>
        </p:nvGraphicFramePr>
        <p:xfrm>
          <a:off x="431533" y="840719"/>
          <a:ext cx="10727255" cy="3322320"/>
        </p:xfrm>
        <a:graphic>
          <a:graphicData uri="http://schemas.openxmlformats.org/drawingml/2006/table">
            <a:tbl>
              <a:tblPr firstRow="1" bandRow="1">
                <a:tableStyleId>{5C22544A-7EE6-4342-B048-85BDC9FD1C3A}</a:tableStyleId>
              </a:tblPr>
              <a:tblGrid>
                <a:gridCol w="2145451">
                  <a:extLst>
                    <a:ext uri="{9D8B030D-6E8A-4147-A177-3AD203B41FA5}">
                      <a16:colId xmlns:a16="http://schemas.microsoft.com/office/drawing/2014/main" val="457403949"/>
                    </a:ext>
                  </a:extLst>
                </a:gridCol>
                <a:gridCol w="2145451">
                  <a:extLst>
                    <a:ext uri="{9D8B030D-6E8A-4147-A177-3AD203B41FA5}">
                      <a16:colId xmlns:a16="http://schemas.microsoft.com/office/drawing/2014/main" val="2552624888"/>
                    </a:ext>
                  </a:extLst>
                </a:gridCol>
                <a:gridCol w="2145451">
                  <a:extLst>
                    <a:ext uri="{9D8B030D-6E8A-4147-A177-3AD203B41FA5}">
                      <a16:colId xmlns:a16="http://schemas.microsoft.com/office/drawing/2014/main" val="3586050808"/>
                    </a:ext>
                  </a:extLst>
                </a:gridCol>
                <a:gridCol w="2145451">
                  <a:extLst>
                    <a:ext uri="{9D8B030D-6E8A-4147-A177-3AD203B41FA5}">
                      <a16:colId xmlns:a16="http://schemas.microsoft.com/office/drawing/2014/main" val="2964234354"/>
                    </a:ext>
                  </a:extLst>
                </a:gridCol>
                <a:gridCol w="2145451">
                  <a:extLst>
                    <a:ext uri="{9D8B030D-6E8A-4147-A177-3AD203B41FA5}">
                      <a16:colId xmlns:a16="http://schemas.microsoft.com/office/drawing/2014/main" val="678995553"/>
                    </a:ext>
                  </a:extLst>
                </a:gridCol>
              </a:tblGrid>
              <a:tr h="370840">
                <a:tc>
                  <a:txBody>
                    <a:bodyPr/>
                    <a:lstStyle/>
                    <a:p>
                      <a:endParaRPr lang="en-US">
                        <a:latin typeface="Lato"/>
                      </a:endParaRPr>
                    </a:p>
                  </a:txBody>
                  <a:tcPr>
                    <a:lnB w="12700" cap="flat" cmpd="sng" algn="ctr">
                      <a:solidFill>
                        <a:schemeClr val="accent3"/>
                      </a:solidFill>
                      <a:prstDash val="solid"/>
                      <a:round/>
                      <a:headEnd type="none" w="med" len="med"/>
                      <a:tailEnd type="none" w="med" len="med"/>
                    </a:lnB>
                    <a:noFill/>
                  </a:tcPr>
                </a:tc>
                <a:tc>
                  <a:txBody>
                    <a:bodyPr/>
                    <a:lstStyle/>
                    <a:p>
                      <a:pPr algn="ctr"/>
                      <a:r>
                        <a:rPr lang="en-US">
                          <a:solidFill>
                            <a:schemeClr val="bg1"/>
                          </a:solidFill>
                          <a:latin typeface="Helvetica Neue"/>
                        </a:rPr>
                        <a:t>DFDC</a:t>
                      </a:r>
                    </a:p>
                  </a:txBody>
                  <a:tcPr>
                    <a:lnB w="12700" cap="flat" cmpd="sng" algn="ctr">
                      <a:solidFill>
                        <a:schemeClr val="accent3"/>
                      </a:solidFill>
                      <a:prstDash val="solid"/>
                      <a:round/>
                      <a:headEnd type="none" w="med" len="med"/>
                      <a:tailEnd type="none" w="med" len="med"/>
                    </a:lnB>
                    <a:solidFill>
                      <a:srgbClr val="FFC000"/>
                    </a:solidFill>
                  </a:tcPr>
                </a:tc>
                <a:tc>
                  <a:txBody>
                    <a:bodyPr/>
                    <a:lstStyle/>
                    <a:p>
                      <a:pPr algn="ctr"/>
                      <a:r>
                        <a:rPr lang="en-US" err="1">
                          <a:solidFill>
                            <a:schemeClr val="bg1"/>
                          </a:solidFill>
                          <a:latin typeface="Helvetica Neue"/>
                        </a:rPr>
                        <a:t>FaceForensics</a:t>
                      </a:r>
                      <a:r>
                        <a:rPr lang="en-US">
                          <a:solidFill>
                            <a:schemeClr val="bg1"/>
                          </a:solidFill>
                          <a:latin typeface="Helvetica Neue"/>
                        </a:rPr>
                        <a:t>++</a:t>
                      </a:r>
                    </a:p>
                  </a:txBody>
                  <a:tcPr>
                    <a:lnB w="12700" cap="flat" cmpd="sng" algn="ctr">
                      <a:solidFill>
                        <a:schemeClr val="accent3"/>
                      </a:solidFill>
                      <a:prstDash val="solid"/>
                      <a:round/>
                      <a:headEnd type="none" w="med" len="med"/>
                      <a:tailEnd type="none" w="med" len="med"/>
                    </a:lnB>
                    <a:solidFill>
                      <a:srgbClr val="D11D50"/>
                    </a:solidFill>
                  </a:tcPr>
                </a:tc>
                <a:tc>
                  <a:txBody>
                    <a:bodyPr/>
                    <a:lstStyle/>
                    <a:p>
                      <a:pPr algn="ctr"/>
                      <a:r>
                        <a:rPr lang="en-US">
                          <a:solidFill>
                            <a:schemeClr val="bg1"/>
                          </a:solidFill>
                          <a:latin typeface="Helvetica Neue"/>
                        </a:rPr>
                        <a:t>Celeb-DF</a:t>
                      </a:r>
                    </a:p>
                  </a:txBody>
                  <a:tcPr>
                    <a:lnB w="12700" cap="flat" cmpd="sng" algn="ctr">
                      <a:solidFill>
                        <a:schemeClr val="accent3"/>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Helvetica Neue"/>
                        </a:rPr>
                        <a:t>Mixed Dataset</a:t>
                      </a:r>
                    </a:p>
                  </a:txBody>
                  <a:tcPr>
                    <a:lnB w="12700" cap="flat" cmpd="sng" algn="ctr">
                      <a:solidFill>
                        <a:schemeClr val="accent3"/>
                      </a:solidFill>
                      <a:prstDash val="solid"/>
                      <a:round/>
                      <a:headEnd type="none" w="med" len="med"/>
                      <a:tailEnd type="none" w="med" len="med"/>
                    </a:lnB>
                    <a:solidFill>
                      <a:srgbClr val="0070C0"/>
                    </a:solidFill>
                  </a:tcPr>
                </a:tc>
                <a:extLst>
                  <a:ext uri="{0D108BD9-81ED-4DB2-BD59-A6C34878D82A}">
                    <a16:rowId xmlns:a16="http://schemas.microsoft.com/office/drawing/2014/main" val="8028976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latin typeface="Lato"/>
                        </a:rPr>
                        <a:t>Main Focus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Compilation of Diff Datasets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200" b="0" i="0" u="none" strike="noStrike" noProof="0">
                          <a:solidFill>
                            <a:schemeClr val="tx1"/>
                          </a:solidFill>
                          <a:latin typeface="Lato"/>
                        </a:rPr>
                        <a:t>Different forgery methods</a:t>
                      </a:r>
                      <a:endParaRPr lang="en-US" sz="1200">
                        <a:solidFill>
                          <a:schemeClr val="tx1"/>
                        </a:solidFill>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latin typeface="Lato"/>
                        </a:rPr>
                        <a:t>Reduce Visual Quality Gap</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lumMod val="85000"/>
                            </a:schemeClr>
                          </a:solidFill>
                          <a:latin typeface="Lato"/>
                        </a:rPr>
                        <a:t>FF++ and CDF</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85850751"/>
                  </a:ext>
                </a:extLst>
              </a:tr>
              <a:tr h="370840">
                <a:tc>
                  <a:txBody>
                    <a:bodyPr/>
                    <a:lstStyle/>
                    <a:p>
                      <a:pPr algn="ctr"/>
                      <a:r>
                        <a:rPr lang="en-US" b="1">
                          <a:latin typeface="Lato"/>
                        </a:rPr>
                        <a:t>Generation</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3rd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2nd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2nd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1">
                              <a:lumMod val="85000"/>
                            </a:schemeClr>
                          </a:solidFill>
                          <a:latin typeface="Lato"/>
                        </a:rPr>
                        <a:t>Created by Us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51995563"/>
                  </a:ext>
                </a:extLst>
              </a:tr>
              <a:tr h="370840">
                <a:tc>
                  <a:txBody>
                    <a:bodyPr/>
                    <a:lstStyle/>
                    <a:p>
                      <a:pPr algn="ctr"/>
                      <a:r>
                        <a:rPr lang="en-US" b="1">
                          <a:latin typeface="Lato"/>
                        </a:rPr>
                        <a:t>Size (# Videos)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25TB  (129K)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39GB (5K)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34GB (6K)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280GB (8.4K)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793149688"/>
                  </a:ext>
                </a:extLst>
              </a:tr>
              <a:tr h="370840">
                <a:tc>
                  <a:txBody>
                    <a:bodyPr/>
                    <a:lstStyle/>
                    <a:p>
                      <a:pPr algn="ctr"/>
                      <a:r>
                        <a:rPr lang="en-US" b="1">
                          <a:latin typeface="Lato"/>
                        </a:rPr>
                        <a:t>Train/Val/Test %</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58/21/21</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72/14/14</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68/16/16</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70/15/15</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50615215"/>
                  </a:ext>
                </a:extLst>
              </a:tr>
              <a:tr h="370840">
                <a:tc>
                  <a:txBody>
                    <a:bodyPr/>
                    <a:lstStyle/>
                    <a:p>
                      <a:pPr algn="ctr"/>
                      <a:r>
                        <a:rPr lang="en-US" b="1">
                          <a:latin typeface="Lato"/>
                        </a:rPr>
                        <a:t>Real/Fake Ratio</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1:4.5</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1:4</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1:9</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1:1</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023962004"/>
                  </a:ext>
                </a:extLst>
              </a:tr>
              <a:tr h="370840">
                <a:tc>
                  <a:txBody>
                    <a:bodyPr/>
                    <a:lstStyle/>
                    <a:p>
                      <a:pPr algn="ctr"/>
                      <a:r>
                        <a:rPr lang="en-US" b="1">
                          <a:latin typeface="Lato"/>
                        </a:rPr>
                        <a:t>Method</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Convolution Autoencoder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Generative </a:t>
                      </a:r>
                    </a:p>
                    <a:p>
                      <a:pPr algn="ctr"/>
                      <a:r>
                        <a:rPr lang="en-US" sz="1200">
                          <a:solidFill>
                            <a:schemeClr val="tx1"/>
                          </a:solidFill>
                          <a:latin typeface="Lato"/>
                        </a:rPr>
                        <a:t>Adversarial Network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latin typeface="Lato"/>
                        </a:rPr>
                        <a:t>Convolution Autoencoder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lumMod val="85000"/>
                            </a:schemeClr>
                          </a:solidFill>
                          <a:latin typeface="Lato"/>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127321219"/>
                  </a:ext>
                </a:extLst>
              </a:tr>
              <a:tr h="238471">
                <a:tc>
                  <a:txBody>
                    <a:bodyPr/>
                    <a:lstStyle/>
                    <a:p>
                      <a:pPr algn="ctr"/>
                      <a:r>
                        <a:rPr lang="en-US" b="1">
                          <a:latin typeface="Lato"/>
                        </a:rPr>
                        <a:t>Technique</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err="1">
                          <a:solidFill>
                            <a:schemeClr val="bg2"/>
                          </a:solidFill>
                          <a:latin typeface="Lato"/>
                        </a:rPr>
                        <a:t>FaceSwap</a:t>
                      </a:r>
                      <a:r>
                        <a:rPr lang="en-US" sz="1200" b="0">
                          <a:solidFill>
                            <a:schemeClr val="bg2"/>
                          </a:solidFill>
                          <a:latin typeface="Lato"/>
                        </a:rPr>
                        <a:t>, Neural Talking Heads, Augmentation Techs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err="1">
                          <a:solidFill>
                            <a:schemeClr val="tx1"/>
                          </a:solidFill>
                          <a:latin typeface="Lato"/>
                        </a:rPr>
                        <a:t>FaceSwap</a:t>
                      </a:r>
                      <a:r>
                        <a:rPr lang="en-US" sz="1200">
                          <a:solidFill>
                            <a:schemeClr val="tx1"/>
                          </a:solidFill>
                          <a:latin typeface="Lato"/>
                        </a:rPr>
                        <a:t>, Deepfakes, Face2Face, </a:t>
                      </a:r>
                      <a:r>
                        <a:rPr lang="en-US" sz="1200" err="1">
                          <a:solidFill>
                            <a:schemeClr val="tx1"/>
                          </a:solidFill>
                          <a:latin typeface="Lato"/>
                        </a:rPr>
                        <a:t>NeuralTextures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latin typeface="Lato"/>
                        </a:rPr>
                        <a:t>Increase resolution pixels, color transfer algorithm, face masking, temporal flickering</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lumMod val="85000"/>
                            </a:schemeClr>
                          </a:solidFill>
                          <a:latin typeface="Lato"/>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23055071"/>
                  </a:ext>
                </a:extLst>
              </a:tr>
            </a:tbl>
          </a:graphicData>
        </a:graphic>
      </p:graphicFrame>
      <p:pic>
        <p:nvPicPr>
          <p:cNvPr id="11" name="Picture 10">
            <a:extLst>
              <a:ext uri="{FF2B5EF4-FFF2-40B4-BE49-F238E27FC236}">
                <a16:creationId xmlns:a16="http://schemas.microsoft.com/office/drawing/2014/main" id="{6C45AA32-9C28-45EC-9910-9493A473EE76}"/>
              </a:ext>
            </a:extLst>
          </p:cNvPr>
          <p:cNvPicPr>
            <a:picLocks noChangeAspect="1"/>
          </p:cNvPicPr>
          <p:nvPr/>
        </p:nvPicPr>
        <p:blipFill rotWithShape="1">
          <a:blip r:embed="rId3"/>
          <a:srcRect r="20639"/>
          <a:stretch/>
        </p:blipFill>
        <p:spPr>
          <a:xfrm>
            <a:off x="5133953" y="4456964"/>
            <a:ext cx="5519360" cy="2076037"/>
          </a:xfrm>
          <a:prstGeom prst="rect">
            <a:avLst/>
          </a:prstGeom>
        </p:spPr>
      </p:pic>
      <p:sp>
        <p:nvSpPr>
          <p:cNvPr id="13" name="Rectangle 12">
            <a:extLst>
              <a:ext uri="{FF2B5EF4-FFF2-40B4-BE49-F238E27FC236}">
                <a16:creationId xmlns:a16="http://schemas.microsoft.com/office/drawing/2014/main" id="{61AD39B1-C63C-4A16-A919-F789256FFFF8}"/>
              </a:ext>
            </a:extLst>
          </p:cNvPr>
          <p:cNvSpPr/>
          <p:nvPr/>
        </p:nvSpPr>
        <p:spPr>
          <a:xfrm>
            <a:off x="8791370" y="4822645"/>
            <a:ext cx="1630588" cy="163049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422C117-E906-4AF5-851A-545C26E93E24}"/>
              </a:ext>
            </a:extLst>
          </p:cNvPr>
          <p:cNvSpPr/>
          <p:nvPr/>
        </p:nvSpPr>
        <p:spPr>
          <a:xfrm>
            <a:off x="7061722" y="4822644"/>
            <a:ext cx="1630588" cy="1630499"/>
          </a:xfrm>
          <a:prstGeom prst="rect">
            <a:avLst/>
          </a:prstGeom>
          <a:noFill/>
          <a:ln w="76200">
            <a:solidFill>
              <a:srgbClr val="30C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55195366-866F-44A6-9B78-2238102ADAE4}"/>
              </a:ext>
            </a:extLst>
          </p:cNvPr>
          <p:cNvCxnSpPr>
            <a:cxnSpLocks/>
            <a:endCxn id="11" idx="1"/>
          </p:cNvCxnSpPr>
          <p:nvPr/>
        </p:nvCxnSpPr>
        <p:spPr>
          <a:xfrm rot="16200000" flipH="1">
            <a:off x="4404805" y="4765834"/>
            <a:ext cx="1259903" cy="198393"/>
          </a:xfrm>
          <a:prstGeom prst="bentConnector2">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72181F-8560-42F8-BB97-17C3591BEE6B}"/>
              </a:ext>
            </a:extLst>
          </p:cNvPr>
          <p:cNvSpPr txBox="1"/>
          <p:nvPr/>
        </p:nvSpPr>
        <p:spPr>
          <a:xfrm>
            <a:off x="213820" y="5717199"/>
            <a:ext cx="4592350" cy="600164"/>
          </a:xfrm>
          <a:prstGeom prst="rect">
            <a:avLst/>
          </a:prstGeom>
          <a:solidFill>
            <a:schemeClr val="bg1"/>
          </a:solidFill>
          <a:ln>
            <a:solidFill>
              <a:schemeClr val="tx1"/>
            </a:solidFill>
          </a:ln>
        </p:spPr>
        <p:txBody>
          <a:bodyPr wrap="square" rtlCol="0">
            <a:spAutoFit/>
          </a:bodyPr>
          <a:lstStyle/>
          <a:p>
            <a:r>
              <a:rPr lang="en-US" sz="1100" b="1">
                <a:latin typeface="Lato"/>
              </a:rPr>
              <a:t>Independent Variables: 	</a:t>
            </a:r>
            <a:r>
              <a:rPr lang="en-US" sz="1100">
                <a:latin typeface="Lato"/>
              </a:rPr>
              <a:t>Pixels from each frame of a sample video</a:t>
            </a:r>
          </a:p>
          <a:p>
            <a:r>
              <a:rPr lang="en-US" sz="1100" b="1">
                <a:latin typeface="Lato"/>
              </a:rPr>
              <a:t>Dependent Variables: 	</a:t>
            </a:r>
            <a:r>
              <a:rPr lang="en-US" sz="1100">
                <a:latin typeface="Lato"/>
              </a:rPr>
              <a:t>Fake (1) vs Real (0) – Image Label</a:t>
            </a:r>
          </a:p>
          <a:p>
            <a:r>
              <a:rPr lang="en-US" sz="1100" b="1">
                <a:latin typeface="Lato"/>
              </a:rPr>
              <a:t>Unit of Analysis: 	</a:t>
            </a:r>
            <a:r>
              <a:rPr lang="en-US" sz="1100">
                <a:latin typeface="Lato"/>
              </a:rPr>
              <a:t>300x300pixel RGB image</a:t>
            </a:r>
          </a:p>
        </p:txBody>
      </p:sp>
    </p:spTree>
    <p:extLst>
      <p:ext uri="{BB962C8B-B14F-4D97-AF65-F5344CB8AC3E}">
        <p14:creationId xmlns:p14="http://schemas.microsoft.com/office/powerpoint/2010/main" val="1325007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gbd1a511eea_0_0">
            <a:extLst>
              <a:ext uri="{FF2B5EF4-FFF2-40B4-BE49-F238E27FC236}">
                <a16:creationId xmlns:a16="http://schemas.microsoft.com/office/drawing/2014/main" id="{DA64B91D-EBEE-4BDF-B3D0-B047EF90B244}"/>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ts val="990"/>
            </a:pPr>
            <a:r>
              <a:rPr lang="en" sz="3600">
                <a:solidFill>
                  <a:schemeClr val="tx1">
                    <a:lumMod val="65000"/>
                    <a:lumOff val="35000"/>
                  </a:schemeClr>
                </a:solidFill>
                <a:latin typeface="Helvetica Neue"/>
                <a:ea typeface="Helvetica Neue"/>
                <a:cs typeface="Helvetica Neue"/>
                <a:sym typeface="Helvetica Neue"/>
              </a:rPr>
              <a:t>DeepFake Datasets</a:t>
            </a:r>
            <a:endParaRPr lang="en-US" sz="3600">
              <a:solidFill>
                <a:schemeClr val="tx1">
                  <a:lumMod val="65000"/>
                  <a:lumOff val="35000"/>
                </a:schemeClr>
              </a:solidFill>
              <a:latin typeface="Helvetica Neue"/>
              <a:ea typeface="Helvetica Neue"/>
              <a:cs typeface="Helvetica Neue"/>
            </a:endParaRPr>
          </a:p>
        </p:txBody>
      </p:sp>
      <p:sp>
        <p:nvSpPr>
          <p:cNvPr id="20" name="Rectangle 19">
            <a:extLst>
              <a:ext uri="{FF2B5EF4-FFF2-40B4-BE49-F238E27FC236}">
                <a16:creationId xmlns:a16="http://schemas.microsoft.com/office/drawing/2014/main" id="{460B9882-5309-4A69-9A6D-1CB2D0DD0EFD}"/>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8">
            <a:extLst>
              <a:ext uri="{FF2B5EF4-FFF2-40B4-BE49-F238E27FC236}">
                <a16:creationId xmlns:a16="http://schemas.microsoft.com/office/drawing/2014/main" id="{AEB4C653-543F-488F-9C4A-3DADCF28A870}"/>
              </a:ext>
            </a:extLst>
          </p:cNvPr>
          <p:cNvGraphicFramePr>
            <a:graphicFrameLocks noGrp="1"/>
          </p:cNvGraphicFramePr>
          <p:nvPr>
            <p:extLst>
              <p:ext uri="{D42A27DB-BD31-4B8C-83A1-F6EECF244321}">
                <p14:modId xmlns:p14="http://schemas.microsoft.com/office/powerpoint/2010/main" val="2245453008"/>
              </p:ext>
            </p:extLst>
          </p:nvPr>
        </p:nvGraphicFramePr>
        <p:xfrm>
          <a:off x="431533" y="840719"/>
          <a:ext cx="10727255" cy="3322320"/>
        </p:xfrm>
        <a:graphic>
          <a:graphicData uri="http://schemas.openxmlformats.org/drawingml/2006/table">
            <a:tbl>
              <a:tblPr firstRow="1" bandRow="1">
                <a:tableStyleId>{5C22544A-7EE6-4342-B048-85BDC9FD1C3A}</a:tableStyleId>
              </a:tblPr>
              <a:tblGrid>
                <a:gridCol w="2145451">
                  <a:extLst>
                    <a:ext uri="{9D8B030D-6E8A-4147-A177-3AD203B41FA5}">
                      <a16:colId xmlns:a16="http://schemas.microsoft.com/office/drawing/2014/main" val="457403949"/>
                    </a:ext>
                  </a:extLst>
                </a:gridCol>
                <a:gridCol w="2145451">
                  <a:extLst>
                    <a:ext uri="{9D8B030D-6E8A-4147-A177-3AD203B41FA5}">
                      <a16:colId xmlns:a16="http://schemas.microsoft.com/office/drawing/2014/main" val="2552624888"/>
                    </a:ext>
                  </a:extLst>
                </a:gridCol>
                <a:gridCol w="2145451">
                  <a:extLst>
                    <a:ext uri="{9D8B030D-6E8A-4147-A177-3AD203B41FA5}">
                      <a16:colId xmlns:a16="http://schemas.microsoft.com/office/drawing/2014/main" val="3586050808"/>
                    </a:ext>
                  </a:extLst>
                </a:gridCol>
                <a:gridCol w="2145451">
                  <a:extLst>
                    <a:ext uri="{9D8B030D-6E8A-4147-A177-3AD203B41FA5}">
                      <a16:colId xmlns:a16="http://schemas.microsoft.com/office/drawing/2014/main" val="2964234354"/>
                    </a:ext>
                  </a:extLst>
                </a:gridCol>
                <a:gridCol w="2145451">
                  <a:extLst>
                    <a:ext uri="{9D8B030D-6E8A-4147-A177-3AD203B41FA5}">
                      <a16:colId xmlns:a16="http://schemas.microsoft.com/office/drawing/2014/main" val="678995553"/>
                    </a:ext>
                  </a:extLst>
                </a:gridCol>
              </a:tblGrid>
              <a:tr h="370840">
                <a:tc>
                  <a:txBody>
                    <a:bodyPr/>
                    <a:lstStyle/>
                    <a:p>
                      <a:endParaRPr lang="en-US">
                        <a:latin typeface="Lato"/>
                      </a:endParaRPr>
                    </a:p>
                  </a:txBody>
                  <a:tcPr>
                    <a:lnB w="12700" cap="flat" cmpd="sng" algn="ctr">
                      <a:solidFill>
                        <a:schemeClr val="accent3"/>
                      </a:solidFill>
                      <a:prstDash val="solid"/>
                      <a:round/>
                      <a:headEnd type="none" w="med" len="med"/>
                      <a:tailEnd type="none" w="med" len="med"/>
                    </a:lnB>
                    <a:noFill/>
                  </a:tcPr>
                </a:tc>
                <a:tc>
                  <a:txBody>
                    <a:bodyPr/>
                    <a:lstStyle/>
                    <a:p>
                      <a:pPr algn="ctr"/>
                      <a:r>
                        <a:rPr lang="en-US">
                          <a:solidFill>
                            <a:schemeClr val="bg1"/>
                          </a:solidFill>
                          <a:latin typeface="Helvetica Neue"/>
                        </a:rPr>
                        <a:t>DFDC</a:t>
                      </a:r>
                    </a:p>
                  </a:txBody>
                  <a:tcPr>
                    <a:lnB w="12700" cap="flat" cmpd="sng" algn="ctr">
                      <a:solidFill>
                        <a:schemeClr val="accent3"/>
                      </a:solidFill>
                      <a:prstDash val="solid"/>
                      <a:round/>
                      <a:headEnd type="none" w="med" len="med"/>
                      <a:tailEnd type="none" w="med" len="med"/>
                    </a:lnB>
                    <a:solidFill>
                      <a:srgbClr val="FFC000"/>
                    </a:solidFill>
                  </a:tcPr>
                </a:tc>
                <a:tc>
                  <a:txBody>
                    <a:bodyPr/>
                    <a:lstStyle/>
                    <a:p>
                      <a:pPr algn="ctr"/>
                      <a:r>
                        <a:rPr lang="en-US" err="1">
                          <a:solidFill>
                            <a:schemeClr val="bg1"/>
                          </a:solidFill>
                          <a:latin typeface="Helvetica Neue"/>
                        </a:rPr>
                        <a:t>FaceForensics</a:t>
                      </a:r>
                      <a:r>
                        <a:rPr lang="en-US">
                          <a:solidFill>
                            <a:schemeClr val="bg1"/>
                          </a:solidFill>
                          <a:latin typeface="Helvetica Neue"/>
                        </a:rPr>
                        <a:t>++</a:t>
                      </a:r>
                    </a:p>
                  </a:txBody>
                  <a:tcPr>
                    <a:lnB w="12700" cap="flat" cmpd="sng" algn="ctr">
                      <a:solidFill>
                        <a:schemeClr val="accent3"/>
                      </a:solidFill>
                      <a:prstDash val="solid"/>
                      <a:round/>
                      <a:headEnd type="none" w="med" len="med"/>
                      <a:tailEnd type="none" w="med" len="med"/>
                    </a:lnB>
                    <a:solidFill>
                      <a:srgbClr val="D11D50"/>
                    </a:solidFill>
                  </a:tcPr>
                </a:tc>
                <a:tc>
                  <a:txBody>
                    <a:bodyPr/>
                    <a:lstStyle/>
                    <a:p>
                      <a:pPr algn="ctr"/>
                      <a:r>
                        <a:rPr lang="en-US">
                          <a:solidFill>
                            <a:schemeClr val="bg1"/>
                          </a:solidFill>
                          <a:latin typeface="Helvetica Neue"/>
                        </a:rPr>
                        <a:t>Celeb-DF</a:t>
                      </a:r>
                    </a:p>
                  </a:txBody>
                  <a:tcPr>
                    <a:lnB w="12700" cap="flat" cmpd="sng" algn="ctr">
                      <a:solidFill>
                        <a:schemeClr val="accent3"/>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Helvetica Neue"/>
                        </a:rPr>
                        <a:t>Mixed Dataset</a:t>
                      </a:r>
                    </a:p>
                  </a:txBody>
                  <a:tcPr>
                    <a:lnB w="12700" cap="flat" cmpd="sng" algn="ctr">
                      <a:solidFill>
                        <a:schemeClr val="accent3"/>
                      </a:solidFill>
                      <a:prstDash val="solid"/>
                      <a:round/>
                      <a:headEnd type="none" w="med" len="med"/>
                      <a:tailEnd type="none" w="med" len="med"/>
                    </a:lnB>
                    <a:solidFill>
                      <a:srgbClr val="0070C0"/>
                    </a:solidFill>
                  </a:tcPr>
                </a:tc>
                <a:extLst>
                  <a:ext uri="{0D108BD9-81ED-4DB2-BD59-A6C34878D82A}">
                    <a16:rowId xmlns:a16="http://schemas.microsoft.com/office/drawing/2014/main" val="8028976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latin typeface="Lato"/>
                        </a:rPr>
                        <a:t>Main Focus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Compilation of Diff Datasets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200" b="0" i="0" u="none" strike="noStrike" noProof="0">
                          <a:solidFill>
                            <a:schemeClr val="bg2"/>
                          </a:solidFill>
                          <a:latin typeface="Lato"/>
                        </a:rPr>
                        <a:t>Different forgery methods</a:t>
                      </a:r>
                      <a:endParaRPr lang="en-US" sz="1200">
                        <a:solidFill>
                          <a:schemeClr val="bg2"/>
                        </a:solidFill>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Lato"/>
                        </a:rPr>
                        <a:t>Reduce Visual Quality Gap</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lumMod val="85000"/>
                            </a:schemeClr>
                          </a:solidFill>
                          <a:latin typeface="Lato"/>
                        </a:rPr>
                        <a:t>FF++ and CDF</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85850751"/>
                  </a:ext>
                </a:extLst>
              </a:tr>
              <a:tr h="370840">
                <a:tc>
                  <a:txBody>
                    <a:bodyPr/>
                    <a:lstStyle/>
                    <a:p>
                      <a:pPr algn="ctr"/>
                      <a:r>
                        <a:rPr lang="en-US" b="1">
                          <a:latin typeface="Lato"/>
                        </a:rPr>
                        <a:t>Generation</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3rd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2nd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2nd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1">
                              <a:lumMod val="85000"/>
                            </a:schemeClr>
                          </a:solidFill>
                          <a:latin typeface="Lato"/>
                        </a:rPr>
                        <a:t>Created by Us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51995563"/>
                  </a:ext>
                </a:extLst>
              </a:tr>
              <a:tr h="370840">
                <a:tc>
                  <a:txBody>
                    <a:bodyPr/>
                    <a:lstStyle/>
                    <a:p>
                      <a:pPr algn="ctr"/>
                      <a:r>
                        <a:rPr lang="en-US" b="1">
                          <a:latin typeface="Lato"/>
                        </a:rPr>
                        <a:t>Size (# Videos)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25TB  (129K)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39GB (5K)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34GB (6K)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280GB (8.4K)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793149688"/>
                  </a:ext>
                </a:extLst>
              </a:tr>
              <a:tr h="370840">
                <a:tc>
                  <a:txBody>
                    <a:bodyPr/>
                    <a:lstStyle/>
                    <a:p>
                      <a:pPr algn="ctr"/>
                      <a:r>
                        <a:rPr lang="en-US" b="1">
                          <a:latin typeface="Lato"/>
                        </a:rPr>
                        <a:t>Train/Val/Test %</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58/21/21</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72/14/14</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68/16/16</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70/15/15</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50615215"/>
                  </a:ext>
                </a:extLst>
              </a:tr>
              <a:tr h="370840">
                <a:tc>
                  <a:txBody>
                    <a:bodyPr/>
                    <a:lstStyle/>
                    <a:p>
                      <a:pPr algn="ctr"/>
                      <a:r>
                        <a:rPr lang="en-US" b="1">
                          <a:latin typeface="Lato"/>
                        </a:rPr>
                        <a:t>Real/Fake Ratio</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1:4.5</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1:4</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1:9</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1:1</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023962004"/>
                  </a:ext>
                </a:extLst>
              </a:tr>
              <a:tr h="370840">
                <a:tc>
                  <a:txBody>
                    <a:bodyPr/>
                    <a:lstStyle/>
                    <a:p>
                      <a:pPr algn="ctr"/>
                      <a:r>
                        <a:rPr lang="en-US" b="1">
                          <a:latin typeface="Lato"/>
                        </a:rPr>
                        <a:t>Method</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Convolution Autoencoder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Generative </a:t>
                      </a:r>
                    </a:p>
                    <a:p>
                      <a:pPr algn="ctr"/>
                      <a:r>
                        <a:rPr lang="en-US" sz="1200">
                          <a:solidFill>
                            <a:schemeClr val="bg2"/>
                          </a:solidFill>
                          <a:latin typeface="Lato"/>
                        </a:rPr>
                        <a:t>Adversarial Network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Lato"/>
                        </a:rPr>
                        <a:t>Convolution Autoencoder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lumMod val="85000"/>
                            </a:schemeClr>
                          </a:solidFill>
                          <a:latin typeface="Lato"/>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127321219"/>
                  </a:ext>
                </a:extLst>
              </a:tr>
              <a:tr h="238471">
                <a:tc>
                  <a:txBody>
                    <a:bodyPr/>
                    <a:lstStyle/>
                    <a:p>
                      <a:pPr algn="ctr"/>
                      <a:r>
                        <a:rPr lang="en-US" b="1">
                          <a:latin typeface="Lato"/>
                        </a:rPr>
                        <a:t>Technique</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solidFill>
                            <a:schemeClr val="bg2"/>
                          </a:solidFill>
                          <a:latin typeface="Lato"/>
                        </a:rPr>
                        <a:t>FaceSwap, Neural Talking Heads, Augmentation Techs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latin typeface="Lato"/>
                        </a:rPr>
                        <a:t>FaceSwap, Deepfakes, Face2Face, </a:t>
                      </a:r>
                      <a:r>
                        <a:rPr lang="en-US" sz="1200" err="1">
                          <a:solidFill>
                            <a:schemeClr val="bg2"/>
                          </a:solidFill>
                          <a:latin typeface="Lato"/>
                        </a:rPr>
                        <a:t>NeuralTextures</a:t>
                      </a:r>
                      <a:endParaRPr lang="en-US" sz="1200">
                        <a:solidFill>
                          <a:schemeClr val="bg2"/>
                        </a:solidFill>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Lato"/>
                        </a:rPr>
                        <a:t>Increase resolution pixels, color transfer algorithm, face masking, temporal flickering</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lumMod val="85000"/>
                            </a:schemeClr>
                          </a:solidFill>
                          <a:latin typeface="Lato"/>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23055071"/>
                  </a:ext>
                </a:extLst>
              </a:tr>
            </a:tbl>
          </a:graphicData>
        </a:graphic>
      </p:graphicFrame>
      <p:sp>
        <p:nvSpPr>
          <p:cNvPr id="17" name="TextBox 16">
            <a:extLst>
              <a:ext uri="{FF2B5EF4-FFF2-40B4-BE49-F238E27FC236}">
                <a16:creationId xmlns:a16="http://schemas.microsoft.com/office/drawing/2014/main" id="{1872181F-8560-42F8-BB97-17C3591BEE6B}"/>
              </a:ext>
            </a:extLst>
          </p:cNvPr>
          <p:cNvSpPr txBox="1"/>
          <p:nvPr/>
        </p:nvSpPr>
        <p:spPr>
          <a:xfrm>
            <a:off x="213820" y="5717199"/>
            <a:ext cx="4592350" cy="600164"/>
          </a:xfrm>
          <a:prstGeom prst="rect">
            <a:avLst/>
          </a:prstGeom>
          <a:solidFill>
            <a:schemeClr val="bg1"/>
          </a:solidFill>
          <a:ln>
            <a:solidFill>
              <a:schemeClr val="tx1"/>
            </a:solidFill>
          </a:ln>
        </p:spPr>
        <p:txBody>
          <a:bodyPr wrap="square" rtlCol="0">
            <a:spAutoFit/>
          </a:bodyPr>
          <a:lstStyle/>
          <a:p>
            <a:r>
              <a:rPr lang="en-US" sz="1100" b="1">
                <a:latin typeface="Lato"/>
              </a:rPr>
              <a:t>Independent Variables: 	</a:t>
            </a:r>
            <a:r>
              <a:rPr lang="en-US" sz="1100">
                <a:latin typeface="Lato"/>
              </a:rPr>
              <a:t>Pixels from each frame of a sample video</a:t>
            </a:r>
          </a:p>
          <a:p>
            <a:r>
              <a:rPr lang="en-US" sz="1100" b="1">
                <a:latin typeface="Lato"/>
              </a:rPr>
              <a:t>Dependent Variables: 	</a:t>
            </a:r>
            <a:r>
              <a:rPr lang="en-US" sz="1100">
                <a:latin typeface="Lato"/>
              </a:rPr>
              <a:t>Fake (1) vs Real (0) – Image Label</a:t>
            </a:r>
          </a:p>
          <a:p>
            <a:r>
              <a:rPr lang="en-US" sz="1100" b="1">
                <a:latin typeface="Lato"/>
              </a:rPr>
              <a:t>Unit of Analysis: 	</a:t>
            </a:r>
            <a:r>
              <a:rPr lang="en-US" sz="1100">
                <a:latin typeface="Lato"/>
              </a:rPr>
              <a:t>300x300pixel RGB image</a:t>
            </a:r>
          </a:p>
        </p:txBody>
      </p:sp>
      <p:cxnSp>
        <p:nvCxnSpPr>
          <p:cNvPr id="10" name="Connector: Elbow 9">
            <a:extLst>
              <a:ext uri="{FF2B5EF4-FFF2-40B4-BE49-F238E27FC236}">
                <a16:creationId xmlns:a16="http://schemas.microsoft.com/office/drawing/2014/main" id="{8682D791-912A-4CCD-B864-26F4543809DE}"/>
              </a:ext>
            </a:extLst>
          </p:cNvPr>
          <p:cNvCxnSpPr>
            <a:cxnSpLocks/>
            <a:endCxn id="19" idx="1"/>
          </p:cNvCxnSpPr>
          <p:nvPr/>
        </p:nvCxnSpPr>
        <p:spPr>
          <a:xfrm rot="16200000" flipH="1">
            <a:off x="6930184" y="4541953"/>
            <a:ext cx="1273636" cy="688532"/>
          </a:xfrm>
          <a:prstGeom prst="bentConnector2">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E4C0D69-437D-414F-8E58-2D672D00BE81}"/>
              </a:ext>
            </a:extLst>
          </p:cNvPr>
          <p:cNvPicPr>
            <a:picLocks noChangeAspect="1"/>
          </p:cNvPicPr>
          <p:nvPr/>
        </p:nvPicPr>
        <p:blipFill rotWithShape="1">
          <a:blip r:embed="rId3"/>
          <a:srcRect l="16864" t="1929" r="66436" b="53"/>
          <a:stretch/>
        </p:blipFill>
        <p:spPr>
          <a:xfrm>
            <a:off x="9662405" y="4743872"/>
            <a:ext cx="1346912" cy="1585823"/>
          </a:xfrm>
          <a:prstGeom prst="rect">
            <a:avLst/>
          </a:prstGeom>
        </p:spPr>
      </p:pic>
      <p:pic>
        <p:nvPicPr>
          <p:cNvPr id="16" name="Picture 15">
            <a:extLst>
              <a:ext uri="{FF2B5EF4-FFF2-40B4-BE49-F238E27FC236}">
                <a16:creationId xmlns:a16="http://schemas.microsoft.com/office/drawing/2014/main" id="{F06EDB09-24AB-41C2-AFD5-A5994E4B7021}"/>
              </a:ext>
            </a:extLst>
          </p:cNvPr>
          <p:cNvPicPr>
            <a:picLocks noChangeAspect="1"/>
          </p:cNvPicPr>
          <p:nvPr/>
        </p:nvPicPr>
        <p:blipFill rotWithShape="1">
          <a:blip r:embed="rId3"/>
          <a:srcRect r="83299"/>
          <a:stretch/>
        </p:blipFill>
        <p:spPr>
          <a:xfrm>
            <a:off x="7911268" y="4711794"/>
            <a:ext cx="1346913" cy="1617901"/>
          </a:xfrm>
          <a:prstGeom prst="rect">
            <a:avLst/>
          </a:prstGeom>
        </p:spPr>
      </p:pic>
      <p:sp>
        <p:nvSpPr>
          <p:cNvPr id="19" name="Rectangle 18">
            <a:extLst>
              <a:ext uri="{FF2B5EF4-FFF2-40B4-BE49-F238E27FC236}">
                <a16:creationId xmlns:a16="http://schemas.microsoft.com/office/drawing/2014/main" id="{933FDED8-9820-4D22-B60B-9F4EC840F074}"/>
              </a:ext>
            </a:extLst>
          </p:cNvPr>
          <p:cNvSpPr/>
          <p:nvPr/>
        </p:nvSpPr>
        <p:spPr>
          <a:xfrm>
            <a:off x="7911268" y="4705362"/>
            <a:ext cx="1346913" cy="1635350"/>
          </a:xfrm>
          <a:prstGeom prst="rect">
            <a:avLst/>
          </a:prstGeom>
          <a:noFill/>
          <a:ln w="76200">
            <a:solidFill>
              <a:srgbClr val="30C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150F8D-8A4C-454D-BBF8-B15A9CE8F3B3}"/>
              </a:ext>
            </a:extLst>
          </p:cNvPr>
          <p:cNvSpPr/>
          <p:nvPr/>
        </p:nvSpPr>
        <p:spPr>
          <a:xfrm>
            <a:off x="9662404" y="4735942"/>
            <a:ext cx="1346913" cy="15937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C5431FB-8324-4BF9-969D-52C38C9AAF22}"/>
              </a:ext>
            </a:extLst>
          </p:cNvPr>
          <p:cNvSpPr txBox="1"/>
          <p:nvPr/>
        </p:nvSpPr>
        <p:spPr>
          <a:xfrm>
            <a:off x="8227639" y="4305722"/>
            <a:ext cx="745079" cy="369332"/>
          </a:xfrm>
          <a:prstGeom prst="rect">
            <a:avLst/>
          </a:prstGeom>
          <a:noFill/>
        </p:spPr>
        <p:txBody>
          <a:bodyPr wrap="square" rtlCol="0">
            <a:spAutoFit/>
          </a:bodyPr>
          <a:lstStyle/>
          <a:p>
            <a:r>
              <a:rPr lang="en-US" b="1">
                <a:latin typeface="Lato"/>
              </a:rPr>
              <a:t>Real</a:t>
            </a:r>
          </a:p>
        </p:txBody>
      </p:sp>
      <p:sp>
        <p:nvSpPr>
          <p:cNvPr id="23" name="TextBox 22">
            <a:extLst>
              <a:ext uri="{FF2B5EF4-FFF2-40B4-BE49-F238E27FC236}">
                <a16:creationId xmlns:a16="http://schemas.microsoft.com/office/drawing/2014/main" id="{EA6342BB-64EF-42F6-8030-A25C20321E01}"/>
              </a:ext>
            </a:extLst>
          </p:cNvPr>
          <p:cNvSpPr txBox="1"/>
          <p:nvPr/>
        </p:nvSpPr>
        <p:spPr>
          <a:xfrm>
            <a:off x="9987103" y="4299778"/>
            <a:ext cx="1454226" cy="369332"/>
          </a:xfrm>
          <a:prstGeom prst="rect">
            <a:avLst/>
          </a:prstGeom>
          <a:noFill/>
        </p:spPr>
        <p:txBody>
          <a:bodyPr wrap="square" rtlCol="0">
            <a:spAutoFit/>
          </a:bodyPr>
          <a:lstStyle/>
          <a:p>
            <a:r>
              <a:rPr lang="en-US" b="1">
                <a:latin typeface="Lato"/>
              </a:rPr>
              <a:t>Fake</a:t>
            </a:r>
          </a:p>
        </p:txBody>
      </p:sp>
    </p:spTree>
    <p:extLst>
      <p:ext uri="{BB962C8B-B14F-4D97-AF65-F5344CB8AC3E}">
        <p14:creationId xmlns:p14="http://schemas.microsoft.com/office/powerpoint/2010/main" val="421882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onnector: Elbow 20">
            <a:extLst>
              <a:ext uri="{FF2B5EF4-FFF2-40B4-BE49-F238E27FC236}">
                <a16:creationId xmlns:a16="http://schemas.microsoft.com/office/drawing/2014/main" id="{E4D7B045-A10F-432E-A5EE-64FF0AE1299F}"/>
              </a:ext>
            </a:extLst>
          </p:cNvPr>
          <p:cNvCxnSpPr>
            <a:cxnSpLocks/>
          </p:cNvCxnSpPr>
          <p:nvPr/>
        </p:nvCxnSpPr>
        <p:spPr>
          <a:xfrm rot="5400000">
            <a:off x="9332342" y="4505813"/>
            <a:ext cx="1111006" cy="598183"/>
          </a:xfrm>
          <a:prstGeom prst="bentConnector2">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Google Shape;87;gbd1a511eea_0_0">
            <a:extLst>
              <a:ext uri="{FF2B5EF4-FFF2-40B4-BE49-F238E27FC236}">
                <a16:creationId xmlns:a16="http://schemas.microsoft.com/office/drawing/2014/main" id="{DA64B91D-EBEE-4BDF-B3D0-B047EF90B244}"/>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ts val="990"/>
            </a:pPr>
            <a:r>
              <a:rPr lang="en" sz="3600">
                <a:solidFill>
                  <a:schemeClr val="tx1">
                    <a:lumMod val="65000"/>
                    <a:lumOff val="35000"/>
                  </a:schemeClr>
                </a:solidFill>
                <a:latin typeface="Helvetica Neue"/>
                <a:ea typeface="Helvetica Neue"/>
                <a:cs typeface="Helvetica Neue"/>
                <a:sym typeface="Helvetica Neue"/>
              </a:rPr>
              <a:t>DeepFake Datasets</a:t>
            </a:r>
            <a:endParaRPr lang="en-US" sz="3600">
              <a:solidFill>
                <a:schemeClr val="tx1">
                  <a:lumMod val="65000"/>
                  <a:lumOff val="35000"/>
                </a:schemeClr>
              </a:solidFill>
              <a:latin typeface="Helvetica Neue"/>
              <a:ea typeface="Helvetica Neue"/>
              <a:cs typeface="Helvetica Neue"/>
            </a:endParaRPr>
          </a:p>
        </p:txBody>
      </p:sp>
      <p:sp>
        <p:nvSpPr>
          <p:cNvPr id="20" name="Rectangle 19">
            <a:extLst>
              <a:ext uri="{FF2B5EF4-FFF2-40B4-BE49-F238E27FC236}">
                <a16:creationId xmlns:a16="http://schemas.microsoft.com/office/drawing/2014/main" id="{460B9882-5309-4A69-9A6D-1CB2D0DD0EFD}"/>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8">
            <a:extLst>
              <a:ext uri="{FF2B5EF4-FFF2-40B4-BE49-F238E27FC236}">
                <a16:creationId xmlns:a16="http://schemas.microsoft.com/office/drawing/2014/main" id="{AEB4C653-543F-488F-9C4A-3DADCF28A870}"/>
              </a:ext>
            </a:extLst>
          </p:cNvPr>
          <p:cNvGraphicFramePr>
            <a:graphicFrameLocks noGrp="1"/>
          </p:cNvGraphicFramePr>
          <p:nvPr>
            <p:extLst>
              <p:ext uri="{D42A27DB-BD31-4B8C-83A1-F6EECF244321}">
                <p14:modId xmlns:p14="http://schemas.microsoft.com/office/powerpoint/2010/main" val="1442716707"/>
              </p:ext>
            </p:extLst>
          </p:nvPr>
        </p:nvGraphicFramePr>
        <p:xfrm>
          <a:off x="431533" y="840719"/>
          <a:ext cx="10727255" cy="3322320"/>
        </p:xfrm>
        <a:graphic>
          <a:graphicData uri="http://schemas.openxmlformats.org/drawingml/2006/table">
            <a:tbl>
              <a:tblPr firstRow="1" bandRow="1">
                <a:tableStyleId>{5C22544A-7EE6-4342-B048-85BDC9FD1C3A}</a:tableStyleId>
              </a:tblPr>
              <a:tblGrid>
                <a:gridCol w="2145451">
                  <a:extLst>
                    <a:ext uri="{9D8B030D-6E8A-4147-A177-3AD203B41FA5}">
                      <a16:colId xmlns:a16="http://schemas.microsoft.com/office/drawing/2014/main" val="457403949"/>
                    </a:ext>
                  </a:extLst>
                </a:gridCol>
                <a:gridCol w="2145451">
                  <a:extLst>
                    <a:ext uri="{9D8B030D-6E8A-4147-A177-3AD203B41FA5}">
                      <a16:colId xmlns:a16="http://schemas.microsoft.com/office/drawing/2014/main" val="2552624888"/>
                    </a:ext>
                  </a:extLst>
                </a:gridCol>
                <a:gridCol w="2145451">
                  <a:extLst>
                    <a:ext uri="{9D8B030D-6E8A-4147-A177-3AD203B41FA5}">
                      <a16:colId xmlns:a16="http://schemas.microsoft.com/office/drawing/2014/main" val="3586050808"/>
                    </a:ext>
                  </a:extLst>
                </a:gridCol>
                <a:gridCol w="2145451">
                  <a:extLst>
                    <a:ext uri="{9D8B030D-6E8A-4147-A177-3AD203B41FA5}">
                      <a16:colId xmlns:a16="http://schemas.microsoft.com/office/drawing/2014/main" val="2964234354"/>
                    </a:ext>
                  </a:extLst>
                </a:gridCol>
                <a:gridCol w="2145451">
                  <a:extLst>
                    <a:ext uri="{9D8B030D-6E8A-4147-A177-3AD203B41FA5}">
                      <a16:colId xmlns:a16="http://schemas.microsoft.com/office/drawing/2014/main" val="678995553"/>
                    </a:ext>
                  </a:extLst>
                </a:gridCol>
              </a:tblGrid>
              <a:tr h="370840">
                <a:tc>
                  <a:txBody>
                    <a:bodyPr/>
                    <a:lstStyle/>
                    <a:p>
                      <a:endParaRPr lang="en-US">
                        <a:latin typeface="Lato"/>
                      </a:endParaRPr>
                    </a:p>
                  </a:txBody>
                  <a:tcPr>
                    <a:lnB w="12700" cap="flat" cmpd="sng" algn="ctr">
                      <a:solidFill>
                        <a:schemeClr val="accent3"/>
                      </a:solidFill>
                      <a:prstDash val="solid"/>
                      <a:round/>
                      <a:headEnd type="none" w="med" len="med"/>
                      <a:tailEnd type="none" w="med" len="med"/>
                    </a:lnB>
                    <a:noFill/>
                  </a:tcPr>
                </a:tc>
                <a:tc>
                  <a:txBody>
                    <a:bodyPr/>
                    <a:lstStyle/>
                    <a:p>
                      <a:pPr algn="ctr"/>
                      <a:r>
                        <a:rPr lang="en-US">
                          <a:solidFill>
                            <a:schemeClr val="bg1"/>
                          </a:solidFill>
                          <a:latin typeface="Helvetica Neue"/>
                        </a:rPr>
                        <a:t>DFDC</a:t>
                      </a:r>
                    </a:p>
                  </a:txBody>
                  <a:tcPr>
                    <a:lnB w="12700" cap="flat" cmpd="sng" algn="ctr">
                      <a:solidFill>
                        <a:schemeClr val="accent3"/>
                      </a:solidFill>
                      <a:prstDash val="solid"/>
                      <a:round/>
                      <a:headEnd type="none" w="med" len="med"/>
                      <a:tailEnd type="none" w="med" len="med"/>
                    </a:lnB>
                    <a:solidFill>
                      <a:srgbClr val="FFC000"/>
                    </a:solidFill>
                  </a:tcPr>
                </a:tc>
                <a:tc>
                  <a:txBody>
                    <a:bodyPr/>
                    <a:lstStyle/>
                    <a:p>
                      <a:pPr algn="ctr"/>
                      <a:r>
                        <a:rPr lang="en-US" err="1">
                          <a:solidFill>
                            <a:schemeClr val="bg1"/>
                          </a:solidFill>
                          <a:latin typeface="Helvetica Neue"/>
                        </a:rPr>
                        <a:t>FaceForensics</a:t>
                      </a:r>
                      <a:r>
                        <a:rPr lang="en-US">
                          <a:solidFill>
                            <a:schemeClr val="bg1"/>
                          </a:solidFill>
                          <a:latin typeface="Helvetica Neue"/>
                        </a:rPr>
                        <a:t>++</a:t>
                      </a:r>
                    </a:p>
                  </a:txBody>
                  <a:tcPr>
                    <a:lnB w="12700" cap="flat" cmpd="sng" algn="ctr">
                      <a:solidFill>
                        <a:schemeClr val="accent3"/>
                      </a:solidFill>
                      <a:prstDash val="solid"/>
                      <a:round/>
                      <a:headEnd type="none" w="med" len="med"/>
                      <a:tailEnd type="none" w="med" len="med"/>
                    </a:lnB>
                    <a:solidFill>
                      <a:srgbClr val="D11D50"/>
                    </a:solidFill>
                  </a:tcPr>
                </a:tc>
                <a:tc>
                  <a:txBody>
                    <a:bodyPr/>
                    <a:lstStyle/>
                    <a:p>
                      <a:pPr algn="ctr"/>
                      <a:r>
                        <a:rPr lang="en-US">
                          <a:solidFill>
                            <a:schemeClr val="bg1"/>
                          </a:solidFill>
                          <a:latin typeface="Helvetica Neue"/>
                        </a:rPr>
                        <a:t>Celeb-DF</a:t>
                      </a:r>
                    </a:p>
                  </a:txBody>
                  <a:tcPr>
                    <a:lnB w="12700" cap="flat" cmpd="sng" algn="ctr">
                      <a:solidFill>
                        <a:schemeClr val="accent3"/>
                      </a:solidFill>
                      <a:prstDash val="solid"/>
                      <a:round/>
                      <a:headEnd type="none" w="med" len="med"/>
                      <a:tailEnd type="none" w="med" len="med"/>
                    </a:lnB>
                    <a:solidFill>
                      <a:schemeClr val="accent6">
                        <a:lumMod val="75000"/>
                      </a:schemeClr>
                    </a:solidFill>
                  </a:tcPr>
                </a:tc>
                <a:tc>
                  <a:txBody>
                    <a:bodyPr/>
                    <a:lstStyle/>
                    <a:p>
                      <a:pPr algn="ctr"/>
                      <a:r>
                        <a:rPr lang="en-US">
                          <a:solidFill>
                            <a:schemeClr val="bg1"/>
                          </a:solidFill>
                          <a:latin typeface="Helvetica Neue"/>
                        </a:rPr>
                        <a:t>Mixed Dataset</a:t>
                      </a:r>
                    </a:p>
                  </a:txBody>
                  <a:tcPr>
                    <a:lnB w="12700" cap="flat" cmpd="sng" algn="ctr">
                      <a:solidFill>
                        <a:schemeClr val="accent3"/>
                      </a:solidFill>
                      <a:prstDash val="solid"/>
                      <a:round/>
                      <a:headEnd type="none" w="med" len="med"/>
                      <a:tailEnd type="none" w="med" len="med"/>
                    </a:lnB>
                    <a:solidFill>
                      <a:srgbClr val="0070C0"/>
                    </a:solidFill>
                  </a:tcPr>
                </a:tc>
                <a:extLst>
                  <a:ext uri="{0D108BD9-81ED-4DB2-BD59-A6C34878D82A}">
                    <a16:rowId xmlns:a16="http://schemas.microsoft.com/office/drawing/2014/main" val="8028976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latin typeface="Lato"/>
                        </a:rPr>
                        <a:t>Main Focus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Compilation of Diff Datasets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200" b="0" i="0" u="none" strike="noStrike" noProof="0">
                          <a:solidFill>
                            <a:schemeClr val="bg2"/>
                          </a:solidFill>
                        </a:rPr>
                        <a:t>Different forgery methods</a:t>
                      </a:r>
                      <a:endParaRPr lang="en-US" sz="1200">
                        <a:solidFill>
                          <a:schemeClr val="bg2"/>
                        </a:solidFill>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latin typeface="Lato"/>
                        </a:rPr>
                        <a:t>Reduce Visual Quality Gap</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Lato"/>
                        </a:rPr>
                        <a:t>FF++ and CDF</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85850751"/>
                  </a:ext>
                </a:extLst>
              </a:tr>
              <a:tr h="370840">
                <a:tc>
                  <a:txBody>
                    <a:bodyPr/>
                    <a:lstStyle/>
                    <a:p>
                      <a:pPr algn="ctr"/>
                      <a:r>
                        <a:rPr lang="en-US" b="1">
                          <a:latin typeface="Lato"/>
                        </a:rPr>
                        <a:t>Generation</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3rd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2nd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2nd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Created by Us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51995563"/>
                  </a:ext>
                </a:extLst>
              </a:tr>
              <a:tr h="370840">
                <a:tc>
                  <a:txBody>
                    <a:bodyPr/>
                    <a:lstStyle/>
                    <a:p>
                      <a:pPr algn="ctr"/>
                      <a:r>
                        <a:rPr lang="en-US" b="1">
                          <a:latin typeface="Lato"/>
                        </a:rPr>
                        <a:t>Size (# Videos)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25TB  (129K)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39GB (5K)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34GB (6K)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280GB (8.4K)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793149688"/>
                  </a:ext>
                </a:extLst>
              </a:tr>
              <a:tr h="370840">
                <a:tc>
                  <a:txBody>
                    <a:bodyPr/>
                    <a:lstStyle/>
                    <a:p>
                      <a:pPr algn="ctr"/>
                      <a:r>
                        <a:rPr lang="en-US" b="1">
                          <a:latin typeface="Lato"/>
                        </a:rPr>
                        <a:t>Train/Val/Test %</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58/21/21</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72/14/14</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68/16/16</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70/15/15</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50615215"/>
                  </a:ext>
                </a:extLst>
              </a:tr>
              <a:tr h="370840">
                <a:tc>
                  <a:txBody>
                    <a:bodyPr/>
                    <a:lstStyle/>
                    <a:p>
                      <a:pPr algn="ctr"/>
                      <a:r>
                        <a:rPr lang="en-US" b="1">
                          <a:latin typeface="Lato"/>
                        </a:rPr>
                        <a:t>Real/Fake Ratio</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1:4.5</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1:4</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1:9</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tx1"/>
                          </a:solidFill>
                          <a:latin typeface="Lato"/>
                        </a:rPr>
                        <a:t>1:1</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023962004"/>
                  </a:ext>
                </a:extLst>
              </a:tr>
              <a:tr h="370840">
                <a:tc>
                  <a:txBody>
                    <a:bodyPr/>
                    <a:lstStyle/>
                    <a:p>
                      <a:pPr algn="ctr"/>
                      <a:r>
                        <a:rPr lang="en-US" b="1">
                          <a:latin typeface="Lato"/>
                        </a:rPr>
                        <a:t>Method</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b="0">
                          <a:solidFill>
                            <a:schemeClr val="bg2"/>
                          </a:solidFill>
                          <a:latin typeface="Lato"/>
                        </a:rPr>
                        <a:t>Convolution Autoencoder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200">
                          <a:solidFill>
                            <a:schemeClr val="bg2"/>
                          </a:solidFill>
                          <a:latin typeface="Lato"/>
                        </a:rPr>
                        <a:t>Generative </a:t>
                      </a:r>
                    </a:p>
                    <a:p>
                      <a:pPr algn="ctr"/>
                      <a:r>
                        <a:rPr lang="en-US" sz="1200">
                          <a:solidFill>
                            <a:schemeClr val="bg2"/>
                          </a:solidFill>
                          <a:latin typeface="Lato"/>
                        </a:rPr>
                        <a:t>Adversarial Network</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latin typeface="Lato"/>
                        </a:rPr>
                        <a:t>Convolution Autoencoder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Lato"/>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127321219"/>
                  </a:ext>
                </a:extLst>
              </a:tr>
              <a:tr h="238471">
                <a:tc>
                  <a:txBody>
                    <a:bodyPr/>
                    <a:lstStyle/>
                    <a:p>
                      <a:pPr algn="ctr"/>
                      <a:r>
                        <a:rPr lang="en-US" b="1">
                          <a:latin typeface="Lato"/>
                        </a:rPr>
                        <a:t>Technique</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err="1">
                          <a:solidFill>
                            <a:schemeClr val="bg2"/>
                          </a:solidFill>
                          <a:latin typeface="Lato"/>
                        </a:rPr>
                        <a:t>FaceSwap</a:t>
                      </a:r>
                      <a:r>
                        <a:rPr lang="en-US" sz="1200" b="0">
                          <a:solidFill>
                            <a:schemeClr val="bg2"/>
                          </a:solidFill>
                          <a:latin typeface="Lato"/>
                        </a:rPr>
                        <a:t>, Neural Talking Heads, Augmentation Techs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err="1">
                          <a:solidFill>
                            <a:schemeClr val="bg2"/>
                          </a:solidFill>
                          <a:latin typeface="Lato"/>
                        </a:rPr>
                        <a:t>FaceSwap</a:t>
                      </a:r>
                      <a:r>
                        <a:rPr lang="en-US" sz="1200">
                          <a:solidFill>
                            <a:schemeClr val="bg2"/>
                          </a:solidFill>
                          <a:latin typeface="Lato"/>
                        </a:rPr>
                        <a:t>, Deepfakes, Face2Face, </a:t>
                      </a:r>
                      <a:r>
                        <a:rPr lang="en-US" sz="1200" err="1">
                          <a:solidFill>
                            <a:schemeClr val="bg2"/>
                          </a:solidFill>
                          <a:latin typeface="Lato"/>
                        </a:rPr>
                        <a:t>NeuralTextures</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latin typeface="Lato"/>
                        </a:rPr>
                        <a:t>Increase resolution pixels, color transfer algorithm, face masking, temporal flickering</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Lato"/>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23055071"/>
                  </a:ext>
                </a:extLst>
              </a:tr>
            </a:tbl>
          </a:graphicData>
        </a:graphic>
      </p:graphicFrame>
      <p:pic>
        <p:nvPicPr>
          <p:cNvPr id="22" name="Picture 21">
            <a:extLst>
              <a:ext uri="{FF2B5EF4-FFF2-40B4-BE49-F238E27FC236}">
                <a16:creationId xmlns:a16="http://schemas.microsoft.com/office/drawing/2014/main" id="{1197A422-9696-4B1C-8ADF-BE0E9E66A8D3}"/>
              </a:ext>
            </a:extLst>
          </p:cNvPr>
          <p:cNvPicPr>
            <a:picLocks noChangeAspect="1"/>
          </p:cNvPicPr>
          <p:nvPr/>
        </p:nvPicPr>
        <p:blipFill>
          <a:blip r:embed="rId3"/>
          <a:stretch>
            <a:fillRect/>
          </a:stretch>
        </p:blipFill>
        <p:spPr>
          <a:xfrm>
            <a:off x="4884503" y="4682383"/>
            <a:ext cx="4713921" cy="1610201"/>
          </a:xfrm>
          <a:prstGeom prst="rect">
            <a:avLst/>
          </a:prstGeom>
        </p:spPr>
      </p:pic>
      <p:sp>
        <p:nvSpPr>
          <p:cNvPr id="23" name="Rectangle 22">
            <a:extLst>
              <a:ext uri="{FF2B5EF4-FFF2-40B4-BE49-F238E27FC236}">
                <a16:creationId xmlns:a16="http://schemas.microsoft.com/office/drawing/2014/main" id="{026F6980-98BC-476A-87F4-169B2ECF0C0E}"/>
              </a:ext>
            </a:extLst>
          </p:cNvPr>
          <p:cNvSpPr/>
          <p:nvPr/>
        </p:nvSpPr>
        <p:spPr>
          <a:xfrm>
            <a:off x="8291292" y="4723884"/>
            <a:ext cx="1220296" cy="12730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256D87-D9A1-4EA3-AE9E-A234E02A582F}"/>
              </a:ext>
            </a:extLst>
          </p:cNvPr>
          <p:cNvSpPr/>
          <p:nvPr/>
        </p:nvSpPr>
        <p:spPr>
          <a:xfrm>
            <a:off x="6368577" y="4723884"/>
            <a:ext cx="1307132" cy="1273046"/>
          </a:xfrm>
          <a:prstGeom prst="rect">
            <a:avLst/>
          </a:prstGeom>
          <a:noFill/>
          <a:ln w="76200">
            <a:solidFill>
              <a:srgbClr val="30C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77D36EA-EF47-47A5-AAB2-51F99CED7167}"/>
              </a:ext>
            </a:extLst>
          </p:cNvPr>
          <p:cNvSpPr txBox="1"/>
          <p:nvPr/>
        </p:nvSpPr>
        <p:spPr>
          <a:xfrm>
            <a:off x="213820" y="5717199"/>
            <a:ext cx="4592350" cy="600164"/>
          </a:xfrm>
          <a:prstGeom prst="rect">
            <a:avLst/>
          </a:prstGeom>
          <a:solidFill>
            <a:schemeClr val="bg1"/>
          </a:solidFill>
          <a:ln>
            <a:solidFill>
              <a:schemeClr val="tx1"/>
            </a:solidFill>
          </a:ln>
        </p:spPr>
        <p:txBody>
          <a:bodyPr wrap="square" rtlCol="0">
            <a:spAutoFit/>
          </a:bodyPr>
          <a:lstStyle/>
          <a:p>
            <a:r>
              <a:rPr lang="en-US" sz="1100" b="1">
                <a:latin typeface="Lato"/>
              </a:rPr>
              <a:t>Independent Variables: 	</a:t>
            </a:r>
            <a:r>
              <a:rPr lang="en-US" sz="1100">
                <a:latin typeface="Lato"/>
              </a:rPr>
              <a:t>Pixels from each frame of a sample video</a:t>
            </a:r>
          </a:p>
          <a:p>
            <a:r>
              <a:rPr lang="en-US" sz="1100" b="1">
                <a:latin typeface="Lato"/>
              </a:rPr>
              <a:t>Dependent Variables: 	</a:t>
            </a:r>
            <a:r>
              <a:rPr lang="en-US" sz="1100">
                <a:latin typeface="Lato"/>
              </a:rPr>
              <a:t>Fake (1) vs Real (0) – Image Label</a:t>
            </a:r>
          </a:p>
          <a:p>
            <a:r>
              <a:rPr lang="en-US" sz="1100" b="1">
                <a:latin typeface="Lato"/>
              </a:rPr>
              <a:t>Unit of Analysis: 	</a:t>
            </a:r>
            <a:r>
              <a:rPr lang="en-US" sz="1100">
                <a:latin typeface="Lato"/>
              </a:rPr>
              <a:t>300x300pixel RGB image</a:t>
            </a:r>
          </a:p>
        </p:txBody>
      </p:sp>
    </p:spTree>
    <p:extLst>
      <p:ext uri="{BB962C8B-B14F-4D97-AF65-F5344CB8AC3E}">
        <p14:creationId xmlns:p14="http://schemas.microsoft.com/office/powerpoint/2010/main" val="2861478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B283E9-3A06-491F-801D-E57BD5B11822}"/>
              </a:ext>
            </a:extLst>
          </p:cNvPr>
          <p:cNvSpPr/>
          <p:nvPr/>
        </p:nvSpPr>
        <p:spPr>
          <a:xfrm>
            <a:off x="0" y="6048527"/>
            <a:ext cx="9065725" cy="8139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F95B6AA-DEB7-41CD-9D9E-EB18BC4CFC5A}"/>
              </a:ext>
            </a:extLst>
          </p:cNvPr>
          <p:cNvSpPr/>
          <p:nvPr/>
        </p:nvSpPr>
        <p:spPr>
          <a:xfrm>
            <a:off x="9067063" y="6048527"/>
            <a:ext cx="3124937" cy="8139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4065DD-D7BF-4ED9-8180-E2673ABE390A}"/>
              </a:ext>
            </a:extLst>
          </p:cNvPr>
          <p:cNvSpPr txBox="1"/>
          <p:nvPr/>
        </p:nvSpPr>
        <p:spPr>
          <a:xfrm>
            <a:off x="2482349" y="1407970"/>
            <a:ext cx="3866491"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b="1">
                <a:solidFill>
                  <a:schemeClr val="tx1">
                    <a:lumMod val="65000"/>
                    <a:lumOff val="35000"/>
                  </a:schemeClr>
                </a:solidFill>
                <a:latin typeface="Helvetica Neue"/>
                <a:ea typeface="+mj-ea"/>
              </a:rPr>
              <a:t>The video received 2.4M views on Twitter...</a:t>
            </a:r>
            <a:endParaRPr lang="en-US">
              <a:solidFill>
                <a:schemeClr val="tx1">
                  <a:lumMod val="65000"/>
                  <a:lumOff val="35000"/>
                </a:schemeClr>
              </a:solidFill>
              <a:ea typeface="+mj-ea"/>
              <a:cs typeface="Calibri"/>
            </a:endParaRPr>
          </a:p>
        </p:txBody>
      </p:sp>
      <p:pic>
        <p:nvPicPr>
          <p:cNvPr id="8" name="Picture 8" descr="Logo&#10;&#10;Description automatically generated">
            <a:extLst>
              <a:ext uri="{FF2B5EF4-FFF2-40B4-BE49-F238E27FC236}">
                <a16:creationId xmlns:a16="http://schemas.microsoft.com/office/drawing/2014/main" id="{741AB18A-9A5D-4A52-81B0-A846FA63ADAF}"/>
              </a:ext>
            </a:extLst>
          </p:cNvPr>
          <p:cNvPicPr>
            <a:picLocks noChangeAspect="1"/>
          </p:cNvPicPr>
          <p:nvPr/>
        </p:nvPicPr>
        <p:blipFill>
          <a:blip r:embed="rId3"/>
          <a:stretch>
            <a:fillRect/>
          </a:stretch>
        </p:blipFill>
        <p:spPr>
          <a:xfrm>
            <a:off x="957695" y="1286741"/>
            <a:ext cx="1175905" cy="1175905"/>
          </a:xfrm>
          <a:prstGeom prst="rect">
            <a:avLst/>
          </a:prstGeom>
        </p:spPr>
      </p:pic>
      <p:sp>
        <p:nvSpPr>
          <p:cNvPr id="11" name="TextBox 10">
            <a:extLst>
              <a:ext uri="{FF2B5EF4-FFF2-40B4-BE49-F238E27FC236}">
                <a16:creationId xmlns:a16="http://schemas.microsoft.com/office/drawing/2014/main" id="{A526DA68-9820-4508-8B1C-F2AFCC7F9423}"/>
              </a:ext>
            </a:extLst>
          </p:cNvPr>
          <p:cNvSpPr txBox="1"/>
          <p:nvPr/>
        </p:nvSpPr>
        <p:spPr>
          <a:xfrm>
            <a:off x="516735" y="143742"/>
            <a:ext cx="7676489"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3600" b="1">
                <a:solidFill>
                  <a:schemeClr val="tx1">
                    <a:lumMod val="65000"/>
                    <a:lumOff val="35000"/>
                  </a:schemeClr>
                </a:solidFill>
                <a:latin typeface="Helvetica Neue"/>
                <a:ea typeface="+mj-ea"/>
              </a:rPr>
              <a:t>Within the span of 24 hours...</a:t>
            </a:r>
          </a:p>
        </p:txBody>
      </p:sp>
    </p:spTree>
    <p:extLst>
      <p:ext uri="{BB962C8B-B14F-4D97-AF65-F5344CB8AC3E}">
        <p14:creationId xmlns:p14="http://schemas.microsoft.com/office/powerpoint/2010/main" val="2663891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5"/>
        <p:cNvGrpSpPr/>
        <p:nvPr/>
      </p:nvGrpSpPr>
      <p:grpSpPr>
        <a:xfrm>
          <a:off x="0" y="0"/>
          <a:ext cx="0" cy="0"/>
          <a:chOff x="0" y="0"/>
          <a:chExt cx="0" cy="0"/>
        </a:xfrm>
      </p:grpSpPr>
      <p:sp>
        <p:nvSpPr>
          <p:cNvPr id="10" name="Google Shape;137;p5">
            <a:extLst>
              <a:ext uri="{FF2B5EF4-FFF2-40B4-BE49-F238E27FC236}">
                <a16:creationId xmlns:a16="http://schemas.microsoft.com/office/drawing/2014/main" id="{E5AA0E7D-C09B-4F71-A523-0FEA384121DA}"/>
              </a:ext>
            </a:extLst>
          </p:cNvPr>
          <p:cNvSpPr txBox="1"/>
          <p:nvPr/>
        </p:nvSpPr>
        <p:spPr>
          <a:xfrm>
            <a:off x="375999" y="1991783"/>
            <a:ext cx="10812700" cy="860000"/>
          </a:xfrm>
          <a:prstGeom prst="rect">
            <a:avLst/>
          </a:prstGeom>
          <a:noFill/>
          <a:ln>
            <a:noFill/>
          </a:ln>
        </p:spPr>
        <p:txBody>
          <a:bodyPr spcFirstLastPara="1" wrap="square" lIns="121900" tIns="60933" rIns="121900" bIns="60933" anchor="t" anchorCtr="0">
            <a:noAutofit/>
          </a:bodyPr>
          <a:lstStyle/>
          <a:p>
            <a:pPr marL="380365" indent="-227965"/>
            <a:r>
              <a:rPr lang="en-US" sz="4400" b="1">
                <a:solidFill>
                  <a:schemeClr val="bg1"/>
                </a:solidFill>
                <a:latin typeface="Lato"/>
                <a:cs typeface="Arial"/>
                <a:sym typeface="Lato"/>
              </a:rPr>
              <a:t>Video Processing</a:t>
            </a:r>
            <a:endParaRPr lang="en-US" sz="4400">
              <a:solidFill>
                <a:schemeClr val="bg1"/>
              </a:solidFill>
              <a:cs typeface="Arial"/>
            </a:endParaRPr>
          </a:p>
        </p:txBody>
      </p:sp>
    </p:spTree>
    <p:extLst>
      <p:ext uri="{BB962C8B-B14F-4D97-AF65-F5344CB8AC3E}">
        <p14:creationId xmlns:p14="http://schemas.microsoft.com/office/powerpoint/2010/main" val="3750511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Google Shape;87;gbd1a511eea_0_0">
            <a:extLst>
              <a:ext uri="{FF2B5EF4-FFF2-40B4-BE49-F238E27FC236}">
                <a16:creationId xmlns:a16="http://schemas.microsoft.com/office/drawing/2014/main" id="{E0683215-D45A-4E80-9773-A176EBD6E493}"/>
              </a:ext>
            </a:extLst>
          </p:cNvPr>
          <p:cNvSpPr txBox="1">
            <a:spLocks noGrp="1"/>
          </p:cNvSpPr>
          <p:nvPr>
            <p:ph type="title"/>
          </p:nvPr>
        </p:nvSpPr>
        <p:spPr>
          <a:xfrm>
            <a:off x="431533" y="0"/>
            <a:ext cx="11360800" cy="763600"/>
          </a:xfrm>
          <a:prstGeom prst="rect">
            <a:avLst/>
          </a:prstGeom>
        </p:spPr>
        <p:txBody>
          <a:bodyPr spcFirstLastPara="1" wrap="square" lIns="121900" tIns="121900" rIns="121900" bIns="121900" anchor="t" anchorCtr="0">
            <a:noAutofit/>
          </a:bodyPr>
          <a:lstStyle/>
          <a:p>
            <a:r>
              <a:rPr lang="en" sz="3600">
                <a:solidFill>
                  <a:schemeClr val="tx1">
                    <a:lumMod val="65000"/>
                    <a:lumOff val="35000"/>
                  </a:schemeClr>
                </a:solidFill>
                <a:latin typeface="Helvetica Neue"/>
                <a:sym typeface="Helvetica Neue"/>
              </a:rPr>
              <a:t>The Sorting Challenge</a:t>
            </a:r>
            <a:endParaRPr lang="en-US">
              <a:solidFill>
                <a:schemeClr val="tx1">
                  <a:lumMod val="65000"/>
                  <a:lumOff val="35000"/>
                </a:schemeClr>
              </a:solidFill>
            </a:endParaRPr>
          </a:p>
        </p:txBody>
      </p:sp>
      <p:grpSp>
        <p:nvGrpSpPr>
          <p:cNvPr id="44" name="Group 43">
            <a:extLst>
              <a:ext uri="{FF2B5EF4-FFF2-40B4-BE49-F238E27FC236}">
                <a16:creationId xmlns:a16="http://schemas.microsoft.com/office/drawing/2014/main" id="{3919DC2A-2CF3-4109-9F5F-82176FEC5F83}"/>
              </a:ext>
            </a:extLst>
          </p:cNvPr>
          <p:cNvGrpSpPr>
            <a:grpSpLocks noChangeAspect="1"/>
          </p:cNvGrpSpPr>
          <p:nvPr/>
        </p:nvGrpSpPr>
        <p:grpSpPr>
          <a:xfrm>
            <a:off x="1667409" y="2259249"/>
            <a:ext cx="5829300" cy="1943100"/>
            <a:chOff x="431533" y="2074936"/>
            <a:chExt cx="6858000" cy="2286000"/>
          </a:xfrm>
        </p:grpSpPr>
        <p:pic>
          <p:nvPicPr>
            <p:cNvPr id="6" name="Picture 5">
              <a:extLst>
                <a:ext uri="{FF2B5EF4-FFF2-40B4-BE49-F238E27FC236}">
                  <a16:creationId xmlns:a16="http://schemas.microsoft.com/office/drawing/2014/main" id="{3FD1030E-787B-410A-9F7C-48646D9866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533" y="2074938"/>
              <a:ext cx="1143000" cy="1143000"/>
            </a:xfrm>
            <a:prstGeom prst="rect">
              <a:avLst/>
            </a:prstGeom>
          </p:spPr>
        </p:pic>
        <p:pic>
          <p:nvPicPr>
            <p:cNvPr id="8" name="Picture 7">
              <a:extLst>
                <a:ext uri="{FF2B5EF4-FFF2-40B4-BE49-F238E27FC236}">
                  <a16:creationId xmlns:a16="http://schemas.microsoft.com/office/drawing/2014/main" id="{3FB830B6-B747-472B-BEF5-BF3A3B62A0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4533" y="2074938"/>
              <a:ext cx="1143000" cy="1143000"/>
            </a:xfrm>
            <a:prstGeom prst="rect">
              <a:avLst/>
            </a:prstGeom>
          </p:spPr>
        </p:pic>
        <p:pic>
          <p:nvPicPr>
            <p:cNvPr id="11" name="Picture 10">
              <a:extLst>
                <a:ext uri="{FF2B5EF4-FFF2-40B4-BE49-F238E27FC236}">
                  <a16:creationId xmlns:a16="http://schemas.microsoft.com/office/drawing/2014/main" id="{47BB695F-B80A-4C4E-9760-08C3610276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533" y="2074938"/>
              <a:ext cx="1143000" cy="1143000"/>
            </a:xfrm>
            <a:prstGeom prst="rect">
              <a:avLst/>
            </a:prstGeom>
          </p:spPr>
        </p:pic>
        <p:pic>
          <p:nvPicPr>
            <p:cNvPr id="13" name="Picture 12">
              <a:extLst>
                <a:ext uri="{FF2B5EF4-FFF2-40B4-BE49-F238E27FC236}">
                  <a16:creationId xmlns:a16="http://schemas.microsoft.com/office/drawing/2014/main" id="{1C815E85-2E8A-45EA-B23B-ACBFB4C911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17533" y="3217936"/>
              <a:ext cx="1143000" cy="1143000"/>
            </a:xfrm>
            <a:prstGeom prst="rect">
              <a:avLst/>
            </a:prstGeom>
          </p:spPr>
        </p:pic>
        <p:pic>
          <p:nvPicPr>
            <p:cNvPr id="15" name="Picture 14">
              <a:extLst>
                <a:ext uri="{FF2B5EF4-FFF2-40B4-BE49-F238E27FC236}">
                  <a16:creationId xmlns:a16="http://schemas.microsoft.com/office/drawing/2014/main" id="{C715D232-DD80-443F-B851-41137D63F1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3533" y="3217936"/>
              <a:ext cx="1143000" cy="1143000"/>
            </a:xfrm>
            <a:prstGeom prst="rect">
              <a:avLst/>
            </a:prstGeom>
          </p:spPr>
        </p:pic>
        <p:pic>
          <p:nvPicPr>
            <p:cNvPr id="17" name="Picture 16">
              <a:extLst>
                <a:ext uri="{FF2B5EF4-FFF2-40B4-BE49-F238E27FC236}">
                  <a16:creationId xmlns:a16="http://schemas.microsoft.com/office/drawing/2014/main" id="{15B07A0F-4E47-45ED-B02E-28401826F5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46533" y="2074936"/>
              <a:ext cx="1143000" cy="1143000"/>
            </a:xfrm>
            <a:prstGeom prst="rect">
              <a:avLst/>
            </a:prstGeom>
          </p:spPr>
        </p:pic>
        <p:pic>
          <p:nvPicPr>
            <p:cNvPr id="19" name="Picture 18">
              <a:extLst>
                <a:ext uri="{FF2B5EF4-FFF2-40B4-BE49-F238E27FC236}">
                  <a16:creationId xmlns:a16="http://schemas.microsoft.com/office/drawing/2014/main" id="{E076FE2A-81D8-4BC5-A0D4-04C4C2DFC7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1533" y="3217936"/>
              <a:ext cx="1143000" cy="1143000"/>
            </a:xfrm>
            <a:prstGeom prst="rect">
              <a:avLst/>
            </a:prstGeom>
          </p:spPr>
        </p:pic>
        <p:pic>
          <p:nvPicPr>
            <p:cNvPr id="21" name="Picture 20">
              <a:extLst>
                <a:ext uri="{FF2B5EF4-FFF2-40B4-BE49-F238E27FC236}">
                  <a16:creationId xmlns:a16="http://schemas.microsoft.com/office/drawing/2014/main" id="{B020C9C5-4912-4F62-8D55-8BF5102500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4533" y="3217936"/>
              <a:ext cx="1143000" cy="1143000"/>
            </a:xfrm>
            <a:prstGeom prst="rect">
              <a:avLst/>
            </a:prstGeom>
          </p:spPr>
        </p:pic>
        <p:pic>
          <p:nvPicPr>
            <p:cNvPr id="23" name="Picture 22">
              <a:extLst>
                <a:ext uri="{FF2B5EF4-FFF2-40B4-BE49-F238E27FC236}">
                  <a16:creationId xmlns:a16="http://schemas.microsoft.com/office/drawing/2014/main" id="{36022AF3-077C-4829-AAC4-9B334BA0681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17533" y="2074938"/>
              <a:ext cx="1143000" cy="1143000"/>
            </a:xfrm>
            <a:prstGeom prst="rect">
              <a:avLst/>
            </a:prstGeom>
          </p:spPr>
        </p:pic>
        <p:pic>
          <p:nvPicPr>
            <p:cNvPr id="25" name="Picture 24">
              <a:extLst>
                <a:ext uri="{FF2B5EF4-FFF2-40B4-BE49-F238E27FC236}">
                  <a16:creationId xmlns:a16="http://schemas.microsoft.com/office/drawing/2014/main" id="{1D49E4F1-3A8E-4F2A-B008-A1B5D6024D2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03533" y="2074937"/>
              <a:ext cx="1143000" cy="1143000"/>
            </a:xfrm>
            <a:prstGeom prst="rect">
              <a:avLst/>
            </a:prstGeom>
          </p:spPr>
        </p:pic>
        <p:pic>
          <p:nvPicPr>
            <p:cNvPr id="27" name="Picture 26">
              <a:extLst>
                <a:ext uri="{FF2B5EF4-FFF2-40B4-BE49-F238E27FC236}">
                  <a16:creationId xmlns:a16="http://schemas.microsoft.com/office/drawing/2014/main" id="{983140CD-3FB3-4B14-8E45-897CC9B1BDA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60533" y="3217936"/>
              <a:ext cx="1143000" cy="1143000"/>
            </a:xfrm>
            <a:prstGeom prst="rect">
              <a:avLst/>
            </a:prstGeom>
          </p:spPr>
        </p:pic>
        <p:pic>
          <p:nvPicPr>
            <p:cNvPr id="29" name="Picture 28">
              <a:extLst>
                <a:ext uri="{FF2B5EF4-FFF2-40B4-BE49-F238E27FC236}">
                  <a16:creationId xmlns:a16="http://schemas.microsoft.com/office/drawing/2014/main" id="{5CD85995-980F-4EDE-B9CB-89BCA704AA2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46533" y="3217936"/>
              <a:ext cx="1143000" cy="1143000"/>
            </a:xfrm>
            <a:prstGeom prst="rect">
              <a:avLst/>
            </a:prstGeom>
          </p:spPr>
        </p:pic>
      </p:grpSp>
      <p:grpSp>
        <p:nvGrpSpPr>
          <p:cNvPr id="45" name="Group 44">
            <a:extLst>
              <a:ext uri="{FF2B5EF4-FFF2-40B4-BE49-F238E27FC236}">
                <a16:creationId xmlns:a16="http://schemas.microsoft.com/office/drawing/2014/main" id="{09071363-C2DB-4B62-A10E-2ECEAD3E81F5}"/>
              </a:ext>
            </a:extLst>
          </p:cNvPr>
          <p:cNvGrpSpPr>
            <a:grpSpLocks noChangeAspect="1"/>
          </p:cNvGrpSpPr>
          <p:nvPr/>
        </p:nvGrpSpPr>
        <p:grpSpPr>
          <a:xfrm>
            <a:off x="5668980" y="4564497"/>
            <a:ext cx="5829295" cy="1943100"/>
            <a:chOff x="4934333" y="4564497"/>
            <a:chExt cx="6858000" cy="2286002"/>
          </a:xfrm>
        </p:grpSpPr>
        <p:pic>
          <p:nvPicPr>
            <p:cNvPr id="31" name="Picture 30">
              <a:extLst>
                <a:ext uri="{FF2B5EF4-FFF2-40B4-BE49-F238E27FC236}">
                  <a16:creationId xmlns:a16="http://schemas.microsoft.com/office/drawing/2014/main" id="{6C7010E7-BE8C-47A1-8C07-5236441939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333" y="4564499"/>
              <a:ext cx="1143000" cy="1143000"/>
            </a:xfrm>
            <a:prstGeom prst="rect">
              <a:avLst/>
            </a:prstGeom>
          </p:spPr>
        </p:pic>
        <p:pic>
          <p:nvPicPr>
            <p:cNvPr id="32" name="Picture 31">
              <a:extLst>
                <a:ext uri="{FF2B5EF4-FFF2-40B4-BE49-F238E27FC236}">
                  <a16:creationId xmlns:a16="http://schemas.microsoft.com/office/drawing/2014/main" id="{83846990-3959-4695-9620-8A67733BEC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7333" y="4564499"/>
              <a:ext cx="1143000" cy="1143000"/>
            </a:xfrm>
            <a:prstGeom prst="rect">
              <a:avLst/>
            </a:prstGeom>
          </p:spPr>
        </p:pic>
        <p:pic>
          <p:nvPicPr>
            <p:cNvPr id="33" name="Picture 32">
              <a:extLst>
                <a:ext uri="{FF2B5EF4-FFF2-40B4-BE49-F238E27FC236}">
                  <a16:creationId xmlns:a16="http://schemas.microsoft.com/office/drawing/2014/main" id="{D92E03BA-E2A5-4A36-95D4-1BA11068F7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3333" y="4564499"/>
              <a:ext cx="1143000" cy="1143000"/>
            </a:xfrm>
            <a:prstGeom prst="rect">
              <a:avLst/>
            </a:prstGeom>
          </p:spPr>
        </p:pic>
        <p:pic>
          <p:nvPicPr>
            <p:cNvPr id="34" name="Picture 33">
              <a:extLst>
                <a:ext uri="{FF2B5EF4-FFF2-40B4-BE49-F238E27FC236}">
                  <a16:creationId xmlns:a16="http://schemas.microsoft.com/office/drawing/2014/main" id="{4574DDB4-FE68-4104-B3F8-698182AFEA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0333" y="4564497"/>
              <a:ext cx="1143000" cy="1143000"/>
            </a:xfrm>
            <a:prstGeom prst="rect">
              <a:avLst/>
            </a:prstGeom>
          </p:spPr>
        </p:pic>
        <p:pic>
          <p:nvPicPr>
            <p:cNvPr id="35" name="Picture 34">
              <a:extLst>
                <a:ext uri="{FF2B5EF4-FFF2-40B4-BE49-F238E27FC236}">
                  <a16:creationId xmlns:a16="http://schemas.microsoft.com/office/drawing/2014/main" id="{091D7B17-C15E-4048-8F70-C1057327B0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06333" y="4564497"/>
              <a:ext cx="1143000" cy="1143000"/>
            </a:xfrm>
            <a:prstGeom prst="rect">
              <a:avLst/>
            </a:prstGeom>
          </p:spPr>
        </p:pic>
        <p:pic>
          <p:nvPicPr>
            <p:cNvPr id="36" name="Picture 35">
              <a:extLst>
                <a:ext uri="{FF2B5EF4-FFF2-40B4-BE49-F238E27FC236}">
                  <a16:creationId xmlns:a16="http://schemas.microsoft.com/office/drawing/2014/main" id="{2347DC2A-B78B-4D6C-8E40-7A16C18A13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49333" y="4564497"/>
              <a:ext cx="1143000" cy="1143000"/>
            </a:xfrm>
            <a:prstGeom prst="rect">
              <a:avLst/>
            </a:prstGeom>
          </p:spPr>
        </p:pic>
        <p:pic>
          <p:nvPicPr>
            <p:cNvPr id="37" name="Picture 36">
              <a:extLst>
                <a:ext uri="{FF2B5EF4-FFF2-40B4-BE49-F238E27FC236}">
                  <a16:creationId xmlns:a16="http://schemas.microsoft.com/office/drawing/2014/main" id="{6F490F69-B7C9-4FB7-91A4-EC3D9223EC7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333" y="5707499"/>
              <a:ext cx="1143000" cy="1143000"/>
            </a:xfrm>
            <a:prstGeom prst="rect">
              <a:avLst/>
            </a:prstGeom>
          </p:spPr>
        </p:pic>
        <p:pic>
          <p:nvPicPr>
            <p:cNvPr id="38" name="Picture 37">
              <a:extLst>
                <a:ext uri="{FF2B5EF4-FFF2-40B4-BE49-F238E27FC236}">
                  <a16:creationId xmlns:a16="http://schemas.microsoft.com/office/drawing/2014/main" id="{CE9787A4-9C46-4FEF-B999-5F3A2CB5997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77333" y="5707499"/>
              <a:ext cx="1143000" cy="1143000"/>
            </a:xfrm>
            <a:prstGeom prst="rect">
              <a:avLst/>
            </a:prstGeom>
          </p:spPr>
        </p:pic>
        <p:pic>
          <p:nvPicPr>
            <p:cNvPr id="39" name="Picture 38">
              <a:extLst>
                <a:ext uri="{FF2B5EF4-FFF2-40B4-BE49-F238E27FC236}">
                  <a16:creationId xmlns:a16="http://schemas.microsoft.com/office/drawing/2014/main" id="{97AB61E7-D2A0-4C43-9AA1-6D877DF4C6F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333" y="5707499"/>
              <a:ext cx="1143000" cy="1143000"/>
            </a:xfrm>
            <a:prstGeom prst="rect">
              <a:avLst/>
            </a:prstGeom>
          </p:spPr>
        </p:pic>
        <p:pic>
          <p:nvPicPr>
            <p:cNvPr id="40" name="Picture 39">
              <a:extLst>
                <a:ext uri="{FF2B5EF4-FFF2-40B4-BE49-F238E27FC236}">
                  <a16:creationId xmlns:a16="http://schemas.microsoft.com/office/drawing/2014/main" id="{D2078DDF-B858-4103-AF5A-DC90A3679D0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06333" y="5707499"/>
              <a:ext cx="1143000" cy="1143000"/>
            </a:xfrm>
            <a:prstGeom prst="rect">
              <a:avLst/>
            </a:prstGeom>
          </p:spPr>
        </p:pic>
        <p:pic>
          <p:nvPicPr>
            <p:cNvPr id="41" name="Picture 40">
              <a:extLst>
                <a:ext uri="{FF2B5EF4-FFF2-40B4-BE49-F238E27FC236}">
                  <a16:creationId xmlns:a16="http://schemas.microsoft.com/office/drawing/2014/main" id="{02BE3730-B32D-44F3-A1C6-24470DFB3BB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63333" y="5707499"/>
              <a:ext cx="1143000" cy="1143000"/>
            </a:xfrm>
            <a:prstGeom prst="rect">
              <a:avLst/>
            </a:prstGeom>
          </p:spPr>
        </p:pic>
        <p:pic>
          <p:nvPicPr>
            <p:cNvPr id="42" name="Picture 41">
              <a:extLst>
                <a:ext uri="{FF2B5EF4-FFF2-40B4-BE49-F238E27FC236}">
                  <a16:creationId xmlns:a16="http://schemas.microsoft.com/office/drawing/2014/main" id="{FF0AC1EC-1BA6-4031-82CC-E466BD368D8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49333" y="5707499"/>
              <a:ext cx="1143000" cy="1143000"/>
            </a:xfrm>
            <a:prstGeom prst="rect">
              <a:avLst/>
            </a:prstGeom>
          </p:spPr>
        </p:pic>
      </p:grpSp>
      <p:sp>
        <p:nvSpPr>
          <p:cNvPr id="30" name="TextBox 29">
            <a:extLst>
              <a:ext uri="{FF2B5EF4-FFF2-40B4-BE49-F238E27FC236}">
                <a16:creationId xmlns:a16="http://schemas.microsoft.com/office/drawing/2014/main" id="{3825F6D1-9BE3-4BAD-906C-86E2A806A727}"/>
              </a:ext>
            </a:extLst>
          </p:cNvPr>
          <p:cNvSpPr txBox="1"/>
          <p:nvPr/>
        </p:nvSpPr>
        <p:spPr>
          <a:xfrm>
            <a:off x="431533" y="953477"/>
            <a:ext cx="11384467" cy="984885"/>
          </a:xfrm>
          <a:prstGeom prst="rect">
            <a:avLst/>
          </a:prstGeom>
          <a:solidFill>
            <a:schemeClr val="accent3">
              <a:lumMod val="20000"/>
              <a:lumOff val="80000"/>
            </a:schemeClr>
          </a:solidFill>
        </p:spPr>
        <p:txBody>
          <a:bodyPr wrap="square" rtlCol="0">
            <a:spAutoFit/>
          </a:bodyPr>
          <a:lstStyle/>
          <a:p>
            <a:pPr marL="285750" indent="-285750">
              <a:spcAft>
                <a:spcPts val="1200"/>
              </a:spcAft>
              <a:buFont typeface="Wingdings" panose="05000000000000000000" pitchFamily="2" charset="2"/>
              <a:buChar char="§"/>
            </a:pPr>
            <a:r>
              <a:rPr lang="en-US" sz="1600">
                <a:latin typeface="Lato"/>
              </a:rPr>
              <a:t>We propose to analyze sequences of still frame images in videos for </a:t>
            </a:r>
            <a:r>
              <a:rPr lang="en-US" sz="1600" err="1">
                <a:latin typeface="Lato"/>
              </a:rPr>
              <a:t>deepfake</a:t>
            </a:r>
            <a:r>
              <a:rPr lang="en-US" sz="1600">
                <a:latin typeface="Lato"/>
              </a:rPr>
              <a:t> detection</a:t>
            </a:r>
          </a:p>
          <a:p>
            <a:pPr marL="285750" indent="-285750">
              <a:spcAft>
                <a:spcPts val="1200"/>
              </a:spcAft>
              <a:buFont typeface="Wingdings" panose="05000000000000000000" pitchFamily="2" charset="2"/>
              <a:buChar char="§"/>
            </a:pPr>
            <a:r>
              <a:rPr lang="en-US" sz="1600">
                <a:latin typeface="Lato"/>
              </a:rPr>
              <a:t>Naïve face detection algorithms do not automatically sort identities when multiple faces are detected in each frame.  Mixed sequences of faces </a:t>
            </a:r>
            <a:r>
              <a:rPr lang="en-US" sz="1600" b="1">
                <a:solidFill>
                  <a:srgbClr val="FF0000"/>
                </a:solidFill>
                <a:latin typeface="Lato"/>
              </a:rPr>
              <a:t>contaminate</a:t>
            </a:r>
            <a:r>
              <a:rPr lang="en-US" sz="1600">
                <a:latin typeface="Lato"/>
              </a:rPr>
              <a:t> our datasets.</a:t>
            </a:r>
          </a:p>
        </p:txBody>
      </p:sp>
      <p:sp>
        <p:nvSpPr>
          <p:cNvPr id="43" name="Arrow: Bent-Up 42">
            <a:extLst>
              <a:ext uri="{FF2B5EF4-FFF2-40B4-BE49-F238E27FC236}">
                <a16:creationId xmlns:a16="http://schemas.microsoft.com/office/drawing/2014/main" id="{1F5259A4-7F08-45D1-A7C7-E0A7529F2445}"/>
              </a:ext>
            </a:extLst>
          </p:cNvPr>
          <p:cNvSpPr/>
          <p:nvPr/>
        </p:nvSpPr>
        <p:spPr>
          <a:xfrm rot="5400000">
            <a:off x="2203765" y="4451050"/>
            <a:ext cx="1095823" cy="1719831"/>
          </a:xfrm>
          <a:prstGeom prst="ben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Rectangle 45">
            <a:extLst>
              <a:ext uri="{FF2B5EF4-FFF2-40B4-BE49-F238E27FC236}">
                <a16:creationId xmlns:a16="http://schemas.microsoft.com/office/drawing/2014/main" id="{8D61C2A8-EF02-4709-BA7B-EA11144FDC1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96810F-EEA3-445F-B307-E5686B4C47D2}"/>
              </a:ext>
            </a:extLst>
          </p:cNvPr>
          <p:cNvSpPr txBox="1"/>
          <p:nvPr/>
        </p:nvSpPr>
        <p:spPr>
          <a:xfrm>
            <a:off x="1797894" y="1977761"/>
            <a:ext cx="739740" cy="276999"/>
          </a:xfrm>
          <a:prstGeom prst="rect">
            <a:avLst/>
          </a:prstGeom>
          <a:noFill/>
        </p:spPr>
        <p:txBody>
          <a:bodyPr wrap="square" rtlCol="0">
            <a:spAutoFit/>
          </a:bodyPr>
          <a:lstStyle/>
          <a:p>
            <a:r>
              <a:rPr lang="en-US" sz="1200">
                <a:latin typeface="Lato"/>
              </a:rPr>
              <a:t>Frame 1</a:t>
            </a:r>
          </a:p>
        </p:txBody>
      </p:sp>
      <p:sp>
        <p:nvSpPr>
          <p:cNvPr id="47" name="TextBox 46">
            <a:extLst>
              <a:ext uri="{FF2B5EF4-FFF2-40B4-BE49-F238E27FC236}">
                <a16:creationId xmlns:a16="http://schemas.microsoft.com/office/drawing/2014/main" id="{BFA7F25D-D069-450F-AD71-D80826A87047}"/>
              </a:ext>
            </a:extLst>
          </p:cNvPr>
          <p:cNvSpPr txBox="1"/>
          <p:nvPr/>
        </p:nvSpPr>
        <p:spPr>
          <a:xfrm>
            <a:off x="2751677" y="1976051"/>
            <a:ext cx="739740" cy="276999"/>
          </a:xfrm>
          <a:prstGeom prst="rect">
            <a:avLst/>
          </a:prstGeom>
          <a:noFill/>
        </p:spPr>
        <p:txBody>
          <a:bodyPr wrap="square" rtlCol="0">
            <a:spAutoFit/>
          </a:bodyPr>
          <a:lstStyle/>
          <a:p>
            <a:r>
              <a:rPr lang="en-US" sz="1200">
                <a:latin typeface="Lato"/>
              </a:rPr>
              <a:t>Frame 2</a:t>
            </a:r>
          </a:p>
        </p:txBody>
      </p:sp>
      <p:sp>
        <p:nvSpPr>
          <p:cNvPr id="48" name="TextBox 47">
            <a:extLst>
              <a:ext uri="{FF2B5EF4-FFF2-40B4-BE49-F238E27FC236}">
                <a16:creationId xmlns:a16="http://schemas.microsoft.com/office/drawing/2014/main" id="{AE91AAC3-1C13-424C-834D-08267D8A0FC1}"/>
              </a:ext>
            </a:extLst>
          </p:cNvPr>
          <p:cNvSpPr txBox="1"/>
          <p:nvPr/>
        </p:nvSpPr>
        <p:spPr>
          <a:xfrm>
            <a:off x="3726414" y="1973805"/>
            <a:ext cx="739740" cy="276999"/>
          </a:xfrm>
          <a:prstGeom prst="rect">
            <a:avLst/>
          </a:prstGeom>
          <a:noFill/>
        </p:spPr>
        <p:txBody>
          <a:bodyPr wrap="square" rtlCol="0">
            <a:spAutoFit/>
          </a:bodyPr>
          <a:lstStyle/>
          <a:p>
            <a:r>
              <a:rPr lang="en-US" sz="1200">
                <a:latin typeface="Lato"/>
              </a:rPr>
              <a:t>Frame 3</a:t>
            </a:r>
          </a:p>
        </p:txBody>
      </p:sp>
      <p:sp>
        <p:nvSpPr>
          <p:cNvPr id="49" name="TextBox 48">
            <a:extLst>
              <a:ext uri="{FF2B5EF4-FFF2-40B4-BE49-F238E27FC236}">
                <a16:creationId xmlns:a16="http://schemas.microsoft.com/office/drawing/2014/main" id="{FC35932D-7942-4974-8326-2D2D9D4A44CF}"/>
              </a:ext>
            </a:extLst>
          </p:cNvPr>
          <p:cNvSpPr txBox="1"/>
          <p:nvPr/>
        </p:nvSpPr>
        <p:spPr>
          <a:xfrm>
            <a:off x="4697964" y="1986205"/>
            <a:ext cx="739740" cy="276999"/>
          </a:xfrm>
          <a:prstGeom prst="rect">
            <a:avLst/>
          </a:prstGeom>
          <a:noFill/>
        </p:spPr>
        <p:txBody>
          <a:bodyPr wrap="square" rtlCol="0">
            <a:spAutoFit/>
          </a:bodyPr>
          <a:lstStyle/>
          <a:p>
            <a:r>
              <a:rPr lang="en-US" sz="1200">
                <a:latin typeface="Lato"/>
              </a:rPr>
              <a:t>Frame 4</a:t>
            </a:r>
          </a:p>
        </p:txBody>
      </p:sp>
      <p:sp>
        <p:nvSpPr>
          <p:cNvPr id="50" name="TextBox 49">
            <a:extLst>
              <a:ext uri="{FF2B5EF4-FFF2-40B4-BE49-F238E27FC236}">
                <a16:creationId xmlns:a16="http://schemas.microsoft.com/office/drawing/2014/main" id="{C3A5D620-961F-4CFE-A1F5-6E78F57524F0}"/>
              </a:ext>
            </a:extLst>
          </p:cNvPr>
          <p:cNvSpPr txBox="1"/>
          <p:nvPr/>
        </p:nvSpPr>
        <p:spPr>
          <a:xfrm>
            <a:off x="5651747" y="1984495"/>
            <a:ext cx="739740" cy="276999"/>
          </a:xfrm>
          <a:prstGeom prst="rect">
            <a:avLst/>
          </a:prstGeom>
          <a:noFill/>
        </p:spPr>
        <p:txBody>
          <a:bodyPr wrap="square" rtlCol="0">
            <a:spAutoFit/>
          </a:bodyPr>
          <a:lstStyle/>
          <a:p>
            <a:r>
              <a:rPr lang="en-US" sz="1200">
                <a:latin typeface="Lato"/>
              </a:rPr>
              <a:t>Frame 5</a:t>
            </a:r>
          </a:p>
        </p:txBody>
      </p:sp>
      <p:sp>
        <p:nvSpPr>
          <p:cNvPr id="51" name="TextBox 50">
            <a:extLst>
              <a:ext uri="{FF2B5EF4-FFF2-40B4-BE49-F238E27FC236}">
                <a16:creationId xmlns:a16="http://schemas.microsoft.com/office/drawing/2014/main" id="{4B213AA7-2BF1-48CF-A4C4-79736899EFAA}"/>
              </a:ext>
            </a:extLst>
          </p:cNvPr>
          <p:cNvSpPr txBox="1"/>
          <p:nvPr/>
        </p:nvSpPr>
        <p:spPr>
          <a:xfrm>
            <a:off x="6626484" y="1982249"/>
            <a:ext cx="739740" cy="276999"/>
          </a:xfrm>
          <a:prstGeom prst="rect">
            <a:avLst/>
          </a:prstGeom>
          <a:noFill/>
        </p:spPr>
        <p:txBody>
          <a:bodyPr wrap="square" rtlCol="0">
            <a:spAutoFit/>
          </a:bodyPr>
          <a:lstStyle/>
          <a:p>
            <a:r>
              <a:rPr lang="en-US" sz="1200">
                <a:latin typeface="Lato"/>
              </a:rPr>
              <a:t>Frame 6</a:t>
            </a:r>
          </a:p>
        </p:txBody>
      </p:sp>
      <p:sp>
        <p:nvSpPr>
          <p:cNvPr id="52" name="TextBox 51">
            <a:extLst>
              <a:ext uri="{FF2B5EF4-FFF2-40B4-BE49-F238E27FC236}">
                <a16:creationId xmlns:a16="http://schemas.microsoft.com/office/drawing/2014/main" id="{3D3ACF04-CB8E-413B-B75E-9016AC75277E}"/>
              </a:ext>
            </a:extLst>
          </p:cNvPr>
          <p:cNvSpPr txBox="1"/>
          <p:nvPr/>
        </p:nvSpPr>
        <p:spPr>
          <a:xfrm>
            <a:off x="5803186" y="4259421"/>
            <a:ext cx="739740" cy="276999"/>
          </a:xfrm>
          <a:prstGeom prst="rect">
            <a:avLst/>
          </a:prstGeom>
          <a:noFill/>
        </p:spPr>
        <p:txBody>
          <a:bodyPr wrap="square" rtlCol="0">
            <a:spAutoFit/>
          </a:bodyPr>
          <a:lstStyle/>
          <a:p>
            <a:r>
              <a:rPr lang="en-US" sz="1200">
                <a:latin typeface="Lato"/>
              </a:rPr>
              <a:t>Frame 1</a:t>
            </a:r>
          </a:p>
        </p:txBody>
      </p:sp>
      <p:sp>
        <p:nvSpPr>
          <p:cNvPr id="53" name="TextBox 52">
            <a:extLst>
              <a:ext uri="{FF2B5EF4-FFF2-40B4-BE49-F238E27FC236}">
                <a16:creationId xmlns:a16="http://schemas.microsoft.com/office/drawing/2014/main" id="{1D8DB018-C08E-4FDB-B8EB-4501C46F59E2}"/>
              </a:ext>
            </a:extLst>
          </p:cNvPr>
          <p:cNvSpPr txBox="1"/>
          <p:nvPr/>
        </p:nvSpPr>
        <p:spPr>
          <a:xfrm>
            <a:off x="6756969" y="4257711"/>
            <a:ext cx="739740" cy="276999"/>
          </a:xfrm>
          <a:prstGeom prst="rect">
            <a:avLst/>
          </a:prstGeom>
          <a:noFill/>
        </p:spPr>
        <p:txBody>
          <a:bodyPr wrap="square" rtlCol="0">
            <a:spAutoFit/>
          </a:bodyPr>
          <a:lstStyle/>
          <a:p>
            <a:r>
              <a:rPr lang="en-US" sz="1200">
                <a:latin typeface="Lato"/>
              </a:rPr>
              <a:t>Frame 2</a:t>
            </a:r>
          </a:p>
        </p:txBody>
      </p:sp>
      <p:sp>
        <p:nvSpPr>
          <p:cNvPr id="54" name="TextBox 53">
            <a:extLst>
              <a:ext uri="{FF2B5EF4-FFF2-40B4-BE49-F238E27FC236}">
                <a16:creationId xmlns:a16="http://schemas.microsoft.com/office/drawing/2014/main" id="{92572529-16EB-4E8D-9AB2-6269D8690AF0}"/>
              </a:ext>
            </a:extLst>
          </p:cNvPr>
          <p:cNvSpPr txBox="1"/>
          <p:nvPr/>
        </p:nvSpPr>
        <p:spPr>
          <a:xfrm>
            <a:off x="7731706" y="4255465"/>
            <a:ext cx="739740" cy="276999"/>
          </a:xfrm>
          <a:prstGeom prst="rect">
            <a:avLst/>
          </a:prstGeom>
          <a:noFill/>
        </p:spPr>
        <p:txBody>
          <a:bodyPr wrap="square" rtlCol="0">
            <a:spAutoFit/>
          </a:bodyPr>
          <a:lstStyle/>
          <a:p>
            <a:r>
              <a:rPr lang="en-US" sz="1200">
                <a:latin typeface="Lato"/>
              </a:rPr>
              <a:t>Frame 3</a:t>
            </a:r>
          </a:p>
        </p:txBody>
      </p:sp>
      <p:sp>
        <p:nvSpPr>
          <p:cNvPr id="55" name="TextBox 54">
            <a:extLst>
              <a:ext uri="{FF2B5EF4-FFF2-40B4-BE49-F238E27FC236}">
                <a16:creationId xmlns:a16="http://schemas.microsoft.com/office/drawing/2014/main" id="{500B50DD-0FE1-4954-8011-E3EBD5F49CB7}"/>
              </a:ext>
            </a:extLst>
          </p:cNvPr>
          <p:cNvSpPr txBox="1"/>
          <p:nvPr/>
        </p:nvSpPr>
        <p:spPr>
          <a:xfrm>
            <a:off x="8703256" y="4267865"/>
            <a:ext cx="739740" cy="276999"/>
          </a:xfrm>
          <a:prstGeom prst="rect">
            <a:avLst/>
          </a:prstGeom>
          <a:noFill/>
        </p:spPr>
        <p:txBody>
          <a:bodyPr wrap="square" rtlCol="0">
            <a:spAutoFit/>
          </a:bodyPr>
          <a:lstStyle/>
          <a:p>
            <a:r>
              <a:rPr lang="en-US" sz="1200">
                <a:latin typeface="Lato"/>
              </a:rPr>
              <a:t>Frame 4</a:t>
            </a:r>
          </a:p>
        </p:txBody>
      </p:sp>
      <p:sp>
        <p:nvSpPr>
          <p:cNvPr id="56" name="TextBox 55">
            <a:extLst>
              <a:ext uri="{FF2B5EF4-FFF2-40B4-BE49-F238E27FC236}">
                <a16:creationId xmlns:a16="http://schemas.microsoft.com/office/drawing/2014/main" id="{A9D0C998-7B8A-4525-8694-5815C28CE6A0}"/>
              </a:ext>
            </a:extLst>
          </p:cNvPr>
          <p:cNvSpPr txBox="1"/>
          <p:nvPr/>
        </p:nvSpPr>
        <p:spPr>
          <a:xfrm>
            <a:off x="9657039" y="4266155"/>
            <a:ext cx="739740" cy="276999"/>
          </a:xfrm>
          <a:prstGeom prst="rect">
            <a:avLst/>
          </a:prstGeom>
          <a:noFill/>
        </p:spPr>
        <p:txBody>
          <a:bodyPr wrap="square" rtlCol="0">
            <a:spAutoFit/>
          </a:bodyPr>
          <a:lstStyle/>
          <a:p>
            <a:r>
              <a:rPr lang="en-US" sz="1200">
                <a:latin typeface="Lato"/>
              </a:rPr>
              <a:t>Frame 5</a:t>
            </a:r>
          </a:p>
        </p:txBody>
      </p:sp>
      <p:sp>
        <p:nvSpPr>
          <p:cNvPr id="57" name="TextBox 56">
            <a:extLst>
              <a:ext uri="{FF2B5EF4-FFF2-40B4-BE49-F238E27FC236}">
                <a16:creationId xmlns:a16="http://schemas.microsoft.com/office/drawing/2014/main" id="{774B9445-A84E-4E97-9F82-F8545FB4B32D}"/>
              </a:ext>
            </a:extLst>
          </p:cNvPr>
          <p:cNvSpPr txBox="1"/>
          <p:nvPr/>
        </p:nvSpPr>
        <p:spPr>
          <a:xfrm>
            <a:off x="10631776" y="4263909"/>
            <a:ext cx="739740" cy="276999"/>
          </a:xfrm>
          <a:prstGeom prst="rect">
            <a:avLst/>
          </a:prstGeom>
          <a:noFill/>
        </p:spPr>
        <p:txBody>
          <a:bodyPr wrap="square" rtlCol="0">
            <a:spAutoFit/>
          </a:bodyPr>
          <a:lstStyle/>
          <a:p>
            <a:r>
              <a:rPr lang="en-US" sz="1200">
                <a:latin typeface="Lato"/>
              </a:rPr>
              <a:t>Frame 6</a:t>
            </a:r>
          </a:p>
        </p:txBody>
      </p:sp>
      <p:sp>
        <p:nvSpPr>
          <p:cNvPr id="7" name="TextBox 6">
            <a:extLst>
              <a:ext uri="{FF2B5EF4-FFF2-40B4-BE49-F238E27FC236}">
                <a16:creationId xmlns:a16="http://schemas.microsoft.com/office/drawing/2014/main" id="{FF6603BC-85B6-43F9-9822-D7C2A1D71820}"/>
              </a:ext>
            </a:extLst>
          </p:cNvPr>
          <p:cNvSpPr txBox="1"/>
          <p:nvPr/>
        </p:nvSpPr>
        <p:spPr>
          <a:xfrm>
            <a:off x="150935" y="2565983"/>
            <a:ext cx="1503286" cy="369332"/>
          </a:xfrm>
          <a:prstGeom prst="rect">
            <a:avLst/>
          </a:prstGeom>
          <a:noFill/>
        </p:spPr>
        <p:txBody>
          <a:bodyPr wrap="square" rtlCol="0">
            <a:spAutoFit/>
          </a:bodyPr>
          <a:lstStyle/>
          <a:p>
            <a:r>
              <a:rPr lang="en-US">
                <a:latin typeface="Lato"/>
              </a:rPr>
              <a:t>“Subject A”</a:t>
            </a:r>
          </a:p>
        </p:txBody>
      </p:sp>
      <p:sp>
        <p:nvSpPr>
          <p:cNvPr id="58" name="TextBox 57">
            <a:extLst>
              <a:ext uri="{FF2B5EF4-FFF2-40B4-BE49-F238E27FC236}">
                <a16:creationId xmlns:a16="http://schemas.microsoft.com/office/drawing/2014/main" id="{A0B11047-8E93-48C7-9262-453B190FB43C}"/>
              </a:ext>
            </a:extLst>
          </p:cNvPr>
          <p:cNvSpPr txBox="1"/>
          <p:nvPr/>
        </p:nvSpPr>
        <p:spPr>
          <a:xfrm>
            <a:off x="150935" y="3531908"/>
            <a:ext cx="1503286" cy="369332"/>
          </a:xfrm>
          <a:prstGeom prst="rect">
            <a:avLst/>
          </a:prstGeom>
          <a:noFill/>
        </p:spPr>
        <p:txBody>
          <a:bodyPr wrap="square" rtlCol="0">
            <a:spAutoFit/>
          </a:bodyPr>
          <a:lstStyle/>
          <a:p>
            <a:r>
              <a:rPr lang="en-US">
                <a:latin typeface="Lato"/>
              </a:rPr>
              <a:t>“Subject B”</a:t>
            </a:r>
          </a:p>
        </p:txBody>
      </p:sp>
      <p:sp>
        <p:nvSpPr>
          <p:cNvPr id="59" name="TextBox 58">
            <a:extLst>
              <a:ext uri="{FF2B5EF4-FFF2-40B4-BE49-F238E27FC236}">
                <a16:creationId xmlns:a16="http://schemas.microsoft.com/office/drawing/2014/main" id="{47222DB0-F8E5-4472-86FB-F5DDEA85C9B0}"/>
              </a:ext>
            </a:extLst>
          </p:cNvPr>
          <p:cNvSpPr txBox="1"/>
          <p:nvPr/>
        </p:nvSpPr>
        <p:spPr>
          <a:xfrm>
            <a:off x="4165693" y="4945319"/>
            <a:ext cx="1503286" cy="369332"/>
          </a:xfrm>
          <a:prstGeom prst="rect">
            <a:avLst/>
          </a:prstGeom>
          <a:noFill/>
        </p:spPr>
        <p:txBody>
          <a:bodyPr wrap="square" rtlCol="0">
            <a:spAutoFit/>
          </a:bodyPr>
          <a:lstStyle/>
          <a:p>
            <a:r>
              <a:rPr lang="en-US">
                <a:latin typeface="Lato"/>
              </a:rPr>
              <a:t>“Subject A”</a:t>
            </a:r>
          </a:p>
        </p:txBody>
      </p:sp>
      <p:sp>
        <p:nvSpPr>
          <p:cNvPr id="60" name="TextBox 59">
            <a:extLst>
              <a:ext uri="{FF2B5EF4-FFF2-40B4-BE49-F238E27FC236}">
                <a16:creationId xmlns:a16="http://schemas.microsoft.com/office/drawing/2014/main" id="{C56EE4E1-2D6B-4BD6-BA08-769C015E5C0B}"/>
              </a:ext>
            </a:extLst>
          </p:cNvPr>
          <p:cNvSpPr txBox="1"/>
          <p:nvPr/>
        </p:nvSpPr>
        <p:spPr>
          <a:xfrm>
            <a:off x="4165693" y="5911244"/>
            <a:ext cx="1503286" cy="369332"/>
          </a:xfrm>
          <a:prstGeom prst="rect">
            <a:avLst/>
          </a:prstGeom>
          <a:noFill/>
        </p:spPr>
        <p:txBody>
          <a:bodyPr wrap="square" rtlCol="0">
            <a:spAutoFit/>
          </a:bodyPr>
          <a:lstStyle/>
          <a:p>
            <a:r>
              <a:rPr lang="en-US">
                <a:latin typeface="Lato"/>
              </a:rPr>
              <a:t>“Subject B”</a:t>
            </a:r>
          </a:p>
        </p:txBody>
      </p:sp>
    </p:spTree>
    <p:extLst>
      <p:ext uri="{BB962C8B-B14F-4D97-AF65-F5344CB8AC3E}">
        <p14:creationId xmlns:p14="http://schemas.microsoft.com/office/powerpoint/2010/main" val="227008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74BC66E-7A7A-4334-9D8C-CB857EB19FE8}"/>
              </a:ext>
            </a:extLst>
          </p:cNvPr>
          <p:cNvCxnSpPr>
            <a:cxnSpLocks/>
          </p:cNvCxnSpPr>
          <p:nvPr/>
        </p:nvCxnSpPr>
        <p:spPr>
          <a:xfrm flipV="1">
            <a:off x="6422571" y="3128678"/>
            <a:ext cx="185059" cy="285527"/>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 name="Google Shape;87;gbd1a511eea_0_0">
            <a:extLst>
              <a:ext uri="{FF2B5EF4-FFF2-40B4-BE49-F238E27FC236}">
                <a16:creationId xmlns:a16="http://schemas.microsoft.com/office/drawing/2014/main" id="{FC327B1C-9A68-4F85-B6B3-5CE7F5995406}"/>
              </a:ext>
            </a:extLst>
          </p:cNvPr>
          <p:cNvSpPr txBox="1">
            <a:spLocks noGrp="1"/>
          </p:cNvSpPr>
          <p:nvPr>
            <p:ph type="title"/>
          </p:nvPr>
        </p:nvSpPr>
        <p:spPr>
          <a:xfrm>
            <a:off x="431533" y="0"/>
            <a:ext cx="11360800" cy="763600"/>
          </a:xfrm>
          <a:prstGeom prst="rect">
            <a:avLst/>
          </a:prstGeom>
        </p:spPr>
        <p:txBody>
          <a:bodyPr spcFirstLastPara="1" wrap="square" lIns="121900" tIns="121900" rIns="121900" bIns="121900" anchor="t" anchorCtr="0">
            <a:noAutofit/>
          </a:bodyPr>
          <a:lstStyle/>
          <a:p>
            <a:r>
              <a:rPr lang="en" sz="3600" b="1">
                <a:solidFill>
                  <a:schemeClr val="tx1">
                    <a:lumMod val="65000"/>
                    <a:lumOff val="35000"/>
                  </a:schemeClr>
                </a:solidFill>
                <a:latin typeface="Helvetica Neue"/>
                <a:sym typeface="Helvetica Neue"/>
              </a:rPr>
              <a:t>Solution: </a:t>
            </a:r>
            <a:r>
              <a:rPr lang="en" sz="3600">
                <a:solidFill>
                  <a:schemeClr val="tx1">
                    <a:lumMod val="65000"/>
                    <a:lumOff val="35000"/>
                  </a:schemeClr>
                </a:solidFill>
                <a:latin typeface="Helvetica Neue"/>
                <a:sym typeface="Helvetica Neue"/>
              </a:rPr>
              <a:t>A</a:t>
            </a:r>
            <a:r>
              <a:rPr lang="en" sz="3600" b="1">
                <a:solidFill>
                  <a:schemeClr val="tx1">
                    <a:lumMod val="65000"/>
                    <a:lumOff val="35000"/>
                  </a:schemeClr>
                </a:solidFill>
                <a:latin typeface="Helvetica Neue"/>
                <a:sym typeface="Helvetica Neue"/>
              </a:rPr>
              <a:t> </a:t>
            </a:r>
            <a:r>
              <a:rPr lang="en" sz="3600">
                <a:solidFill>
                  <a:schemeClr val="tx1">
                    <a:lumMod val="65000"/>
                    <a:lumOff val="35000"/>
                  </a:schemeClr>
                </a:solidFill>
                <a:latin typeface="Helvetica Neue"/>
                <a:sym typeface="Helvetica Neue"/>
              </a:rPr>
              <a:t>Custom Face-Sorting Algorithm</a:t>
            </a:r>
            <a:endParaRPr lang="en-US">
              <a:solidFill>
                <a:schemeClr val="tx1">
                  <a:lumMod val="65000"/>
                  <a:lumOff val="35000"/>
                </a:schemeClr>
              </a:solidFill>
            </a:endParaRPr>
          </a:p>
        </p:txBody>
      </p:sp>
      <p:pic>
        <p:nvPicPr>
          <p:cNvPr id="9" name="Graphic 8">
            <a:extLst>
              <a:ext uri="{FF2B5EF4-FFF2-40B4-BE49-F238E27FC236}">
                <a16:creationId xmlns:a16="http://schemas.microsoft.com/office/drawing/2014/main" id="{8D6D7CC7-5A27-4C89-8B57-34019567A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7537" y="3485304"/>
            <a:ext cx="2922107" cy="1873406"/>
          </a:xfrm>
          <a:prstGeom prst="rect">
            <a:avLst/>
          </a:prstGeom>
        </p:spPr>
      </p:pic>
      <p:sp>
        <p:nvSpPr>
          <p:cNvPr id="17" name="TextBox 16">
            <a:extLst>
              <a:ext uri="{FF2B5EF4-FFF2-40B4-BE49-F238E27FC236}">
                <a16:creationId xmlns:a16="http://schemas.microsoft.com/office/drawing/2014/main" id="{583517EB-CE61-46EA-B9B2-4FD8D3FB06E8}"/>
              </a:ext>
            </a:extLst>
          </p:cNvPr>
          <p:cNvSpPr txBox="1"/>
          <p:nvPr/>
        </p:nvSpPr>
        <p:spPr>
          <a:xfrm>
            <a:off x="3093521" y="3749549"/>
            <a:ext cx="1186648" cy="1107996"/>
          </a:xfrm>
          <a:prstGeom prst="rect">
            <a:avLst/>
          </a:prstGeom>
          <a:noFill/>
        </p:spPr>
        <p:txBody>
          <a:bodyPr wrap="square" rtlCol="0" anchor="ctr">
            <a:spAutoFit/>
          </a:bodyPr>
          <a:lstStyle/>
          <a:p>
            <a:pPr algn="ctr"/>
            <a:r>
              <a:rPr lang="en-US" sz="6600" b="1">
                <a:latin typeface="Lato"/>
              </a:rPr>
              <a:t>+</a:t>
            </a:r>
          </a:p>
        </p:txBody>
      </p:sp>
      <p:sp>
        <p:nvSpPr>
          <p:cNvPr id="20" name="Arrow: Right 19">
            <a:extLst>
              <a:ext uri="{FF2B5EF4-FFF2-40B4-BE49-F238E27FC236}">
                <a16:creationId xmlns:a16="http://schemas.microsoft.com/office/drawing/2014/main" id="{33529B5B-965F-48EC-8F8E-579637DF7788}"/>
              </a:ext>
            </a:extLst>
          </p:cNvPr>
          <p:cNvSpPr/>
          <p:nvPr/>
        </p:nvSpPr>
        <p:spPr>
          <a:xfrm>
            <a:off x="7728831" y="4320249"/>
            <a:ext cx="485338" cy="209842"/>
          </a:xfrm>
          <a:prstGeom prst="rightArrow">
            <a:avLst>
              <a:gd name="adj1" fmla="val 27653"/>
              <a:gd name="adj2" fmla="val 50000"/>
            </a:avLst>
          </a:prstGeom>
          <a:solidFill>
            <a:schemeClr val="tx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4601D6-9AF1-4309-8032-5938099B40E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CE6858-B20E-4ED3-8CA5-DC76D7CAC303}"/>
              </a:ext>
            </a:extLst>
          </p:cNvPr>
          <p:cNvSpPr/>
          <p:nvPr/>
        </p:nvSpPr>
        <p:spPr>
          <a:xfrm>
            <a:off x="910506" y="918348"/>
            <a:ext cx="10492581" cy="84925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lumMod val="75000"/>
                    <a:lumOff val="25000"/>
                  </a:schemeClr>
                </a:solidFill>
                <a:latin typeface="Lato"/>
              </a:rPr>
              <a:t>To overcome the issue of </a:t>
            </a:r>
            <a:r>
              <a:rPr lang="en-US" sz="1600" b="1">
                <a:solidFill>
                  <a:srgbClr val="FF0000"/>
                </a:solidFill>
                <a:latin typeface="Lato"/>
              </a:rPr>
              <a:t>contaminated</a:t>
            </a:r>
            <a:r>
              <a:rPr lang="en-US" sz="1600" b="1">
                <a:solidFill>
                  <a:schemeClr val="tx1">
                    <a:lumMod val="75000"/>
                    <a:lumOff val="25000"/>
                  </a:schemeClr>
                </a:solidFill>
                <a:latin typeface="Lato"/>
              </a:rPr>
              <a:t> </a:t>
            </a:r>
            <a:r>
              <a:rPr lang="en-US" sz="1600" b="1">
                <a:solidFill>
                  <a:srgbClr val="FF0000"/>
                </a:solidFill>
                <a:latin typeface="Lato"/>
              </a:rPr>
              <a:t>sequences</a:t>
            </a:r>
            <a:r>
              <a:rPr lang="en-US" sz="1600">
                <a:solidFill>
                  <a:schemeClr val="tx1">
                    <a:lumMod val="75000"/>
                    <a:lumOff val="25000"/>
                  </a:schemeClr>
                </a:solidFill>
                <a:latin typeface="Lato"/>
              </a:rPr>
              <a:t>, we designed and implemented a high-performance sorting algorithm which isolates sequences of faces based on:</a:t>
            </a:r>
          </a:p>
        </p:txBody>
      </p:sp>
      <p:sp>
        <p:nvSpPr>
          <p:cNvPr id="19" name="Rectangle 18">
            <a:extLst>
              <a:ext uri="{FF2B5EF4-FFF2-40B4-BE49-F238E27FC236}">
                <a16:creationId xmlns:a16="http://schemas.microsoft.com/office/drawing/2014/main" id="{CBC3227E-56F5-449B-A885-2F0C95074F90}"/>
              </a:ext>
            </a:extLst>
          </p:cNvPr>
          <p:cNvSpPr/>
          <p:nvPr/>
        </p:nvSpPr>
        <p:spPr>
          <a:xfrm>
            <a:off x="910506" y="2198984"/>
            <a:ext cx="4252470" cy="9296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a:solidFill>
                  <a:schemeClr val="tx1">
                    <a:lumMod val="75000"/>
                    <a:lumOff val="25000"/>
                  </a:schemeClr>
                </a:solidFill>
                <a:latin typeface="Lato"/>
              </a:rPr>
              <a:t>Sequential bounding box intersection-over-union threshold (</a:t>
            </a:r>
            <a:r>
              <a:rPr lang="en-US" sz="1200" err="1">
                <a:solidFill>
                  <a:schemeClr val="tx1">
                    <a:lumMod val="75000"/>
                    <a:lumOff val="25000"/>
                  </a:schemeClr>
                </a:solidFill>
                <a:latin typeface="Lato"/>
              </a:rPr>
              <a:t>IoU</a:t>
            </a:r>
            <a:r>
              <a:rPr lang="en-US" sz="1200">
                <a:solidFill>
                  <a:schemeClr val="tx1">
                    <a:lumMod val="75000"/>
                    <a:lumOff val="25000"/>
                  </a:schemeClr>
                </a:solidFill>
                <a:latin typeface="Lato"/>
              </a:rPr>
              <a:t>); the frames around detected faces must </a:t>
            </a:r>
            <a:r>
              <a:rPr lang="en-US" sz="1200" b="1">
                <a:solidFill>
                  <a:srgbClr val="FF0000"/>
                </a:solidFill>
                <a:latin typeface="Lato"/>
              </a:rPr>
              <a:t>overlap</a:t>
            </a:r>
            <a:r>
              <a:rPr lang="en-US" sz="1200">
                <a:solidFill>
                  <a:schemeClr val="tx1">
                    <a:lumMod val="75000"/>
                    <a:lumOff val="25000"/>
                  </a:schemeClr>
                </a:solidFill>
                <a:latin typeface="Lato"/>
              </a:rPr>
              <a:t> frame-to-frame to be considered the </a:t>
            </a:r>
            <a:r>
              <a:rPr lang="en-US" sz="1200" b="1">
                <a:solidFill>
                  <a:srgbClr val="FF0000"/>
                </a:solidFill>
                <a:latin typeface="Lato"/>
              </a:rPr>
              <a:t>same</a:t>
            </a:r>
            <a:r>
              <a:rPr lang="en-US" sz="1200">
                <a:solidFill>
                  <a:srgbClr val="FF0000"/>
                </a:solidFill>
                <a:latin typeface="Lato"/>
              </a:rPr>
              <a:t> </a:t>
            </a:r>
            <a:r>
              <a:rPr lang="en-US" sz="1200" b="1">
                <a:solidFill>
                  <a:srgbClr val="FF0000"/>
                </a:solidFill>
                <a:latin typeface="Lato"/>
              </a:rPr>
              <a:t>person</a:t>
            </a:r>
          </a:p>
        </p:txBody>
      </p:sp>
      <p:sp>
        <p:nvSpPr>
          <p:cNvPr id="21" name="Rectangle 20">
            <a:extLst>
              <a:ext uri="{FF2B5EF4-FFF2-40B4-BE49-F238E27FC236}">
                <a16:creationId xmlns:a16="http://schemas.microsoft.com/office/drawing/2014/main" id="{2F71D52D-463A-4CD2-AB50-0B97CFB7F27C}"/>
              </a:ext>
            </a:extLst>
          </p:cNvPr>
          <p:cNvSpPr/>
          <p:nvPr/>
        </p:nvSpPr>
        <p:spPr>
          <a:xfrm>
            <a:off x="5601781" y="2198985"/>
            <a:ext cx="5795703" cy="9296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en-US" sz="1200">
                <a:solidFill>
                  <a:schemeClr val="tx1">
                    <a:lumMod val="75000"/>
                    <a:lumOff val="25000"/>
                  </a:schemeClr>
                </a:solidFill>
                <a:latin typeface="Lato"/>
              </a:rPr>
              <a:t>Cosine distance of facial embeddings for multiple faces derived from </a:t>
            </a:r>
            <a:r>
              <a:rPr lang="en-US" sz="1200" err="1">
                <a:solidFill>
                  <a:schemeClr val="tx1">
                    <a:lumMod val="75000"/>
                    <a:lumOff val="25000"/>
                  </a:schemeClr>
                </a:solidFill>
                <a:latin typeface="Lato"/>
              </a:rPr>
              <a:t>FaceNet</a:t>
            </a:r>
            <a:endParaRPr lang="en-US" sz="1200">
              <a:solidFill>
                <a:schemeClr val="tx1">
                  <a:lumMod val="75000"/>
                  <a:lumOff val="25000"/>
                </a:schemeClr>
              </a:solidFill>
              <a:latin typeface="Lato"/>
            </a:endParaRPr>
          </a:p>
          <a:p>
            <a:pPr marL="171450" indent="-171450">
              <a:lnSpc>
                <a:spcPct val="150000"/>
              </a:lnSpc>
              <a:buFont typeface="Arial" panose="020B0604020202020204" pitchFamily="34" charset="0"/>
              <a:buChar char="•"/>
            </a:pPr>
            <a:r>
              <a:rPr lang="en-US" sz="1200">
                <a:solidFill>
                  <a:schemeClr val="tx1">
                    <a:lumMod val="75000"/>
                    <a:lumOff val="25000"/>
                  </a:schemeClr>
                </a:solidFill>
                <a:latin typeface="Lato"/>
              </a:rPr>
              <a:t>The algorithm builds sequences by iteratively relaxing the cosine distance threshold up to a statistically determined value</a:t>
            </a:r>
          </a:p>
        </p:txBody>
      </p:sp>
      <p:cxnSp>
        <p:nvCxnSpPr>
          <p:cNvPr id="37" name="Straight Connector 36">
            <a:extLst>
              <a:ext uri="{FF2B5EF4-FFF2-40B4-BE49-F238E27FC236}">
                <a16:creationId xmlns:a16="http://schemas.microsoft.com/office/drawing/2014/main" id="{6BA342E7-3998-4601-ADE1-5A4D6D680DFF}"/>
              </a:ext>
            </a:extLst>
          </p:cNvPr>
          <p:cNvCxnSpPr>
            <a:cxnSpLocks/>
            <a:endCxn id="19" idx="2"/>
          </p:cNvCxnSpPr>
          <p:nvPr/>
        </p:nvCxnSpPr>
        <p:spPr>
          <a:xfrm flipV="1">
            <a:off x="2895600" y="3128677"/>
            <a:ext cx="141141" cy="300323"/>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A3A90E9-8E51-45D8-A1A7-841154D04CB4}"/>
              </a:ext>
            </a:extLst>
          </p:cNvPr>
          <p:cNvSpPr txBox="1"/>
          <p:nvPr/>
        </p:nvSpPr>
        <p:spPr>
          <a:xfrm>
            <a:off x="399667" y="2198984"/>
            <a:ext cx="510839" cy="369332"/>
          </a:xfrm>
          <a:prstGeom prst="rect">
            <a:avLst/>
          </a:prstGeom>
          <a:noFill/>
        </p:spPr>
        <p:txBody>
          <a:bodyPr wrap="square" rtlCol="0">
            <a:spAutoFit/>
          </a:bodyPr>
          <a:lstStyle/>
          <a:p>
            <a:r>
              <a:rPr lang="en-US"/>
              <a:t>1)</a:t>
            </a:r>
          </a:p>
        </p:txBody>
      </p:sp>
      <p:sp>
        <p:nvSpPr>
          <p:cNvPr id="22" name="TextBox 21">
            <a:extLst>
              <a:ext uri="{FF2B5EF4-FFF2-40B4-BE49-F238E27FC236}">
                <a16:creationId xmlns:a16="http://schemas.microsoft.com/office/drawing/2014/main" id="{124057F4-0445-4A9A-9FDB-72DDE789B6D8}"/>
              </a:ext>
            </a:extLst>
          </p:cNvPr>
          <p:cNvSpPr txBox="1"/>
          <p:nvPr/>
        </p:nvSpPr>
        <p:spPr>
          <a:xfrm>
            <a:off x="5179630" y="2228969"/>
            <a:ext cx="510839" cy="369332"/>
          </a:xfrm>
          <a:prstGeom prst="rect">
            <a:avLst/>
          </a:prstGeom>
          <a:noFill/>
        </p:spPr>
        <p:txBody>
          <a:bodyPr wrap="square" rtlCol="0">
            <a:spAutoFit/>
          </a:bodyPr>
          <a:lstStyle/>
          <a:p>
            <a:r>
              <a:rPr lang="en-US"/>
              <a:t>2)</a:t>
            </a:r>
          </a:p>
        </p:txBody>
      </p:sp>
      <p:pic>
        <p:nvPicPr>
          <p:cNvPr id="5" name="Picture 4" descr="Chart, histogram&#10;&#10;Description automatically generated">
            <a:extLst>
              <a:ext uri="{FF2B5EF4-FFF2-40B4-BE49-F238E27FC236}">
                <a16:creationId xmlns:a16="http://schemas.microsoft.com/office/drawing/2014/main" id="{D43B3AD8-BA82-460B-90C4-5441F521D3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6672" y="3409535"/>
            <a:ext cx="3344433" cy="2241115"/>
          </a:xfrm>
          <a:prstGeom prst="rect">
            <a:avLst/>
          </a:prstGeom>
          <a:effectLst>
            <a:outerShdw blurRad="63500" algn="ctr" rotWithShape="0">
              <a:prstClr val="black">
                <a:alpha val="40000"/>
              </a:prstClr>
            </a:outerShdw>
          </a:effectLst>
        </p:spPr>
      </p:pic>
      <p:pic>
        <p:nvPicPr>
          <p:cNvPr id="8" name="Picture 7" descr="Chart, histogram&#10;&#10;Description automatically generated">
            <a:extLst>
              <a:ext uri="{FF2B5EF4-FFF2-40B4-BE49-F238E27FC236}">
                <a16:creationId xmlns:a16="http://schemas.microsoft.com/office/drawing/2014/main" id="{777FE954-F4CA-421C-B37C-F80A366A0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895" y="3409534"/>
            <a:ext cx="3344433" cy="2241115"/>
          </a:xfrm>
          <a:prstGeom prst="rect">
            <a:avLst/>
          </a:prstGeom>
          <a:effectLst>
            <a:outerShdw blurRad="63500" algn="ctr" rotWithShape="0">
              <a:prstClr val="black">
                <a:alpha val="40000"/>
              </a:prstClr>
            </a:outerShdw>
          </a:effectLst>
        </p:spPr>
      </p:pic>
    </p:spTree>
    <p:extLst>
      <p:ext uri="{BB962C8B-B14F-4D97-AF65-F5344CB8AC3E}">
        <p14:creationId xmlns:p14="http://schemas.microsoft.com/office/powerpoint/2010/main" val="2757374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gbd1a511eea_0_0">
            <a:extLst>
              <a:ext uri="{FF2B5EF4-FFF2-40B4-BE49-F238E27FC236}">
                <a16:creationId xmlns:a16="http://schemas.microsoft.com/office/drawing/2014/main" id="{DF7DAB73-415D-46AB-A058-870A93E80E67}"/>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Data Transformations</a:t>
            </a:r>
            <a:endParaRPr lang="en-US">
              <a:solidFill>
                <a:schemeClr val="tx1">
                  <a:lumMod val="65000"/>
                  <a:lumOff val="35000"/>
                </a:schemeClr>
              </a:solidFill>
            </a:endParaRPr>
          </a:p>
        </p:txBody>
      </p:sp>
      <p:sp>
        <p:nvSpPr>
          <p:cNvPr id="6" name="TextBox 5">
            <a:extLst>
              <a:ext uri="{FF2B5EF4-FFF2-40B4-BE49-F238E27FC236}">
                <a16:creationId xmlns:a16="http://schemas.microsoft.com/office/drawing/2014/main" id="{5998C88B-6BEE-4114-9B91-6AD512D43E00}"/>
              </a:ext>
            </a:extLst>
          </p:cNvPr>
          <p:cNvSpPr txBox="1"/>
          <p:nvPr/>
        </p:nvSpPr>
        <p:spPr>
          <a:xfrm>
            <a:off x="186903" y="532369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Lato"/>
              </a:rPr>
              <a:t>Random Horizontal Flip</a:t>
            </a:r>
          </a:p>
        </p:txBody>
      </p:sp>
      <p:pic>
        <p:nvPicPr>
          <p:cNvPr id="8" name="Picture 7">
            <a:extLst>
              <a:ext uri="{FF2B5EF4-FFF2-40B4-BE49-F238E27FC236}">
                <a16:creationId xmlns:a16="http://schemas.microsoft.com/office/drawing/2014/main" id="{95B989F5-A5D9-490C-AF97-E7DAF508D6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9841" y="1422922"/>
            <a:ext cx="1143000" cy="1143000"/>
          </a:xfrm>
          <a:prstGeom prst="rect">
            <a:avLst/>
          </a:prstGeom>
        </p:spPr>
      </p:pic>
      <p:sp>
        <p:nvSpPr>
          <p:cNvPr id="11" name="TextBox 10">
            <a:extLst>
              <a:ext uri="{FF2B5EF4-FFF2-40B4-BE49-F238E27FC236}">
                <a16:creationId xmlns:a16="http://schemas.microsoft.com/office/drawing/2014/main" id="{6C97CF44-59B2-4781-932D-9E0DDFC67DF3}"/>
              </a:ext>
            </a:extLst>
          </p:cNvPr>
          <p:cNvSpPr txBox="1"/>
          <p:nvPr/>
        </p:nvSpPr>
        <p:spPr>
          <a:xfrm>
            <a:off x="3398460" y="5302855"/>
            <a:ext cx="28796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Lato"/>
              </a:rPr>
              <a:t>Random Rotation/Scaling</a:t>
            </a:r>
          </a:p>
        </p:txBody>
      </p:sp>
      <p:sp>
        <p:nvSpPr>
          <p:cNvPr id="14" name="TextBox 13">
            <a:extLst>
              <a:ext uri="{FF2B5EF4-FFF2-40B4-BE49-F238E27FC236}">
                <a16:creationId xmlns:a16="http://schemas.microsoft.com/office/drawing/2014/main" id="{634E86FA-9CFD-4093-B17B-F99BDA114FF2}"/>
              </a:ext>
            </a:extLst>
          </p:cNvPr>
          <p:cNvSpPr txBox="1"/>
          <p:nvPr/>
        </p:nvSpPr>
        <p:spPr>
          <a:xfrm>
            <a:off x="6746494" y="5291135"/>
            <a:ext cx="25233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Lato"/>
              </a:rPr>
              <a:t>Random Brightness, Contrast, Saturation Jitter, </a:t>
            </a:r>
            <a:r>
              <a:rPr lang="en-US" sz="1400" err="1">
                <a:latin typeface="Lato"/>
              </a:rPr>
              <a:t>Pixelation</a:t>
            </a:r>
            <a:endParaRPr lang="en-US" sz="1400">
              <a:latin typeface="Lato"/>
            </a:endParaRPr>
          </a:p>
        </p:txBody>
      </p:sp>
      <p:pic>
        <p:nvPicPr>
          <p:cNvPr id="17" name="Picture 16">
            <a:extLst>
              <a:ext uri="{FF2B5EF4-FFF2-40B4-BE49-F238E27FC236}">
                <a16:creationId xmlns:a16="http://schemas.microsoft.com/office/drawing/2014/main" id="{811BC291-53ED-4A2A-8AE1-8E0B9CDCF0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900786" y="4069071"/>
            <a:ext cx="1143000" cy="1143000"/>
          </a:xfrm>
          <a:prstGeom prst="rect">
            <a:avLst/>
          </a:prstGeom>
        </p:spPr>
      </p:pic>
      <p:pic>
        <p:nvPicPr>
          <p:cNvPr id="18" name="Picture 17">
            <a:extLst>
              <a:ext uri="{FF2B5EF4-FFF2-40B4-BE49-F238E27FC236}">
                <a16:creationId xmlns:a16="http://schemas.microsoft.com/office/drawing/2014/main" id="{B8D237E8-0F03-49DB-9088-35D6718DF6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40473" y="4066900"/>
            <a:ext cx="1143000" cy="1143000"/>
          </a:xfrm>
          <a:prstGeom prst="rect">
            <a:avLst/>
          </a:prstGeom>
        </p:spPr>
      </p:pic>
      <p:pic>
        <p:nvPicPr>
          <p:cNvPr id="7" name="Picture 8">
            <a:extLst>
              <a:ext uri="{FF2B5EF4-FFF2-40B4-BE49-F238E27FC236}">
                <a16:creationId xmlns:a16="http://schemas.microsoft.com/office/drawing/2014/main" id="{DC29D4F4-47C2-4FF4-ABB2-A9A3D504285D}"/>
              </a:ext>
            </a:extLst>
          </p:cNvPr>
          <p:cNvPicPr>
            <a:picLocks noChangeAspect="1"/>
          </p:cNvPicPr>
          <p:nvPr/>
        </p:nvPicPr>
        <p:blipFill>
          <a:blip r:embed="rId4"/>
          <a:stretch>
            <a:fillRect/>
          </a:stretch>
        </p:blipFill>
        <p:spPr>
          <a:xfrm>
            <a:off x="7267649" y="4060150"/>
            <a:ext cx="1190625" cy="1190625"/>
          </a:xfrm>
          <a:prstGeom prst="rect">
            <a:avLst/>
          </a:prstGeom>
        </p:spPr>
      </p:pic>
      <p:sp>
        <p:nvSpPr>
          <p:cNvPr id="31" name="Rectangle 30">
            <a:extLst>
              <a:ext uri="{FF2B5EF4-FFF2-40B4-BE49-F238E27FC236}">
                <a16:creationId xmlns:a16="http://schemas.microsoft.com/office/drawing/2014/main" id="{A1EC6102-5B67-469E-930E-D36BEFD84C87}"/>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47310383-B2A7-4C0A-8B0F-5148923AB88C}"/>
              </a:ext>
            </a:extLst>
          </p:cNvPr>
          <p:cNvCxnSpPr>
            <a:stCxn id="8" idx="2"/>
            <a:endCxn id="18" idx="0"/>
          </p:cNvCxnSpPr>
          <p:nvPr/>
        </p:nvCxnSpPr>
        <p:spPr>
          <a:xfrm rot="5400000">
            <a:off x="2091168" y="1686727"/>
            <a:ext cx="1500978" cy="3259368"/>
          </a:xfrm>
          <a:prstGeom prst="bentConnector3">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E606BC5-D5E5-4DBB-9ECB-955113427C7C}"/>
              </a:ext>
            </a:extLst>
          </p:cNvPr>
          <p:cNvCxnSpPr>
            <a:cxnSpLocks/>
            <a:stCxn id="8" idx="2"/>
            <a:endCxn id="17" idx="1"/>
          </p:cNvCxnSpPr>
          <p:nvPr/>
        </p:nvCxnSpPr>
        <p:spPr>
          <a:xfrm rot="16200000" flipH="1">
            <a:off x="3720239" y="3317023"/>
            <a:ext cx="1503149" cy="945"/>
          </a:xfrm>
          <a:prstGeom prst="bentConnector3">
            <a:avLst>
              <a:gd name="adj1" fmla="val 5000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F5F2971-CC78-4695-9C17-194BD7918B06}"/>
              </a:ext>
            </a:extLst>
          </p:cNvPr>
          <p:cNvCxnSpPr>
            <a:cxnSpLocks/>
            <a:stCxn id="8" idx="2"/>
            <a:endCxn id="7" idx="0"/>
          </p:cNvCxnSpPr>
          <p:nvPr/>
        </p:nvCxnSpPr>
        <p:spPr>
          <a:xfrm rot="16200000" flipH="1">
            <a:off x="5420037" y="1617225"/>
            <a:ext cx="1494228" cy="3391621"/>
          </a:xfrm>
          <a:prstGeom prst="bentConnector3">
            <a:avLst>
              <a:gd name="adj1" fmla="val 5000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76284B0-613D-45BD-96F9-560F7EF5D33B}"/>
              </a:ext>
            </a:extLst>
          </p:cNvPr>
          <p:cNvSpPr/>
          <p:nvPr/>
        </p:nvSpPr>
        <p:spPr>
          <a:xfrm>
            <a:off x="7267649" y="1138570"/>
            <a:ext cx="4361894" cy="152732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600">
                <a:solidFill>
                  <a:schemeClr val="tx1"/>
                </a:solidFill>
                <a:latin typeface="Lato"/>
              </a:rPr>
              <a:t>Models are prone to </a:t>
            </a:r>
            <a:r>
              <a:rPr lang="en-US" sz="1600" b="1">
                <a:solidFill>
                  <a:srgbClr val="FF0000"/>
                </a:solidFill>
                <a:latin typeface="Lato"/>
              </a:rPr>
              <a:t>overfitting</a:t>
            </a:r>
            <a:r>
              <a:rPr lang="en-US" sz="1600" b="1">
                <a:solidFill>
                  <a:schemeClr val="tx1"/>
                </a:solidFill>
                <a:latin typeface="Lato"/>
              </a:rPr>
              <a:t> </a:t>
            </a:r>
            <a:r>
              <a:rPr lang="en-US" sz="1600">
                <a:solidFill>
                  <a:schemeClr val="tx1"/>
                </a:solidFill>
                <a:latin typeface="Lato"/>
              </a:rPr>
              <a:t>by</a:t>
            </a:r>
            <a:r>
              <a:rPr lang="en-US" sz="1600" b="1">
                <a:solidFill>
                  <a:schemeClr val="tx1"/>
                </a:solidFill>
                <a:latin typeface="Lato"/>
              </a:rPr>
              <a:t> </a:t>
            </a:r>
            <a:r>
              <a:rPr lang="en-US" sz="1600" b="1">
                <a:solidFill>
                  <a:srgbClr val="FF0000"/>
                </a:solidFill>
                <a:latin typeface="Lato"/>
              </a:rPr>
              <a:t>memorizing faces</a:t>
            </a:r>
          </a:p>
          <a:p>
            <a:endParaRPr lang="en-US" sz="1600" b="1">
              <a:solidFill>
                <a:schemeClr val="tx1"/>
              </a:solidFill>
              <a:latin typeface="Lato"/>
              <a:cs typeface="Arial"/>
            </a:endParaRPr>
          </a:p>
          <a:p>
            <a:pPr marL="285750" indent="-285750">
              <a:buFont typeface="Wingdings" panose="05000000000000000000" pitchFamily="2" charset="2"/>
              <a:buChar char="§"/>
            </a:pPr>
            <a:r>
              <a:rPr lang="en-US" sz="1600">
                <a:solidFill>
                  <a:schemeClr val="tx1"/>
                </a:solidFill>
                <a:latin typeface="Lato"/>
              </a:rPr>
              <a:t>To combat this, we can employ a series of random transformations</a:t>
            </a:r>
          </a:p>
        </p:txBody>
      </p:sp>
      <p:sp>
        <p:nvSpPr>
          <p:cNvPr id="23" name="TextBox 22">
            <a:extLst>
              <a:ext uri="{FF2B5EF4-FFF2-40B4-BE49-F238E27FC236}">
                <a16:creationId xmlns:a16="http://schemas.microsoft.com/office/drawing/2014/main" id="{844D7E3E-FD1E-4EF1-8BF2-57E85C0D3E11}"/>
              </a:ext>
            </a:extLst>
          </p:cNvPr>
          <p:cNvSpPr txBox="1"/>
          <p:nvPr/>
        </p:nvSpPr>
        <p:spPr>
          <a:xfrm>
            <a:off x="3749233" y="1011914"/>
            <a:ext cx="1558873" cy="3067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Lato"/>
              </a:rPr>
              <a:t>Original Image</a:t>
            </a:r>
          </a:p>
        </p:txBody>
      </p:sp>
    </p:spTree>
    <p:extLst>
      <p:ext uri="{BB962C8B-B14F-4D97-AF65-F5344CB8AC3E}">
        <p14:creationId xmlns:p14="http://schemas.microsoft.com/office/powerpoint/2010/main" val="4099742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gbd1a511eea_0_0">
            <a:extLst>
              <a:ext uri="{FF2B5EF4-FFF2-40B4-BE49-F238E27FC236}">
                <a16:creationId xmlns:a16="http://schemas.microsoft.com/office/drawing/2014/main" id="{DF7DAB73-415D-46AB-A058-870A93E80E67}"/>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Dataset Splits</a:t>
            </a:r>
            <a:endParaRPr lang="en-US">
              <a:solidFill>
                <a:schemeClr val="tx1">
                  <a:lumMod val="65000"/>
                  <a:lumOff val="35000"/>
                </a:schemeClr>
              </a:solidFill>
            </a:endParaRPr>
          </a:p>
        </p:txBody>
      </p:sp>
      <p:sp>
        <p:nvSpPr>
          <p:cNvPr id="31" name="Rectangle 30">
            <a:extLst>
              <a:ext uri="{FF2B5EF4-FFF2-40B4-BE49-F238E27FC236}">
                <a16:creationId xmlns:a16="http://schemas.microsoft.com/office/drawing/2014/main" id="{A1EC6102-5B67-469E-930E-D36BEFD84C87}"/>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76284B0-613D-45BD-96F9-560F7EF5D33B}"/>
              </a:ext>
            </a:extLst>
          </p:cNvPr>
          <p:cNvSpPr/>
          <p:nvPr/>
        </p:nvSpPr>
        <p:spPr>
          <a:xfrm>
            <a:off x="431533" y="1485380"/>
            <a:ext cx="11561053" cy="495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r>
              <a:rPr lang="en-US" sz="1600" dirty="0">
                <a:solidFill>
                  <a:schemeClr val="tx1"/>
                </a:solidFill>
                <a:latin typeface="Lato"/>
              </a:rPr>
              <a:t>To prevent </a:t>
            </a:r>
            <a:r>
              <a:rPr lang="en-US" sz="1600" b="1" dirty="0">
                <a:solidFill>
                  <a:srgbClr val="FF0000"/>
                </a:solidFill>
                <a:latin typeface="Lato"/>
              </a:rPr>
              <a:t>overfitting</a:t>
            </a:r>
            <a:r>
              <a:rPr lang="en-US" sz="1600" dirty="0">
                <a:solidFill>
                  <a:schemeClr val="tx1"/>
                </a:solidFill>
                <a:latin typeface="Lato"/>
              </a:rPr>
              <a:t> and </a:t>
            </a:r>
            <a:r>
              <a:rPr lang="en-US" sz="1600" b="1" dirty="0">
                <a:solidFill>
                  <a:srgbClr val="FF0000"/>
                </a:solidFill>
                <a:latin typeface="Lato"/>
              </a:rPr>
              <a:t>data</a:t>
            </a:r>
            <a:r>
              <a:rPr lang="en-US" sz="1600" dirty="0">
                <a:solidFill>
                  <a:schemeClr val="tx1"/>
                </a:solidFill>
                <a:latin typeface="Lato"/>
              </a:rPr>
              <a:t> </a:t>
            </a:r>
            <a:r>
              <a:rPr lang="en-US" sz="1600" b="1" dirty="0">
                <a:solidFill>
                  <a:srgbClr val="FF0000"/>
                </a:solidFill>
                <a:latin typeface="Lato"/>
              </a:rPr>
              <a:t>leakage</a:t>
            </a:r>
            <a:r>
              <a:rPr lang="en-US" sz="1600" dirty="0">
                <a:solidFill>
                  <a:schemeClr val="tx1"/>
                </a:solidFill>
                <a:latin typeface="Lato"/>
              </a:rPr>
              <a:t>, face identities were strictly isolated to each of the train, validation, and test datasets</a:t>
            </a:r>
          </a:p>
        </p:txBody>
      </p:sp>
      <p:grpSp>
        <p:nvGrpSpPr>
          <p:cNvPr id="2" name="Group 1">
            <a:extLst>
              <a:ext uri="{FF2B5EF4-FFF2-40B4-BE49-F238E27FC236}">
                <a16:creationId xmlns:a16="http://schemas.microsoft.com/office/drawing/2014/main" id="{25C8C9B3-4F30-4C61-8708-B7ED5507822A}"/>
              </a:ext>
            </a:extLst>
          </p:cNvPr>
          <p:cNvGrpSpPr/>
          <p:nvPr/>
        </p:nvGrpSpPr>
        <p:grpSpPr>
          <a:xfrm>
            <a:off x="1043707" y="2889697"/>
            <a:ext cx="10138763" cy="2730185"/>
            <a:chOff x="919299" y="2897473"/>
            <a:chExt cx="10138763" cy="2730185"/>
          </a:xfrm>
        </p:grpSpPr>
        <p:pic>
          <p:nvPicPr>
            <p:cNvPr id="14" name="Picture 13" descr="A picture containing text, clipart&#10;&#10;Description automatically generated">
              <a:extLst>
                <a:ext uri="{FF2B5EF4-FFF2-40B4-BE49-F238E27FC236}">
                  <a16:creationId xmlns:a16="http://schemas.microsoft.com/office/drawing/2014/main" id="{A8E4A683-A2BB-481E-817D-1915AB1A4A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5231" y="3648370"/>
              <a:ext cx="526336" cy="1184256"/>
            </a:xfrm>
            <a:prstGeom prst="rect">
              <a:avLst/>
            </a:prstGeom>
          </p:spPr>
        </p:pic>
        <p:pic>
          <p:nvPicPr>
            <p:cNvPr id="17" name="Picture 16" descr="Icon&#10;&#10;Description automatically generated">
              <a:extLst>
                <a:ext uri="{FF2B5EF4-FFF2-40B4-BE49-F238E27FC236}">
                  <a16:creationId xmlns:a16="http://schemas.microsoft.com/office/drawing/2014/main" id="{390C4CC3-CB13-4724-98A6-73788653B1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1610" y="3648370"/>
              <a:ext cx="524570" cy="1184256"/>
            </a:xfrm>
            <a:prstGeom prst="rect">
              <a:avLst/>
            </a:prstGeom>
          </p:spPr>
        </p:pic>
        <p:pic>
          <p:nvPicPr>
            <p:cNvPr id="20" name="Picture 19" descr="Icon&#10;&#10;Description automatically generated">
              <a:extLst>
                <a:ext uri="{FF2B5EF4-FFF2-40B4-BE49-F238E27FC236}">
                  <a16:creationId xmlns:a16="http://schemas.microsoft.com/office/drawing/2014/main" id="{9995C364-7016-4129-9863-042F5C0741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9299" y="3692505"/>
              <a:ext cx="526336" cy="1184256"/>
            </a:xfrm>
            <a:prstGeom prst="rect">
              <a:avLst/>
            </a:prstGeom>
          </p:spPr>
        </p:pic>
        <p:pic>
          <p:nvPicPr>
            <p:cNvPr id="27" name="Picture 26" descr="Icon&#10;&#10;Description automatically generated">
              <a:extLst>
                <a:ext uri="{FF2B5EF4-FFF2-40B4-BE49-F238E27FC236}">
                  <a16:creationId xmlns:a16="http://schemas.microsoft.com/office/drawing/2014/main" id="{64CBC7E0-7DAB-4CAD-A631-1BF0C05564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7542" y="3692505"/>
              <a:ext cx="526336" cy="1184256"/>
            </a:xfrm>
            <a:prstGeom prst="rect">
              <a:avLst/>
            </a:prstGeom>
            <a:solidFill>
              <a:schemeClr val="lt1"/>
            </a:solidFill>
          </p:spPr>
        </p:pic>
        <p:pic>
          <p:nvPicPr>
            <p:cNvPr id="28" name="Picture 27" descr="Icon&#10;&#10;Description automatically generated">
              <a:extLst>
                <a:ext uri="{FF2B5EF4-FFF2-40B4-BE49-F238E27FC236}">
                  <a16:creationId xmlns:a16="http://schemas.microsoft.com/office/drawing/2014/main" id="{AEE4FF8D-49CB-44ED-BB0D-1CDEB2AD0D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5785" y="3692505"/>
              <a:ext cx="526336" cy="1184256"/>
            </a:xfrm>
            <a:prstGeom prst="rect">
              <a:avLst/>
            </a:prstGeom>
          </p:spPr>
        </p:pic>
        <p:pic>
          <p:nvPicPr>
            <p:cNvPr id="29" name="Picture 28" descr="Icon&#10;&#10;Description automatically generated">
              <a:extLst>
                <a:ext uri="{FF2B5EF4-FFF2-40B4-BE49-F238E27FC236}">
                  <a16:creationId xmlns:a16="http://schemas.microsoft.com/office/drawing/2014/main" id="{465F19DA-981D-4276-A3FD-C9786D7761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4028" y="3692505"/>
              <a:ext cx="526336" cy="1184256"/>
            </a:xfrm>
            <a:prstGeom prst="rect">
              <a:avLst/>
            </a:prstGeom>
          </p:spPr>
        </p:pic>
        <p:pic>
          <p:nvPicPr>
            <p:cNvPr id="30" name="Picture 29" descr="Icon&#10;&#10;Description automatically generated">
              <a:extLst>
                <a:ext uri="{FF2B5EF4-FFF2-40B4-BE49-F238E27FC236}">
                  <a16:creationId xmlns:a16="http://schemas.microsoft.com/office/drawing/2014/main" id="{444623AD-D537-470E-99E3-E386E14FE2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5895" y="3648370"/>
              <a:ext cx="524570" cy="1184256"/>
            </a:xfrm>
            <a:prstGeom prst="rect">
              <a:avLst/>
            </a:prstGeom>
          </p:spPr>
        </p:pic>
        <p:pic>
          <p:nvPicPr>
            <p:cNvPr id="32" name="Picture 31" descr="Icon&#10;&#10;Description automatically generated">
              <a:extLst>
                <a:ext uri="{FF2B5EF4-FFF2-40B4-BE49-F238E27FC236}">
                  <a16:creationId xmlns:a16="http://schemas.microsoft.com/office/drawing/2014/main" id="{88875637-B482-4DB4-A44B-F8CE9E476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8096" y="3648370"/>
              <a:ext cx="524570" cy="1184256"/>
            </a:xfrm>
            <a:prstGeom prst="rect">
              <a:avLst/>
            </a:prstGeom>
          </p:spPr>
        </p:pic>
        <p:pic>
          <p:nvPicPr>
            <p:cNvPr id="33" name="Picture 32" descr="Icon&#10;&#10;Description automatically generated">
              <a:extLst>
                <a:ext uri="{FF2B5EF4-FFF2-40B4-BE49-F238E27FC236}">
                  <a16:creationId xmlns:a16="http://schemas.microsoft.com/office/drawing/2014/main" id="{CF9A226F-C120-4B63-B20A-416D60824D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8105" y="3648370"/>
              <a:ext cx="524570" cy="1184256"/>
            </a:xfrm>
            <a:prstGeom prst="rect">
              <a:avLst/>
            </a:prstGeom>
          </p:spPr>
        </p:pic>
        <p:pic>
          <p:nvPicPr>
            <p:cNvPr id="34" name="Picture 33" descr="A picture containing text, clipart&#10;&#10;Description automatically generated">
              <a:extLst>
                <a:ext uri="{FF2B5EF4-FFF2-40B4-BE49-F238E27FC236}">
                  <a16:creationId xmlns:a16="http://schemas.microsoft.com/office/drawing/2014/main" id="{232A78AF-233B-460C-AC52-C4716D0848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1581" y="3648370"/>
              <a:ext cx="526336" cy="1184256"/>
            </a:xfrm>
            <a:prstGeom prst="rect">
              <a:avLst/>
            </a:prstGeom>
          </p:spPr>
        </p:pic>
        <p:pic>
          <p:nvPicPr>
            <p:cNvPr id="35" name="Picture 34" descr="A picture containing text, clipart&#10;&#10;Description automatically generated">
              <a:extLst>
                <a:ext uri="{FF2B5EF4-FFF2-40B4-BE49-F238E27FC236}">
                  <a16:creationId xmlns:a16="http://schemas.microsoft.com/office/drawing/2014/main" id="{1550CA92-ABF2-43E3-B2F1-0547E435AB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0408" y="3648370"/>
              <a:ext cx="526336" cy="1184256"/>
            </a:xfrm>
            <a:prstGeom prst="rect">
              <a:avLst/>
            </a:prstGeom>
          </p:spPr>
        </p:pic>
        <p:pic>
          <p:nvPicPr>
            <p:cNvPr id="36" name="Picture 35" descr="A picture containing text, clipart&#10;&#10;Description automatically generated">
              <a:extLst>
                <a:ext uri="{FF2B5EF4-FFF2-40B4-BE49-F238E27FC236}">
                  <a16:creationId xmlns:a16="http://schemas.microsoft.com/office/drawing/2014/main" id="{BB78856C-1DF6-4B24-BB78-AE97949D70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1726" y="3653912"/>
              <a:ext cx="526336" cy="1184256"/>
            </a:xfrm>
            <a:prstGeom prst="rect">
              <a:avLst/>
            </a:prstGeom>
          </p:spPr>
        </p:pic>
        <p:sp>
          <p:nvSpPr>
            <p:cNvPr id="39" name="Rectangle 38">
              <a:extLst>
                <a:ext uri="{FF2B5EF4-FFF2-40B4-BE49-F238E27FC236}">
                  <a16:creationId xmlns:a16="http://schemas.microsoft.com/office/drawing/2014/main" id="{22F0F6E1-E9C9-480A-B39F-E730652A55AE}"/>
                </a:ext>
              </a:extLst>
            </p:cNvPr>
            <p:cNvSpPr/>
            <p:nvPr/>
          </p:nvSpPr>
          <p:spPr>
            <a:xfrm>
              <a:off x="3964197" y="2941608"/>
              <a:ext cx="67469" cy="26860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7E42E0D-DA26-4795-95CF-8FD3E5474574}"/>
                </a:ext>
              </a:extLst>
            </p:cNvPr>
            <p:cNvSpPr/>
            <p:nvPr/>
          </p:nvSpPr>
          <p:spPr>
            <a:xfrm>
              <a:off x="7942144" y="2897473"/>
              <a:ext cx="67469" cy="26860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C3A21A7-829C-48CB-88B5-ED434F2D3D88}"/>
              </a:ext>
            </a:extLst>
          </p:cNvPr>
          <p:cNvSpPr txBox="1"/>
          <p:nvPr/>
        </p:nvSpPr>
        <p:spPr>
          <a:xfrm>
            <a:off x="178127" y="2889380"/>
            <a:ext cx="3910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Lato"/>
              </a:rPr>
              <a:t>Train</a:t>
            </a:r>
          </a:p>
        </p:txBody>
      </p:sp>
      <p:sp>
        <p:nvSpPr>
          <p:cNvPr id="37" name="TextBox 36">
            <a:extLst>
              <a:ext uri="{FF2B5EF4-FFF2-40B4-BE49-F238E27FC236}">
                <a16:creationId xmlns:a16="http://schemas.microsoft.com/office/drawing/2014/main" id="{8758294C-BC2D-462C-9A10-3CF74F5366D2}"/>
              </a:ext>
            </a:extLst>
          </p:cNvPr>
          <p:cNvSpPr txBox="1"/>
          <p:nvPr/>
        </p:nvSpPr>
        <p:spPr>
          <a:xfrm>
            <a:off x="4156074" y="2896887"/>
            <a:ext cx="3910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Lato"/>
              </a:rPr>
              <a:t>Validation</a:t>
            </a:r>
          </a:p>
        </p:txBody>
      </p:sp>
      <p:sp>
        <p:nvSpPr>
          <p:cNvPr id="41" name="TextBox 40">
            <a:extLst>
              <a:ext uri="{FF2B5EF4-FFF2-40B4-BE49-F238E27FC236}">
                <a16:creationId xmlns:a16="http://schemas.microsoft.com/office/drawing/2014/main" id="{F0ABD11E-D160-4101-9373-48AF7377E860}"/>
              </a:ext>
            </a:extLst>
          </p:cNvPr>
          <p:cNvSpPr txBox="1"/>
          <p:nvPr/>
        </p:nvSpPr>
        <p:spPr>
          <a:xfrm>
            <a:off x="8149577" y="2896887"/>
            <a:ext cx="3910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Lato"/>
              </a:rPr>
              <a:t>Test</a:t>
            </a:r>
          </a:p>
        </p:txBody>
      </p:sp>
    </p:spTree>
    <p:extLst>
      <p:ext uri="{BB962C8B-B14F-4D97-AF65-F5344CB8AC3E}">
        <p14:creationId xmlns:p14="http://schemas.microsoft.com/office/powerpoint/2010/main" val="2506704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5"/>
        <p:cNvGrpSpPr/>
        <p:nvPr/>
      </p:nvGrpSpPr>
      <p:grpSpPr>
        <a:xfrm>
          <a:off x="0" y="0"/>
          <a:ext cx="0" cy="0"/>
          <a:chOff x="0" y="0"/>
          <a:chExt cx="0" cy="0"/>
        </a:xfrm>
      </p:grpSpPr>
      <p:sp>
        <p:nvSpPr>
          <p:cNvPr id="10" name="Google Shape;137;p5">
            <a:extLst>
              <a:ext uri="{FF2B5EF4-FFF2-40B4-BE49-F238E27FC236}">
                <a16:creationId xmlns:a16="http://schemas.microsoft.com/office/drawing/2014/main" id="{E5AA0E7D-C09B-4F71-A523-0FEA384121DA}"/>
              </a:ext>
            </a:extLst>
          </p:cNvPr>
          <p:cNvSpPr txBox="1"/>
          <p:nvPr/>
        </p:nvSpPr>
        <p:spPr>
          <a:xfrm>
            <a:off x="375999" y="1991783"/>
            <a:ext cx="10812700" cy="1593898"/>
          </a:xfrm>
          <a:prstGeom prst="rect">
            <a:avLst/>
          </a:prstGeom>
          <a:noFill/>
          <a:ln>
            <a:noFill/>
          </a:ln>
        </p:spPr>
        <p:txBody>
          <a:bodyPr spcFirstLastPara="1" wrap="square" lIns="121900" tIns="60933" rIns="121900" bIns="60933" anchor="t" anchorCtr="0">
            <a:noAutofit/>
          </a:bodyPr>
          <a:lstStyle/>
          <a:p>
            <a:pPr marL="380365" indent="-227965"/>
            <a:r>
              <a:rPr lang="en-US" sz="4400" b="1">
                <a:solidFill>
                  <a:schemeClr val="bg1"/>
                </a:solidFill>
                <a:latin typeface="Lato"/>
                <a:cs typeface="Arial"/>
                <a:sym typeface="Lato"/>
              </a:rPr>
              <a:t>Detection System</a:t>
            </a:r>
          </a:p>
          <a:p>
            <a:pPr marL="380365" indent="-227965"/>
            <a:r>
              <a:rPr lang="en-US" sz="3200">
                <a:solidFill>
                  <a:schemeClr val="bg1"/>
                </a:solidFill>
                <a:latin typeface="Lato"/>
                <a:cs typeface="Arial"/>
                <a:sym typeface="Lato"/>
              </a:rPr>
              <a:t>(Training + Tuning)</a:t>
            </a:r>
            <a:endParaRPr lang="en-US" sz="3200">
              <a:solidFill>
                <a:schemeClr val="bg1"/>
              </a:solidFill>
              <a:cs typeface="Arial"/>
            </a:endParaRPr>
          </a:p>
        </p:txBody>
      </p:sp>
    </p:spTree>
    <p:extLst>
      <p:ext uri="{BB962C8B-B14F-4D97-AF65-F5344CB8AC3E}">
        <p14:creationId xmlns:p14="http://schemas.microsoft.com/office/powerpoint/2010/main" val="1589816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chart&#10;&#10;Description automatically generated">
            <a:extLst>
              <a:ext uri="{FF2B5EF4-FFF2-40B4-BE49-F238E27FC236}">
                <a16:creationId xmlns:a16="http://schemas.microsoft.com/office/drawing/2014/main" id="{5467F560-61BB-4251-8A45-261855DA8E66}"/>
              </a:ext>
            </a:extLst>
          </p:cNvPr>
          <p:cNvPicPr>
            <a:picLocks noChangeAspect="1"/>
          </p:cNvPicPr>
          <p:nvPr/>
        </p:nvPicPr>
        <p:blipFill>
          <a:blip r:embed="rId3"/>
          <a:stretch>
            <a:fillRect/>
          </a:stretch>
        </p:blipFill>
        <p:spPr>
          <a:xfrm>
            <a:off x="2585341" y="763600"/>
            <a:ext cx="7053184" cy="5513326"/>
          </a:xfrm>
          <a:prstGeom prst="rect">
            <a:avLst/>
          </a:prstGeom>
        </p:spPr>
      </p:pic>
      <p:sp>
        <p:nvSpPr>
          <p:cNvPr id="6" name="Rectangle 5">
            <a:extLst>
              <a:ext uri="{FF2B5EF4-FFF2-40B4-BE49-F238E27FC236}">
                <a16:creationId xmlns:a16="http://schemas.microsoft.com/office/drawing/2014/main" id="{4A65ECF7-7FC2-43D6-A207-EB3059F4D100}"/>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68C5124-DFE6-48D6-B9CF-45E8C7E0BFB5}"/>
              </a:ext>
            </a:extLst>
          </p:cNvPr>
          <p:cNvSpPr txBox="1"/>
          <p:nvPr/>
        </p:nvSpPr>
        <p:spPr>
          <a:xfrm>
            <a:off x="154236" y="1322024"/>
            <a:ext cx="2555913" cy="2031325"/>
          </a:xfrm>
          <a:prstGeom prst="rect">
            <a:avLst/>
          </a:prstGeom>
          <a:solidFill>
            <a:schemeClr val="accent3">
              <a:lumMod val="20000"/>
              <a:lumOff val="80000"/>
            </a:schemeClr>
          </a:solidFill>
        </p:spPr>
        <p:txBody>
          <a:bodyPr wrap="square" lIns="91440" tIns="45720" rIns="91440" bIns="45720" rtlCol="0" anchor="t">
            <a:spAutoFit/>
          </a:bodyPr>
          <a:lstStyle/>
          <a:p>
            <a:r>
              <a:rPr lang="en-US" sz="1400" b="1" err="1">
                <a:latin typeface="Lato"/>
              </a:rPr>
              <a:t>EfficientNet</a:t>
            </a:r>
            <a:r>
              <a:rPr lang="en-US" sz="1400" b="1">
                <a:latin typeface="Lato"/>
              </a:rPr>
              <a:t>:</a:t>
            </a:r>
            <a:br>
              <a:rPr lang="en-US" sz="1400">
                <a:latin typeface="Lato"/>
              </a:rPr>
            </a:br>
            <a:r>
              <a:rPr lang="en-US" sz="1400">
                <a:latin typeface="Lato"/>
              </a:rPr>
              <a:t>For our training process, Effnet-B4 provides the best balance of </a:t>
            </a:r>
            <a:r>
              <a:rPr lang="en-US" sz="1400" b="1">
                <a:solidFill>
                  <a:srgbClr val="30CC44"/>
                </a:solidFill>
                <a:latin typeface="Lato"/>
              </a:rPr>
              <a:t>speed</a:t>
            </a:r>
            <a:r>
              <a:rPr lang="en-US" sz="1400">
                <a:latin typeface="Lato"/>
              </a:rPr>
              <a:t> and </a:t>
            </a:r>
            <a:r>
              <a:rPr lang="en-US" sz="1400" b="1">
                <a:solidFill>
                  <a:srgbClr val="FF0000"/>
                </a:solidFill>
                <a:latin typeface="Lato"/>
              </a:rPr>
              <a:t>accuracy</a:t>
            </a:r>
            <a:r>
              <a:rPr lang="en-US" sz="1400">
                <a:latin typeface="Lato"/>
              </a:rPr>
              <a:t>, uniformly scales all dimensions of depth, width, &amp; resolution using a compound coefficient​</a:t>
            </a:r>
          </a:p>
          <a:p>
            <a:endParaRPr lang="en-US" sz="1400" b="1">
              <a:solidFill>
                <a:srgbClr val="D11D50"/>
              </a:solidFill>
              <a:latin typeface="Lato"/>
            </a:endParaRPr>
          </a:p>
        </p:txBody>
      </p:sp>
      <p:cxnSp>
        <p:nvCxnSpPr>
          <p:cNvPr id="8" name="Straight Arrow Connector 7">
            <a:extLst>
              <a:ext uri="{FF2B5EF4-FFF2-40B4-BE49-F238E27FC236}">
                <a16:creationId xmlns:a16="http://schemas.microsoft.com/office/drawing/2014/main" id="{BA5033C3-994F-4D31-83E1-C61B368A5D61}"/>
              </a:ext>
            </a:extLst>
          </p:cNvPr>
          <p:cNvCxnSpPr>
            <a:cxnSpLocks/>
            <a:endCxn id="11" idx="2"/>
          </p:cNvCxnSpPr>
          <p:nvPr/>
        </p:nvCxnSpPr>
        <p:spPr>
          <a:xfrm>
            <a:off x="2710149" y="1902173"/>
            <a:ext cx="9887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FBE5960-A035-43E7-836C-B8C91503123C}"/>
              </a:ext>
            </a:extLst>
          </p:cNvPr>
          <p:cNvSpPr/>
          <p:nvPr/>
        </p:nvSpPr>
        <p:spPr>
          <a:xfrm>
            <a:off x="5867892" y="4803354"/>
            <a:ext cx="3154922" cy="2203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CDBA58-D47F-4B35-B069-DB79EEBF9A05}"/>
              </a:ext>
            </a:extLst>
          </p:cNvPr>
          <p:cNvSpPr/>
          <p:nvPr/>
        </p:nvSpPr>
        <p:spPr>
          <a:xfrm>
            <a:off x="3988106" y="3294043"/>
            <a:ext cx="859316" cy="264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59B9001-51FA-4750-B9A0-7F6D38B314A8}"/>
              </a:ext>
            </a:extLst>
          </p:cNvPr>
          <p:cNvSpPr/>
          <p:nvPr/>
        </p:nvSpPr>
        <p:spPr>
          <a:xfrm>
            <a:off x="3698918" y="1769970"/>
            <a:ext cx="740880" cy="264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283AEE2-268C-4A1D-A5FC-8169FFC7FB36}"/>
              </a:ext>
            </a:extLst>
          </p:cNvPr>
          <p:cNvSpPr/>
          <p:nvPr/>
        </p:nvSpPr>
        <p:spPr>
          <a:xfrm>
            <a:off x="154236" y="4250677"/>
            <a:ext cx="2104222" cy="1384995"/>
          </a:xfrm>
          <a:prstGeom prst="rect">
            <a:avLst/>
          </a:prstGeom>
          <a:solidFill>
            <a:schemeClr val="accent3">
              <a:lumMod val="20000"/>
              <a:lumOff val="80000"/>
            </a:schemeClr>
          </a:solidFill>
        </p:spPr>
        <p:txBody>
          <a:bodyPr wrap="square">
            <a:spAutoFit/>
          </a:bodyPr>
          <a:lstStyle/>
          <a:p>
            <a:pPr fontAlgn="b"/>
            <a:r>
              <a:rPr lang="en-US" sz="1400" b="1" err="1">
                <a:latin typeface="Lato"/>
              </a:rPr>
              <a:t>XceptionNet</a:t>
            </a:r>
            <a:r>
              <a:rPr lang="en-US" sz="1400" b="1">
                <a:latin typeface="Lato"/>
              </a:rPr>
              <a:t>:</a:t>
            </a:r>
          </a:p>
          <a:p>
            <a:pPr fontAlgn="b"/>
            <a:r>
              <a:rPr lang="en-US" sz="1400">
                <a:latin typeface="Lato"/>
              </a:rPr>
              <a:t>Favored by researchers, introduced CNN based entirely on </a:t>
            </a:r>
            <a:r>
              <a:rPr lang="en-US" sz="1400" err="1">
                <a:latin typeface="Lato"/>
              </a:rPr>
              <a:t>depthwise</a:t>
            </a:r>
            <a:r>
              <a:rPr lang="en-US" sz="1400">
                <a:latin typeface="Lato"/>
              </a:rPr>
              <a:t> separable convolution layers</a:t>
            </a:r>
          </a:p>
        </p:txBody>
      </p:sp>
      <p:cxnSp>
        <p:nvCxnSpPr>
          <p:cNvPr id="22" name="Straight Arrow Connector 21">
            <a:extLst>
              <a:ext uri="{FF2B5EF4-FFF2-40B4-BE49-F238E27FC236}">
                <a16:creationId xmlns:a16="http://schemas.microsoft.com/office/drawing/2014/main" id="{1443DE56-0956-4614-9E61-AA093C0A773C}"/>
              </a:ext>
            </a:extLst>
          </p:cNvPr>
          <p:cNvCxnSpPr>
            <a:cxnSpLocks/>
            <a:endCxn id="10" idx="2"/>
          </p:cNvCxnSpPr>
          <p:nvPr/>
        </p:nvCxnSpPr>
        <p:spPr>
          <a:xfrm flipV="1">
            <a:off x="2258458" y="3426246"/>
            <a:ext cx="1729648" cy="824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87;gbd1a511eea_0_0">
            <a:extLst>
              <a:ext uri="{FF2B5EF4-FFF2-40B4-BE49-F238E27FC236}">
                <a16:creationId xmlns:a16="http://schemas.microsoft.com/office/drawing/2014/main" id="{BCC9EB14-A541-45D9-94B2-1A516E3161BD}"/>
              </a:ext>
            </a:extLst>
          </p:cNvPr>
          <p:cNvSpPr txBox="1">
            <a:spLocks/>
          </p:cNvSpPr>
          <p:nvPr/>
        </p:nvSpPr>
        <p:spPr>
          <a:xfrm>
            <a:off x="431533" y="0"/>
            <a:ext cx="11360800" cy="113713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Model Selection </a:t>
            </a:r>
            <a:br>
              <a:rPr lang="en" sz="3600" kern="0">
                <a:solidFill>
                  <a:schemeClr val="tx1">
                    <a:lumMod val="65000"/>
                    <a:lumOff val="35000"/>
                  </a:schemeClr>
                </a:solidFill>
                <a:latin typeface="Helvetica Neue"/>
                <a:sym typeface="Helvetica Neue"/>
              </a:rPr>
            </a:br>
            <a:r>
              <a:rPr lang="en" sz="1800" kern="0">
                <a:solidFill>
                  <a:schemeClr val="tx1">
                    <a:lumMod val="65000"/>
                    <a:lumOff val="35000"/>
                  </a:schemeClr>
                </a:solidFill>
                <a:latin typeface="Helvetica Neue"/>
                <a:sym typeface="Helvetica Neue"/>
              </a:rPr>
              <a:t>(results below based on ImageNet)</a:t>
            </a:r>
            <a:endParaRPr lang="en-US" sz="1800">
              <a:solidFill>
                <a:schemeClr val="tx1">
                  <a:lumMod val="65000"/>
                  <a:lumOff val="35000"/>
                </a:schemeClr>
              </a:solidFill>
            </a:endParaRPr>
          </a:p>
        </p:txBody>
      </p:sp>
    </p:spTree>
    <p:extLst>
      <p:ext uri="{BB962C8B-B14F-4D97-AF65-F5344CB8AC3E}">
        <p14:creationId xmlns:p14="http://schemas.microsoft.com/office/powerpoint/2010/main" val="2661346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chart&#10;&#10;Description automatically generated">
            <a:extLst>
              <a:ext uri="{FF2B5EF4-FFF2-40B4-BE49-F238E27FC236}">
                <a16:creationId xmlns:a16="http://schemas.microsoft.com/office/drawing/2014/main" id="{5467F560-61BB-4251-8A45-261855DA8E66}"/>
              </a:ext>
            </a:extLst>
          </p:cNvPr>
          <p:cNvPicPr>
            <a:picLocks noChangeAspect="1"/>
          </p:cNvPicPr>
          <p:nvPr/>
        </p:nvPicPr>
        <p:blipFill>
          <a:blip r:embed="rId3"/>
          <a:stretch>
            <a:fillRect/>
          </a:stretch>
        </p:blipFill>
        <p:spPr>
          <a:xfrm>
            <a:off x="2585341" y="763600"/>
            <a:ext cx="7053184" cy="5513326"/>
          </a:xfrm>
          <a:prstGeom prst="rect">
            <a:avLst/>
          </a:prstGeom>
        </p:spPr>
      </p:pic>
      <p:sp>
        <p:nvSpPr>
          <p:cNvPr id="6" name="Rectangle 5">
            <a:extLst>
              <a:ext uri="{FF2B5EF4-FFF2-40B4-BE49-F238E27FC236}">
                <a16:creationId xmlns:a16="http://schemas.microsoft.com/office/drawing/2014/main" id="{4A65ECF7-7FC2-43D6-A207-EB3059F4D100}"/>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FBC84B0-930F-483E-A083-F35F5F6D503E}"/>
              </a:ext>
            </a:extLst>
          </p:cNvPr>
          <p:cNvSpPr/>
          <p:nvPr/>
        </p:nvSpPr>
        <p:spPr>
          <a:xfrm>
            <a:off x="5056741" y="2829353"/>
            <a:ext cx="1707615" cy="337778"/>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CC44"/>
              </a:solidFill>
            </a:endParaRPr>
          </a:p>
        </p:txBody>
      </p:sp>
      <p:sp>
        <p:nvSpPr>
          <p:cNvPr id="15" name="Oval 14">
            <a:extLst>
              <a:ext uri="{FF2B5EF4-FFF2-40B4-BE49-F238E27FC236}">
                <a16:creationId xmlns:a16="http://schemas.microsoft.com/office/drawing/2014/main" id="{6FF3E103-25CF-4D23-8DF9-177344E75C4E}"/>
              </a:ext>
            </a:extLst>
          </p:cNvPr>
          <p:cNvSpPr/>
          <p:nvPr/>
        </p:nvSpPr>
        <p:spPr>
          <a:xfrm>
            <a:off x="5958289" y="2491575"/>
            <a:ext cx="1167788" cy="337778"/>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CC44"/>
              </a:solidFill>
            </a:endParaRPr>
          </a:p>
        </p:txBody>
      </p:sp>
      <p:sp>
        <p:nvSpPr>
          <p:cNvPr id="24" name="Oval 23">
            <a:extLst>
              <a:ext uri="{FF2B5EF4-FFF2-40B4-BE49-F238E27FC236}">
                <a16:creationId xmlns:a16="http://schemas.microsoft.com/office/drawing/2014/main" id="{73FC4CF4-68EC-438F-9324-6B69B7C7C7B3}"/>
              </a:ext>
            </a:extLst>
          </p:cNvPr>
          <p:cNvSpPr/>
          <p:nvPr/>
        </p:nvSpPr>
        <p:spPr>
          <a:xfrm>
            <a:off x="3477647" y="2216966"/>
            <a:ext cx="653667" cy="337778"/>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CC44"/>
              </a:solidFill>
            </a:endParaRPr>
          </a:p>
        </p:txBody>
      </p:sp>
      <p:sp>
        <p:nvSpPr>
          <p:cNvPr id="25" name="Oval 24">
            <a:extLst>
              <a:ext uri="{FF2B5EF4-FFF2-40B4-BE49-F238E27FC236}">
                <a16:creationId xmlns:a16="http://schemas.microsoft.com/office/drawing/2014/main" id="{F02EEB53-CDF6-4F12-8663-F8AA60E0692D}"/>
              </a:ext>
            </a:extLst>
          </p:cNvPr>
          <p:cNvSpPr/>
          <p:nvPr/>
        </p:nvSpPr>
        <p:spPr>
          <a:xfrm>
            <a:off x="4131314" y="1477666"/>
            <a:ext cx="583905" cy="255047"/>
          </a:xfrm>
          <a:prstGeom prst="ellips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CC44"/>
              </a:solidFill>
            </a:endParaRPr>
          </a:p>
        </p:txBody>
      </p:sp>
      <p:cxnSp>
        <p:nvCxnSpPr>
          <p:cNvPr id="16" name="Straight Arrow Connector 15">
            <a:extLst>
              <a:ext uri="{FF2B5EF4-FFF2-40B4-BE49-F238E27FC236}">
                <a16:creationId xmlns:a16="http://schemas.microsoft.com/office/drawing/2014/main" id="{705C1D46-E17E-493C-9000-0529844CA795}"/>
              </a:ext>
            </a:extLst>
          </p:cNvPr>
          <p:cNvCxnSpPr>
            <a:cxnSpLocks/>
          </p:cNvCxnSpPr>
          <p:nvPr/>
        </p:nvCxnSpPr>
        <p:spPr>
          <a:xfrm flipH="1">
            <a:off x="4715220" y="568932"/>
            <a:ext cx="3150823" cy="1072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E58D99-A615-4262-9766-E2A27AF35C9B}"/>
              </a:ext>
            </a:extLst>
          </p:cNvPr>
          <p:cNvCxnSpPr>
            <a:cxnSpLocks/>
            <a:endCxn id="24" idx="6"/>
          </p:cNvCxnSpPr>
          <p:nvPr/>
        </p:nvCxnSpPr>
        <p:spPr>
          <a:xfrm flipH="1">
            <a:off x="4131314" y="575565"/>
            <a:ext cx="3734729" cy="18102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85BC25-EBBF-47F0-B6C8-A39A0C7246D8}"/>
              </a:ext>
            </a:extLst>
          </p:cNvPr>
          <p:cNvCxnSpPr>
            <a:cxnSpLocks/>
            <a:endCxn id="15" idx="0"/>
          </p:cNvCxnSpPr>
          <p:nvPr/>
        </p:nvCxnSpPr>
        <p:spPr>
          <a:xfrm flipH="1">
            <a:off x="6542183" y="568932"/>
            <a:ext cx="1308426" cy="1922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151663-996A-409F-B276-0FF8FCBFFA4C}"/>
              </a:ext>
            </a:extLst>
          </p:cNvPr>
          <p:cNvCxnSpPr>
            <a:cxnSpLocks/>
          </p:cNvCxnSpPr>
          <p:nvPr/>
        </p:nvCxnSpPr>
        <p:spPr>
          <a:xfrm flipH="1">
            <a:off x="6764356" y="575565"/>
            <a:ext cx="1086253" cy="2410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F2969A5-F52D-4DEA-8668-0CA0B59F744E}"/>
              </a:ext>
            </a:extLst>
          </p:cNvPr>
          <p:cNvSpPr txBox="1"/>
          <p:nvPr/>
        </p:nvSpPr>
        <p:spPr>
          <a:xfrm>
            <a:off x="7932145" y="138193"/>
            <a:ext cx="3283026" cy="738664"/>
          </a:xfrm>
          <a:prstGeom prst="rect">
            <a:avLst/>
          </a:prstGeom>
          <a:solidFill>
            <a:schemeClr val="accent3">
              <a:lumMod val="20000"/>
              <a:lumOff val="80000"/>
            </a:schemeClr>
          </a:solidFill>
        </p:spPr>
        <p:txBody>
          <a:bodyPr wrap="square" rtlCol="0">
            <a:spAutoFit/>
          </a:bodyPr>
          <a:lstStyle/>
          <a:p>
            <a:r>
              <a:rPr lang="en-US" sz="1400">
                <a:latin typeface="Lato"/>
              </a:rPr>
              <a:t>Initially considered but fell out of favor during model iteration due to substandard performance</a:t>
            </a:r>
          </a:p>
        </p:txBody>
      </p:sp>
    </p:spTree>
    <p:extLst>
      <p:ext uri="{BB962C8B-B14F-4D97-AF65-F5344CB8AC3E}">
        <p14:creationId xmlns:p14="http://schemas.microsoft.com/office/powerpoint/2010/main" val="3070093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5"/>
          <p:cNvSpPr txBox="1"/>
          <p:nvPr/>
        </p:nvSpPr>
        <p:spPr>
          <a:xfrm>
            <a:off x="376000" y="203200"/>
            <a:ext cx="12019200" cy="860000"/>
          </a:xfrm>
          <a:prstGeom prst="rect">
            <a:avLst/>
          </a:prstGeom>
          <a:noFill/>
          <a:ln>
            <a:noFill/>
          </a:ln>
        </p:spPr>
        <p:txBody>
          <a:bodyPr spcFirstLastPara="1" wrap="square" lIns="121900" tIns="60933" rIns="121900" bIns="60933" anchor="t" anchorCtr="0">
            <a:noAutofit/>
          </a:bodyPr>
          <a:lstStyle/>
          <a:p>
            <a:pPr marL="380365" indent="-227965"/>
            <a:r>
              <a:rPr lang="en" sz="2700" b="1">
                <a:solidFill>
                  <a:schemeClr val="bg1"/>
                </a:solidFill>
                <a:latin typeface="Lato"/>
                <a:sym typeface="Lato"/>
              </a:rPr>
              <a:t>The Solution</a:t>
            </a:r>
            <a:endParaRPr lang="en-US">
              <a:solidFill>
                <a:schemeClr val="bg1"/>
              </a:solidFill>
            </a:endParaRPr>
          </a:p>
        </p:txBody>
      </p:sp>
      <p:pic>
        <p:nvPicPr>
          <p:cNvPr id="2" name="Picture 1">
            <a:extLst>
              <a:ext uri="{FF2B5EF4-FFF2-40B4-BE49-F238E27FC236}">
                <a16:creationId xmlns:a16="http://schemas.microsoft.com/office/drawing/2014/main" id="{E833B099-6C07-492B-877C-21D85D454D74}"/>
              </a:ext>
            </a:extLst>
          </p:cNvPr>
          <p:cNvPicPr>
            <a:picLocks noChangeAspect="1"/>
          </p:cNvPicPr>
          <p:nvPr/>
        </p:nvPicPr>
        <p:blipFill rotWithShape="1">
          <a:blip r:embed="rId3"/>
          <a:srcRect l="872"/>
          <a:stretch/>
        </p:blipFill>
        <p:spPr>
          <a:xfrm>
            <a:off x="986357" y="1305926"/>
            <a:ext cx="10219286" cy="2975106"/>
          </a:xfrm>
          <a:prstGeom prst="rect">
            <a:avLst/>
          </a:prstGeom>
          <a:ln>
            <a:solidFill>
              <a:schemeClr val="accent1"/>
            </a:solidFill>
          </a:ln>
        </p:spPr>
      </p:pic>
      <p:sp>
        <p:nvSpPr>
          <p:cNvPr id="5" name="Rectangle 4">
            <a:extLst>
              <a:ext uri="{FF2B5EF4-FFF2-40B4-BE49-F238E27FC236}">
                <a16:creationId xmlns:a16="http://schemas.microsoft.com/office/drawing/2014/main" id="{7D306A86-8081-48AE-A5DA-96F3A9F31CD4}"/>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7;gbd1a511eea_0_0">
            <a:extLst>
              <a:ext uri="{FF2B5EF4-FFF2-40B4-BE49-F238E27FC236}">
                <a16:creationId xmlns:a16="http://schemas.microsoft.com/office/drawing/2014/main" id="{C072294F-8D83-456E-AC0D-61D4EC45D22E}"/>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Our Novel Architecture</a:t>
            </a:r>
            <a:endParaRPr lang="en-US">
              <a:solidFill>
                <a:schemeClr val="tx1">
                  <a:lumMod val="65000"/>
                  <a:lumOff val="35000"/>
                </a:schemeClr>
              </a:solidFill>
            </a:endParaRPr>
          </a:p>
        </p:txBody>
      </p:sp>
      <p:sp>
        <p:nvSpPr>
          <p:cNvPr id="3" name="Rectangle 2">
            <a:extLst>
              <a:ext uri="{FF2B5EF4-FFF2-40B4-BE49-F238E27FC236}">
                <a16:creationId xmlns:a16="http://schemas.microsoft.com/office/drawing/2014/main" id="{7D4F143E-2911-4DAD-861E-A5A5BFF01B15}"/>
              </a:ext>
            </a:extLst>
          </p:cNvPr>
          <p:cNvSpPr/>
          <p:nvPr/>
        </p:nvSpPr>
        <p:spPr>
          <a:xfrm>
            <a:off x="986357" y="4523758"/>
            <a:ext cx="10219286" cy="1400704"/>
          </a:xfrm>
          <a:prstGeom prst="rect">
            <a:avLst/>
          </a:prstGeom>
          <a:solidFill>
            <a:schemeClr val="accent3">
              <a:lumMod val="20000"/>
              <a:lumOff val="80000"/>
            </a:schemeClr>
          </a:solidFill>
        </p:spPr>
        <p:txBody>
          <a:bodyPr wrap="square" lIns="91440" tIns="45720" rIns="91440" bIns="45720" anchor="t">
            <a:spAutoFit/>
          </a:bodyPr>
          <a:lstStyle/>
          <a:p>
            <a:r>
              <a:rPr lang="en-US" sz="1600" b="1" kern="0">
                <a:solidFill>
                  <a:schemeClr val="tx1">
                    <a:lumMod val="65000"/>
                    <a:lumOff val="35000"/>
                  </a:schemeClr>
                </a:solidFill>
                <a:latin typeface="Lato"/>
                <a:sym typeface="Helvetica Neue"/>
              </a:rPr>
              <a:t>Model Assumptions</a:t>
            </a:r>
            <a:r>
              <a:rPr lang="en-US" sz="1600" kern="0">
                <a:solidFill>
                  <a:schemeClr val="tx1">
                    <a:lumMod val="65000"/>
                    <a:lumOff val="35000"/>
                  </a:schemeClr>
                </a:solidFill>
                <a:latin typeface="Lato"/>
                <a:sym typeface="Helvetica Neue"/>
              </a:rPr>
              <a:t> </a:t>
            </a:r>
            <a:endParaRPr lang="en-US" sz="1600" kern="0">
              <a:solidFill>
                <a:schemeClr val="tx1">
                  <a:lumMod val="65000"/>
                  <a:lumOff val="35000"/>
                </a:schemeClr>
              </a:solidFill>
              <a:latin typeface="Lato"/>
            </a:endParaRPr>
          </a:p>
          <a:p>
            <a:pPr marL="342900" indent="-342900">
              <a:lnSpc>
                <a:spcPct val="150000"/>
              </a:lnSpc>
              <a:buFont typeface="+mj-lt"/>
              <a:buAutoNum type="arabicPeriod"/>
            </a:pPr>
            <a:r>
              <a:rPr lang="en-US" sz="1600" kern="0">
                <a:solidFill>
                  <a:schemeClr val="tx1">
                    <a:lumMod val="65000"/>
                    <a:lumOff val="35000"/>
                  </a:schemeClr>
                </a:solidFill>
                <a:latin typeface="Lato"/>
                <a:sym typeface="Helvetica Neue"/>
              </a:rPr>
              <a:t>Ensembles provide better predictive power</a:t>
            </a:r>
            <a:endParaRPr lang="en-US" sz="1600" kern="0">
              <a:solidFill>
                <a:schemeClr val="tx1">
                  <a:lumMod val="65000"/>
                  <a:lumOff val="35000"/>
                </a:schemeClr>
              </a:solidFill>
              <a:latin typeface="Lato"/>
            </a:endParaRPr>
          </a:p>
          <a:p>
            <a:pPr marL="342900" indent="-342900">
              <a:lnSpc>
                <a:spcPct val="150000"/>
              </a:lnSpc>
              <a:buFont typeface="+mj-lt"/>
              <a:buAutoNum type="arabicPeriod"/>
            </a:pPr>
            <a:r>
              <a:rPr lang="en-US" sz="1600" kern="0">
                <a:solidFill>
                  <a:schemeClr val="tx1">
                    <a:lumMod val="65000"/>
                    <a:lumOff val="35000"/>
                  </a:schemeClr>
                </a:solidFill>
                <a:latin typeface="Lato"/>
                <a:sym typeface="Helvetica Neue"/>
              </a:rPr>
              <a:t>Sequence classification will add robustness </a:t>
            </a:r>
            <a:endParaRPr lang="en-US" sz="1600" kern="0">
              <a:solidFill>
                <a:schemeClr val="tx1">
                  <a:lumMod val="65000"/>
                  <a:lumOff val="35000"/>
                </a:schemeClr>
              </a:solidFill>
              <a:latin typeface="Lato"/>
            </a:endParaRPr>
          </a:p>
          <a:p>
            <a:pPr marL="342900" indent="-342900">
              <a:lnSpc>
                <a:spcPct val="150000"/>
              </a:lnSpc>
              <a:buFont typeface="+mj-lt"/>
              <a:buAutoNum type="arabicPeriod"/>
            </a:pPr>
            <a:r>
              <a:rPr lang="en-US" sz="1600" kern="0">
                <a:solidFill>
                  <a:schemeClr val="tx1">
                    <a:lumMod val="65000"/>
                    <a:lumOff val="35000"/>
                  </a:schemeClr>
                </a:solidFill>
                <a:latin typeface="Lato"/>
                <a:sym typeface="Helvetica Neue"/>
              </a:rPr>
              <a:t>May not generalize well to unseen forgery methods</a:t>
            </a:r>
            <a:endParaRPr lang="en-US" sz="1600">
              <a:solidFill>
                <a:schemeClr val="tx1">
                  <a:lumMod val="65000"/>
                  <a:lumOff val="35000"/>
                </a:schemeClr>
              </a:solidFill>
              <a:latin typeface="Lato"/>
            </a:endParaRPr>
          </a:p>
        </p:txBody>
      </p:sp>
    </p:spTree>
    <p:extLst>
      <p:ext uri="{BB962C8B-B14F-4D97-AF65-F5344CB8AC3E}">
        <p14:creationId xmlns:p14="http://schemas.microsoft.com/office/powerpoint/2010/main" val="902756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gbd1a511eea_0_0">
            <a:extLst>
              <a:ext uri="{FF2B5EF4-FFF2-40B4-BE49-F238E27FC236}">
                <a16:creationId xmlns:a16="http://schemas.microsoft.com/office/drawing/2014/main" id="{53F1D1E7-CE52-4C2B-922E-0B8804104DD2}"/>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rPr>
              <a:t>Model Training &amp; Tuning</a:t>
            </a:r>
          </a:p>
        </p:txBody>
      </p:sp>
      <p:sp>
        <p:nvSpPr>
          <p:cNvPr id="5" name="Rectangle 4">
            <a:extLst>
              <a:ext uri="{FF2B5EF4-FFF2-40B4-BE49-F238E27FC236}">
                <a16:creationId xmlns:a16="http://schemas.microsoft.com/office/drawing/2014/main" id="{024F3F93-87B1-46A4-A005-DE97ADD30BF8}"/>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75D4D70-DE9A-4A1B-962A-18CFC256282F}"/>
              </a:ext>
            </a:extLst>
          </p:cNvPr>
          <p:cNvSpPr/>
          <p:nvPr/>
        </p:nvSpPr>
        <p:spPr>
          <a:xfrm>
            <a:off x="807710" y="954107"/>
            <a:ext cx="3040655" cy="128346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Lato"/>
              </a:rPr>
              <a:t>Image Classifiers</a:t>
            </a:r>
          </a:p>
        </p:txBody>
      </p:sp>
      <p:sp>
        <p:nvSpPr>
          <p:cNvPr id="8" name="Rectangle: Rounded Corners 7">
            <a:extLst>
              <a:ext uri="{FF2B5EF4-FFF2-40B4-BE49-F238E27FC236}">
                <a16:creationId xmlns:a16="http://schemas.microsoft.com/office/drawing/2014/main" id="{F463377F-631D-471C-A409-17CEEE5DDFB0}"/>
              </a:ext>
            </a:extLst>
          </p:cNvPr>
          <p:cNvSpPr/>
          <p:nvPr/>
        </p:nvSpPr>
        <p:spPr>
          <a:xfrm>
            <a:off x="4829772" y="954106"/>
            <a:ext cx="2795492" cy="128346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Lato"/>
              </a:rPr>
              <a:t>Meta-Learner</a:t>
            </a:r>
          </a:p>
        </p:txBody>
      </p:sp>
      <p:sp>
        <p:nvSpPr>
          <p:cNvPr id="9" name="Rectangle: Rounded Corners 8">
            <a:extLst>
              <a:ext uri="{FF2B5EF4-FFF2-40B4-BE49-F238E27FC236}">
                <a16:creationId xmlns:a16="http://schemas.microsoft.com/office/drawing/2014/main" id="{30EB7E9F-8C2F-4E73-8E6E-294E23B2F31C}"/>
              </a:ext>
            </a:extLst>
          </p:cNvPr>
          <p:cNvSpPr/>
          <p:nvPr/>
        </p:nvSpPr>
        <p:spPr>
          <a:xfrm>
            <a:off x="8552516" y="954106"/>
            <a:ext cx="2795492" cy="128346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Lato"/>
              </a:rPr>
              <a:t>LSTM</a:t>
            </a:r>
          </a:p>
        </p:txBody>
      </p:sp>
      <p:sp>
        <p:nvSpPr>
          <p:cNvPr id="10" name="Arrow: Right 9">
            <a:extLst>
              <a:ext uri="{FF2B5EF4-FFF2-40B4-BE49-F238E27FC236}">
                <a16:creationId xmlns:a16="http://schemas.microsoft.com/office/drawing/2014/main" id="{142F6CD2-F293-476F-BD8B-C7D7E1075DDD}"/>
              </a:ext>
            </a:extLst>
          </p:cNvPr>
          <p:cNvSpPr/>
          <p:nvPr/>
        </p:nvSpPr>
        <p:spPr>
          <a:xfrm>
            <a:off x="4048493" y="1371598"/>
            <a:ext cx="561860" cy="41864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43F7CC2-3BA6-4045-8383-9682A3BF314E}"/>
              </a:ext>
            </a:extLst>
          </p:cNvPr>
          <p:cNvSpPr/>
          <p:nvPr/>
        </p:nvSpPr>
        <p:spPr>
          <a:xfrm>
            <a:off x="7807960" y="1371597"/>
            <a:ext cx="561860" cy="41864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8789C29-C3FF-487C-A473-A5CB549AF84F}"/>
              </a:ext>
            </a:extLst>
          </p:cNvPr>
          <p:cNvSpPr/>
          <p:nvPr/>
        </p:nvSpPr>
        <p:spPr>
          <a:xfrm>
            <a:off x="633713" y="2398237"/>
            <a:ext cx="3485960" cy="2298963"/>
          </a:xfrm>
          <a:prstGeom prst="rect">
            <a:avLst/>
          </a:prstGeom>
        </p:spPr>
        <p:txBody>
          <a:bodyPr wrap="square">
            <a:spAutoFit/>
          </a:bodyPr>
          <a:lstStyle/>
          <a:p>
            <a:pPr marL="285750" indent="-285750">
              <a:lnSpc>
                <a:spcPct val="150000"/>
              </a:lnSpc>
              <a:spcAft>
                <a:spcPts val="600"/>
              </a:spcAft>
              <a:buFont typeface="Wingdings" panose="05000000000000000000" pitchFamily="2" charset="2"/>
              <a:buChar char="§"/>
            </a:pPr>
            <a:r>
              <a:rPr lang="en-US" sz="1400" err="1">
                <a:latin typeface="Lato"/>
              </a:rPr>
              <a:t>XceptionNet</a:t>
            </a:r>
            <a:r>
              <a:rPr lang="en-US" sz="1400">
                <a:latin typeface="Lato"/>
              </a:rPr>
              <a:t> and </a:t>
            </a:r>
            <a:r>
              <a:rPr lang="en-US" sz="1400" err="1">
                <a:latin typeface="Lato"/>
              </a:rPr>
              <a:t>EfficientNet</a:t>
            </a:r>
            <a:r>
              <a:rPr lang="en-US" sz="1400">
                <a:latin typeface="Lato"/>
              </a:rPr>
              <a:t> (b4) </a:t>
            </a:r>
          </a:p>
          <a:p>
            <a:pPr marL="285750" indent="-285750">
              <a:lnSpc>
                <a:spcPct val="150000"/>
              </a:lnSpc>
              <a:spcAft>
                <a:spcPts val="600"/>
              </a:spcAft>
              <a:buFont typeface="Wingdings" panose="05000000000000000000" pitchFamily="2" charset="2"/>
              <a:buChar char="§"/>
            </a:pPr>
            <a:r>
              <a:rPr lang="en-US" sz="1400">
                <a:latin typeface="Lato"/>
              </a:rPr>
              <a:t>All layers unfrozen</a:t>
            </a:r>
          </a:p>
          <a:p>
            <a:pPr marL="285750" indent="-285750">
              <a:lnSpc>
                <a:spcPct val="150000"/>
              </a:lnSpc>
              <a:spcAft>
                <a:spcPts val="600"/>
              </a:spcAft>
              <a:buFont typeface="Wingdings" panose="05000000000000000000" pitchFamily="2" charset="2"/>
              <a:buChar char="§"/>
            </a:pPr>
            <a:r>
              <a:rPr lang="en-US" sz="1400" err="1">
                <a:latin typeface="Lato"/>
              </a:rPr>
              <a:t>AdaBelief</a:t>
            </a:r>
            <a:r>
              <a:rPr lang="en-US" sz="1400">
                <a:latin typeface="Lato"/>
              </a:rPr>
              <a:t> optimizer</a:t>
            </a:r>
          </a:p>
          <a:p>
            <a:pPr marL="285750" indent="-285750">
              <a:lnSpc>
                <a:spcPct val="150000"/>
              </a:lnSpc>
              <a:spcAft>
                <a:spcPts val="600"/>
              </a:spcAft>
              <a:buFont typeface="Wingdings" panose="05000000000000000000" pitchFamily="2" charset="2"/>
              <a:buChar char="§"/>
            </a:pPr>
            <a:r>
              <a:rPr lang="en-US" sz="1400">
                <a:latin typeface="Lato"/>
              </a:rPr>
              <a:t>Weight decay added</a:t>
            </a:r>
          </a:p>
          <a:p>
            <a:pPr marL="285750" indent="-285750">
              <a:lnSpc>
                <a:spcPct val="150000"/>
              </a:lnSpc>
              <a:spcAft>
                <a:spcPts val="600"/>
              </a:spcAft>
              <a:buFont typeface="Wingdings" panose="05000000000000000000" pitchFamily="2" charset="2"/>
              <a:buChar char="§"/>
            </a:pPr>
            <a:r>
              <a:rPr lang="en-US" sz="1400">
                <a:latin typeface="Lato"/>
              </a:rPr>
              <a:t>Fully custom multithreaded streaming data loader</a:t>
            </a:r>
          </a:p>
        </p:txBody>
      </p:sp>
      <p:sp>
        <p:nvSpPr>
          <p:cNvPr id="15" name="Rectangle 14">
            <a:extLst>
              <a:ext uri="{FF2B5EF4-FFF2-40B4-BE49-F238E27FC236}">
                <a16:creationId xmlns:a16="http://schemas.microsoft.com/office/drawing/2014/main" id="{1E499D52-E5A7-4C55-BEE8-3E0226EE5DFC}"/>
              </a:ext>
            </a:extLst>
          </p:cNvPr>
          <p:cNvSpPr/>
          <p:nvPr/>
        </p:nvSpPr>
        <p:spPr>
          <a:xfrm>
            <a:off x="4525890" y="2398235"/>
            <a:ext cx="3403256" cy="2868349"/>
          </a:xfrm>
          <a:prstGeom prst="rect">
            <a:avLst/>
          </a:prstGeom>
        </p:spPr>
        <p:txBody>
          <a:bodyPr wrap="square">
            <a:spAutoFit/>
          </a:bodyPr>
          <a:lstStyle/>
          <a:p>
            <a:pPr marL="285750" indent="-285750">
              <a:lnSpc>
                <a:spcPct val="150000"/>
              </a:lnSpc>
              <a:spcAft>
                <a:spcPts val="600"/>
              </a:spcAft>
              <a:buFont typeface="Wingdings" panose="05000000000000000000" pitchFamily="2" charset="2"/>
              <a:buChar char="§"/>
            </a:pPr>
            <a:r>
              <a:rPr lang="en-US" sz="1400" err="1">
                <a:latin typeface="Lato"/>
              </a:rPr>
              <a:t>Xception</a:t>
            </a:r>
            <a:r>
              <a:rPr lang="en-US" sz="1400">
                <a:latin typeface="Lato"/>
              </a:rPr>
              <a:t> and </a:t>
            </a:r>
            <a:r>
              <a:rPr lang="en-US" sz="1400" err="1">
                <a:latin typeface="Lato"/>
              </a:rPr>
              <a:t>EfficientNet</a:t>
            </a:r>
            <a:r>
              <a:rPr lang="en-US" sz="1400">
                <a:latin typeface="Lato"/>
              </a:rPr>
              <a:t> fully trained and frozen</a:t>
            </a:r>
          </a:p>
          <a:p>
            <a:pPr marL="285750" indent="-285750">
              <a:lnSpc>
                <a:spcPct val="150000"/>
              </a:lnSpc>
              <a:spcAft>
                <a:spcPts val="600"/>
              </a:spcAft>
              <a:buFont typeface="Wingdings" panose="05000000000000000000" pitchFamily="2" charset="2"/>
              <a:buChar char="§"/>
            </a:pPr>
            <a:r>
              <a:rPr lang="en-US" sz="1400">
                <a:latin typeface="Lato"/>
              </a:rPr>
              <a:t>Classifier final layers replaced with trainable dense layers</a:t>
            </a:r>
          </a:p>
          <a:p>
            <a:pPr marL="285750" indent="-285750">
              <a:lnSpc>
                <a:spcPct val="150000"/>
              </a:lnSpc>
              <a:spcAft>
                <a:spcPts val="600"/>
              </a:spcAft>
              <a:buFont typeface="Wingdings" panose="05000000000000000000" pitchFamily="2" charset="2"/>
              <a:buChar char="§"/>
            </a:pPr>
            <a:r>
              <a:rPr lang="en-US" sz="1400">
                <a:latin typeface="Lato"/>
              </a:rPr>
              <a:t>Outputs fed into ensemble meta-learner </a:t>
            </a:r>
          </a:p>
          <a:p>
            <a:pPr marL="285750" indent="-285750">
              <a:lnSpc>
                <a:spcPct val="150000"/>
              </a:lnSpc>
              <a:spcAft>
                <a:spcPts val="600"/>
              </a:spcAft>
              <a:buFont typeface="Wingdings" panose="05000000000000000000" pitchFamily="2" charset="2"/>
              <a:buChar char="§"/>
            </a:pPr>
            <a:r>
              <a:rPr lang="en-US" sz="1400">
                <a:latin typeface="Lato"/>
              </a:rPr>
              <a:t>Meta-learner trained using same hyperparameters as the classifiers</a:t>
            </a:r>
          </a:p>
        </p:txBody>
      </p:sp>
      <p:sp>
        <p:nvSpPr>
          <p:cNvPr id="16" name="Rectangle 15">
            <a:extLst>
              <a:ext uri="{FF2B5EF4-FFF2-40B4-BE49-F238E27FC236}">
                <a16:creationId xmlns:a16="http://schemas.microsoft.com/office/drawing/2014/main" id="{55BF053C-4BA6-44CA-9C43-2101E2185E6E}"/>
              </a:ext>
            </a:extLst>
          </p:cNvPr>
          <p:cNvSpPr/>
          <p:nvPr/>
        </p:nvSpPr>
        <p:spPr>
          <a:xfrm>
            <a:off x="8369820" y="2398235"/>
            <a:ext cx="3092068" cy="2868349"/>
          </a:xfrm>
          <a:prstGeom prst="rect">
            <a:avLst/>
          </a:prstGeom>
        </p:spPr>
        <p:txBody>
          <a:bodyPr wrap="square">
            <a:spAutoFit/>
          </a:bodyPr>
          <a:lstStyle/>
          <a:p>
            <a:pPr marL="285750" indent="-285750">
              <a:lnSpc>
                <a:spcPct val="150000"/>
              </a:lnSpc>
              <a:spcAft>
                <a:spcPts val="600"/>
              </a:spcAft>
              <a:buFont typeface="Wingdings" panose="05000000000000000000" pitchFamily="2" charset="2"/>
              <a:buChar char="§"/>
            </a:pPr>
            <a:r>
              <a:rPr lang="en-US" sz="1400">
                <a:latin typeface="Lato"/>
              </a:rPr>
              <a:t>Analyzes a sequence of outputs from the meta-learner</a:t>
            </a:r>
          </a:p>
          <a:p>
            <a:pPr marL="285750" indent="-285750">
              <a:lnSpc>
                <a:spcPct val="150000"/>
              </a:lnSpc>
              <a:spcAft>
                <a:spcPts val="600"/>
              </a:spcAft>
              <a:buFont typeface="Wingdings" panose="05000000000000000000" pitchFamily="2" charset="2"/>
              <a:buChar char="§"/>
            </a:pPr>
            <a:r>
              <a:rPr lang="en-US" sz="1400">
                <a:latin typeface="Lato"/>
              </a:rPr>
              <a:t>Training hyperparameters remained unchanged </a:t>
            </a:r>
          </a:p>
          <a:p>
            <a:pPr marL="285750" indent="-285750">
              <a:lnSpc>
                <a:spcPct val="150000"/>
              </a:lnSpc>
              <a:spcAft>
                <a:spcPts val="600"/>
              </a:spcAft>
              <a:buFont typeface="Wingdings" panose="05000000000000000000" pitchFamily="2" charset="2"/>
              <a:buChar char="§"/>
            </a:pPr>
            <a:r>
              <a:rPr lang="en-US" sz="1400">
                <a:latin typeface="Lato"/>
              </a:rPr>
              <a:t>Classifies each 30-frame sequence as “real” or “fake”</a:t>
            </a:r>
          </a:p>
          <a:p>
            <a:pPr marL="285750" indent="-285750">
              <a:lnSpc>
                <a:spcPct val="150000"/>
              </a:lnSpc>
              <a:spcAft>
                <a:spcPts val="600"/>
              </a:spcAft>
              <a:buFont typeface="Wingdings" panose="05000000000000000000" pitchFamily="2" charset="2"/>
              <a:buChar char="§"/>
            </a:pPr>
            <a:r>
              <a:rPr lang="en-US" sz="1400">
                <a:latin typeface="Lato"/>
              </a:rPr>
              <a:t>Model probabilities calibrated using temperature scaling</a:t>
            </a:r>
          </a:p>
        </p:txBody>
      </p:sp>
      <p:pic>
        <p:nvPicPr>
          <p:cNvPr id="11" name="Picture 10" descr="Chart&#10;&#10;Description automatically generated">
            <a:extLst>
              <a:ext uri="{FF2B5EF4-FFF2-40B4-BE49-F238E27FC236}">
                <a16:creationId xmlns:a16="http://schemas.microsoft.com/office/drawing/2014/main" id="{FF74BCC7-42CF-42E7-AE2C-7207E0D40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967" y="4666519"/>
            <a:ext cx="3688140" cy="1844070"/>
          </a:xfrm>
          <a:prstGeom prst="rect">
            <a:avLst/>
          </a:prstGeom>
        </p:spPr>
      </p:pic>
    </p:spTree>
    <p:extLst>
      <p:ext uri="{BB962C8B-B14F-4D97-AF65-F5344CB8AC3E}">
        <p14:creationId xmlns:p14="http://schemas.microsoft.com/office/powerpoint/2010/main" val="264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B283E9-3A06-491F-801D-E57BD5B11822}"/>
              </a:ext>
            </a:extLst>
          </p:cNvPr>
          <p:cNvSpPr/>
          <p:nvPr/>
        </p:nvSpPr>
        <p:spPr>
          <a:xfrm>
            <a:off x="0" y="6048527"/>
            <a:ext cx="9065725" cy="8139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F95B6AA-DEB7-41CD-9D9E-EB18BC4CFC5A}"/>
              </a:ext>
            </a:extLst>
          </p:cNvPr>
          <p:cNvSpPr/>
          <p:nvPr/>
        </p:nvSpPr>
        <p:spPr>
          <a:xfrm>
            <a:off x="9067063" y="6048527"/>
            <a:ext cx="3124937" cy="8139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4065DD-D7BF-4ED9-8180-E2673ABE390A}"/>
              </a:ext>
            </a:extLst>
          </p:cNvPr>
          <p:cNvSpPr txBox="1"/>
          <p:nvPr/>
        </p:nvSpPr>
        <p:spPr>
          <a:xfrm>
            <a:off x="2482349" y="1407970"/>
            <a:ext cx="3866491"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b="1">
                <a:solidFill>
                  <a:schemeClr val="tx1">
                    <a:lumMod val="65000"/>
                    <a:lumOff val="35000"/>
                  </a:schemeClr>
                </a:solidFill>
                <a:latin typeface="Helvetica Neue"/>
                <a:ea typeface="+mj-ea"/>
              </a:rPr>
              <a:t>The video received 2.4M views on Twitter...</a:t>
            </a:r>
            <a:endParaRPr lang="en-US">
              <a:solidFill>
                <a:schemeClr val="tx1">
                  <a:lumMod val="65000"/>
                  <a:lumOff val="35000"/>
                </a:schemeClr>
              </a:solidFill>
              <a:ea typeface="+mj-ea"/>
              <a:cs typeface="Calibri"/>
            </a:endParaRPr>
          </a:p>
        </p:txBody>
      </p:sp>
      <p:pic>
        <p:nvPicPr>
          <p:cNvPr id="8" name="Picture 8" descr="Logo&#10;&#10;Description automatically generated">
            <a:extLst>
              <a:ext uri="{FF2B5EF4-FFF2-40B4-BE49-F238E27FC236}">
                <a16:creationId xmlns:a16="http://schemas.microsoft.com/office/drawing/2014/main" id="{741AB18A-9A5D-4A52-81B0-A846FA63ADAF}"/>
              </a:ext>
            </a:extLst>
          </p:cNvPr>
          <p:cNvPicPr>
            <a:picLocks noChangeAspect="1"/>
          </p:cNvPicPr>
          <p:nvPr/>
        </p:nvPicPr>
        <p:blipFill>
          <a:blip r:embed="rId3"/>
          <a:stretch>
            <a:fillRect/>
          </a:stretch>
        </p:blipFill>
        <p:spPr>
          <a:xfrm>
            <a:off x="957695" y="1286741"/>
            <a:ext cx="1175905" cy="1175905"/>
          </a:xfrm>
          <a:prstGeom prst="rect">
            <a:avLst/>
          </a:prstGeom>
        </p:spPr>
      </p:pic>
      <p:pic>
        <p:nvPicPr>
          <p:cNvPr id="9" name="Picture 9">
            <a:extLst>
              <a:ext uri="{FF2B5EF4-FFF2-40B4-BE49-F238E27FC236}">
                <a16:creationId xmlns:a16="http://schemas.microsoft.com/office/drawing/2014/main" id="{169E62A6-91E0-4081-A535-4D7124D2B8FB}"/>
              </a:ext>
            </a:extLst>
          </p:cNvPr>
          <p:cNvPicPr>
            <a:picLocks noChangeAspect="1"/>
          </p:cNvPicPr>
          <p:nvPr/>
        </p:nvPicPr>
        <p:blipFill rotWithShape="1">
          <a:blip r:embed="rId4"/>
          <a:srcRect l="8000" t="15929" r="4889" b="15929"/>
          <a:stretch/>
        </p:blipFill>
        <p:spPr>
          <a:xfrm>
            <a:off x="723901" y="2533649"/>
            <a:ext cx="1695676" cy="1332321"/>
          </a:xfrm>
          <a:prstGeom prst="rect">
            <a:avLst/>
          </a:prstGeom>
        </p:spPr>
      </p:pic>
      <p:sp>
        <p:nvSpPr>
          <p:cNvPr id="11" name="TextBox 10">
            <a:extLst>
              <a:ext uri="{FF2B5EF4-FFF2-40B4-BE49-F238E27FC236}">
                <a16:creationId xmlns:a16="http://schemas.microsoft.com/office/drawing/2014/main" id="{A526DA68-9820-4508-8B1C-F2AFCC7F9423}"/>
              </a:ext>
            </a:extLst>
          </p:cNvPr>
          <p:cNvSpPr txBox="1"/>
          <p:nvPr/>
        </p:nvSpPr>
        <p:spPr>
          <a:xfrm>
            <a:off x="516735" y="143742"/>
            <a:ext cx="7676489"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3600" b="1">
                <a:solidFill>
                  <a:schemeClr val="tx1">
                    <a:lumMod val="65000"/>
                    <a:lumOff val="35000"/>
                  </a:schemeClr>
                </a:solidFill>
                <a:latin typeface="Helvetica Neue"/>
                <a:ea typeface="+mj-ea"/>
              </a:rPr>
              <a:t>Within the span of 24 hours...</a:t>
            </a:r>
          </a:p>
        </p:txBody>
      </p:sp>
      <p:sp>
        <p:nvSpPr>
          <p:cNvPr id="12" name="TextBox 11">
            <a:extLst>
              <a:ext uri="{FF2B5EF4-FFF2-40B4-BE49-F238E27FC236}">
                <a16:creationId xmlns:a16="http://schemas.microsoft.com/office/drawing/2014/main" id="{9BE24CD0-DE22-412F-AA7A-FC773C6561BF}"/>
              </a:ext>
            </a:extLst>
          </p:cNvPr>
          <p:cNvSpPr txBox="1"/>
          <p:nvPr/>
        </p:nvSpPr>
        <p:spPr>
          <a:xfrm>
            <a:off x="2482349" y="2689515"/>
            <a:ext cx="3866491"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b="1">
                <a:solidFill>
                  <a:schemeClr val="tx1">
                    <a:lumMod val="65000"/>
                    <a:lumOff val="35000"/>
                  </a:schemeClr>
                </a:solidFill>
                <a:latin typeface="Helvetica Neue"/>
                <a:ea typeface="+mj-ea"/>
              </a:rPr>
              <a:t>200K+ views on YouTube...</a:t>
            </a:r>
            <a:endParaRPr lang="en-US" sz="1600">
              <a:solidFill>
                <a:schemeClr val="tx1">
                  <a:lumMod val="65000"/>
                  <a:lumOff val="35000"/>
                </a:schemeClr>
              </a:solidFill>
              <a:ea typeface="+mj-ea"/>
              <a:cs typeface="Calibri"/>
            </a:endParaRPr>
          </a:p>
        </p:txBody>
      </p:sp>
    </p:spTree>
    <p:extLst>
      <p:ext uri="{BB962C8B-B14F-4D97-AF65-F5344CB8AC3E}">
        <p14:creationId xmlns:p14="http://schemas.microsoft.com/office/powerpoint/2010/main" val="243257060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4" name="Rectangle 3">
            <a:extLst>
              <a:ext uri="{FF2B5EF4-FFF2-40B4-BE49-F238E27FC236}">
                <a16:creationId xmlns:a16="http://schemas.microsoft.com/office/drawing/2014/main" id="{C44F0D4E-BD90-4678-ABBB-DB9BB141C12C}"/>
              </a:ext>
            </a:extLst>
          </p:cNvPr>
          <p:cNvSpPr/>
          <p:nvPr/>
        </p:nvSpPr>
        <p:spPr>
          <a:xfrm>
            <a:off x="1439611" y="5559562"/>
            <a:ext cx="9312778" cy="769441"/>
          </a:xfrm>
          <a:prstGeom prst="rect">
            <a:avLst/>
          </a:prstGeom>
        </p:spPr>
        <p:txBody>
          <a:bodyPr wrap="square" lIns="91440" tIns="45720" rIns="91440" bIns="45720" anchor="t">
            <a:spAutoFit/>
          </a:bodyPr>
          <a:lstStyle/>
          <a:p>
            <a:pPr marL="171450" indent="-171450">
              <a:buFont typeface="Arial" panose="020B0604020202020204" pitchFamily="34" charset="0"/>
              <a:buChar char="•"/>
            </a:pPr>
            <a:r>
              <a:rPr lang="en-US" sz="1100"/>
              <a:t>Mixed: (Train/Test/Validation, in-distribution) Dataset comprised of randomly sampled videos from curated Celeb-DF and FF++ full datasets (Deepfakes, Face2Face, FaceSwap, FaceShifter, Neural Textures)</a:t>
            </a:r>
            <a:endParaRPr lang="en-US" sz="1100">
              <a:cs typeface="Arial"/>
            </a:endParaRPr>
          </a:p>
          <a:p>
            <a:pPr marL="171450" indent="-171450">
              <a:buFont typeface="Arial" panose="020B0604020202020204" pitchFamily="34" charset="0"/>
              <a:buChar char="•"/>
            </a:pPr>
            <a:r>
              <a:rPr lang="en-US" sz="1100"/>
              <a:t>DFDC: (Holdout, out-of-distribution) Deepfake Detection Challenge, random sample from full dataset </a:t>
            </a:r>
          </a:p>
          <a:p>
            <a:pPr marL="171450" indent="-171450">
              <a:buFont typeface="Arial" panose="020B0604020202020204" pitchFamily="34" charset="0"/>
              <a:buChar char="•"/>
            </a:pPr>
            <a:r>
              <a:rPr lang="en-US" sz="1100"/>
              <a:t>DFD: (Holdout, out-of-distribution) FF++ Deepfake Detection; curated full dataset (original new actors different from FF++, not YouTube videos) </a:t>
            </a:r>
          </a:p>
        </p:txBody>
      </p:sp>
      <p:sp>
        <p:nvSpPr>
          <p:cNvPr id="5" name="Google Shape;87;gbd1a511eea_0_0">
            <a:extLst>
              <a:ext uri="{FF2B5EF4-FFF2-40B4-BE49-F238E27FC236}">
                <a16:creationId xmlns:a16="http://schemas.microsoft.com/office/drawing/2014/main" id="{BE5B8D7B-8113-450C-85D4-1AD82C92E053}"/>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AUC for In-Distribution Test Sets</a:t>
            </a:r>
            <a:endParaRPr lang="en" sz="3600" kern="0">
              <a:solidFill>
                <a:schemeClr val="tx1">
                  <a:lumMod val="65000"/>
                  <a:lumOff val="35000"/>
                </a:schemeClr>
              </a:solidFill>
              <a:latin typeface="Helvetica Neue"/>
            </a:endParaRPr>
          </a:p>
        </p:txBody>
      </p:sp>
      <p:sp>
        <p:nvSpPr>
          <p:cNvPr id="7" name="Rectangle 6">
            <a:extLst>
              <a:ext uri="{FF2B5EF4-FFF2-40B4-BE49-F238E27FC236}">
                <a16:creationId xmlns:a16="http://schemas.microsoft.com/office/drawing/2014/main" id="{FC9105AB-1DC2-4AF0-A16C-E8B946ED327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ar chart&#10;&#10;Description automatically generated">
            <a:extLst>
              <a:ext uri="{FF2B5EF4-FFF2-40B4-BE49-F238E27FC236}">
                <a16:creationId xmlns:a16="http://schemas.microsoft.com/office/drawing/2014/main" id="{C26B6E67-21E1-4A87-9910-0D1E1F266D9A}"/>
              </a:ext>
            </a:extLst>
          </p:cNvPr>
          <p:cNvPicPr>
            <a:picLocks noChangeAspect="1"/>
          </p:cNvPicPr>
          <p:nvPr/>
        </p:nvPicPr>
        <p:blipFill rotWithShape="1">
          <a:blip r:embed="rId3">
            <a:extLst>
              <a:ext uri="{28A0092B-C50C-407E-A947-70E740481C1C}">
                <a14:useLocalDpi xmlns:a14="http://schemas.microsoft.com/office/drawing/2010/main" val="0"/>
              </a:ext>
            </a:extLst>
          </a:blip>
          <a:srcRect b="14733"/>
          <a:stretch/>
        </p:blipFill>
        <p:spPr>
          <a:xfrm>
            <a:off x="1039898" y="763017"/>
            <a:ext cx="10112204" cy="4450249"/>
          </a:xfrm>
          <a:prstGeom prst="rect">
            <a:avLst/>
          </a:prstGeom>
        </p:spPr>
      </p:pic>
      <p:graphicFrame>
        <p:nvGraphicFramePr>
          <p:cNvPr id="12" name="Table 11">
            <a:extLst>
              <a:ext uri="{FF2B5EF4-FFF2-40B4-BE49-F238E27FC236}">
                <a16:creationId xmlns:a16="http://schemas.microsoft.com/office/drawing/2014/main" id="{37DD08BB-1F2A-4CC1-A4BC-89A8961DBD9A}"/>
              </a:ext>
            </a:extLst>
          </p:cNvPr>
          <p:cNvGraphicFramePr>
            <a:graphicFrameLocks noGrp="1"/>
          </p:cNvGraphicFramePr>
          <p:nvPr>
            <p:extLst>
              <p:ext uri="{D42A27DB-BD31-4B8C-83A1-F6EECF244321}">
                <p14:modId xmlns:p14="http://schemas.microsoft.com/office/powerpoint/2010/main" val="3343601209"/>
              </p:ext>
            </p:extLst>
          </p:nvPr>
        </p:nvGraphicFramePr>
        <p:xfrm>
          <a:off x="10383175" y="395614"/>
          <a:ext cx="1429700" cy="1268730"/>
        </p:xfrm>
        <a:graphic>
          <a:graphicData uri="http://schemas.openxmlformats.org/drawingml/2006/table">
            <a:tbl>
              <a:tblPr>
                <a:tableStyleId>{5C22544A-7EE6-4342-B048-85BDC9FD1C3A}</a:tableStyleId>
              </a:tblPr>
              <a:tblGrid>
                <a:gridCol w="516912">
                  <a:extLst>
                    <a:ext uri="{9D8B030D-6E8A-4147-A177-3AD203B41FA5}">
                      <a16:colId xmlns:a16="http://schemas.microsoft.com/office/drawing/2014/main" val="2992323837"/>
                    </a:ext>
                  </a:extLst>
                </a:gridCol>
                <a:gridCol w="400054">
                  <a:extLst>
                    <a:ext uri="{9D8B030D-6E8A-4147-A177-3AD203B41FA5}">
                      <a16:colId xmlns:a16="http://schemas.microsoft.com/office/drawing/2014/main" val="3162474650"/>
                    </a:ext>
                  </a:extLst>
                </a:gridCol>
                <a:gridCol w="512734">
                  <a:extLst>
                    <a:ext uri="{9D8B030D-6E8A-4147-A177-3AD203B41FA5}">
                      <a16:colId xmlns:a16="http://schemas.microsoft.com/office/drawing/2014/main" val="2671518855"/>
                    </a:ext>
                  </a:extLst>
                </a:gridCol>
              </a:tblGrid>
              <a:tr h="150326">
                <a:tc>
                  <a:txBody>
                    <a:bodyPr/>
                    <a:lstStyle/>
                    <a:p>
                      <a:pPr algn="l" fontAlgn="b"/>
                      <a:endParaRPr lang="en-US" sz="1600" b="0"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u="none" strike="noStrike">
                          <a:effectLst/>
                          <a:latin typeface="Lato"/>
                        </a:rPr>
                        <a:t>Fake</a:t>
                      </a:r>
                      <a:endParaRPr lang="en-US" sz="1200" b="1"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u="none" strike="noStrike">
                          <a:effectLst/>
                          <a:latin typeface="Lato"/>
                        </a:rPr>
                        <a:t>Real</a:t>
                      </a:r>
                      <a:endParaRPr lang="en-US" sz="1200" b="1"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5808525"/>
                  </a:ext>
                </a:extLst>
              </a:tr>
              <a:tr h="388407">
                <a:tc>
                  <a:txBody>
                    <a:bodyPr/>
                    <a:lstStyle/>
                    <a:p>
                      <a:pPr algn="ctr" fontAlgn="b"/>
                      <a:r>
                        <a:rPr lang="en-US" sz="1200" b="1" u="none" strike="noStrike">
                          <a:effectLst/>
                          <a:latin typeface="Lato"/>
                        </a:rPr>
                        <a:t>Fake</a:t>
                      </a:r>
                      <a:endParaRPr lang="en-US" sz="1200" b="1"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TP</a:t>
                      </a:r>
                    </a:p>
                    <a:p>
                      <a:pPr algn="ctr" fontAlgn="b"/>
                      <a:r>
                        <a:rPr lang="en-US" sz="1100" b="0" u="none" strike="noStrike">
                          <a:solidFill>
                            <a:schemeClr val="tx1"/>
                          </a:solidFill>
                          <a:effectLst/>
                          <a:latin typeface="Lato"/>
                        </a:rPr>
                        <a:t>4125 (0.98)</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100" b="1" u="none" strike="noStrike">
                          <a:solidFill>
                            <a:schemeClr val="tx1"/>
                          </a:solidFill>
                          <a:effectLst/>
                          <a:latin typeface="Lato"/>
                        </a:rPr>
                        <a:t>FN</a:t>
                      </a:r>
                    </a:p>
                    <a:p>
                      <a:pPr algn="ctr" fontAlgn="b"/>
                      <a:r>
                        <a:rPr lang="en-US" sz="1100" b="0" u="none" strike="noStrike">
                          <a:solidFill>
                            <a:schemeClr val="tx1"/>
                          </a:solidFill>
                          <a:effectLst/>
                          <a:latin typeface="Lato"/>
                        </a:rPr>
                        <a:t>75 </a:t>
                      </a:r>
                      <a:endParaRPr lang="en-US" sz="1100" b="0" i="0" u="none" strike="noStrike">
                        <a:solidFill>
                          <a:schemeClr val="tx1"/>
                        </a:solidFill>
                        <a:effectLst/>
                        <a:latin typeface="Lato"/>
                      </a:endParaRPr>
                    </a:p>
                    <a:p>
                      <a:pPr lvl="0" algn="ctr">
                        <a:buNone/>
                      </a:pPr>
                      <a:r>
                        <a:rPr lang="en-US" sz="1100" b="0" u="none" strike="noStrike">
                          <a:solidFill>
                            <a:schemeClr val="tx1"/>
                          </a:solidFill>
                          <a:effectLst/>
                          <a:latin typeface="Lato"/>
                        </a:rPr>
                        <a:t>(.02)</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951357"/>
                  </a:ext>
                </a:extLst>
              </a:tr>
              <a:tr h="388407">
                <a:tc>
                  <a:txBody>
                    <a:bodyPr/>
                    <a:lstStyle/>
                    <a:p>
                      <a:pPr algn="ctr" fontAlgn="b"/>
                      <a:r>
                        <a:rPr lang="en-US" sz="1200" b="1" u="none" strike="noStrike">
                          <a:effectLst/>
                          <a:latin typeface="Lato"/>
                        </a:rPr>
                        <a:t>Real</a:t>
                      </a:r>
                      <a:endParaRPr lang="en-US" sz="1200" b="1"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FP</a:t>
                      </a:r>
                    </a:p>
                    <a:p>
                      <a:pPr algn="ctr" fontAlgn="b"/>
                      <a:r>
                        <a:rPr lang="en-US" sz="1100" b="0" u="none" strike="noStrike">
                          <a:solidFill>
                            <a:schemeClr val="tx1"/>
                          </a:solidFill>
                          <a:effectLst/>
                          <a:latin typeface="Lato"/>
                        </a:rPr>
                        <a:t>157 (0.04)</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TN</a:t>
                      </a:r>
                    </a:p>
                    <a:p>
                      <a:pPr algn="ctr" fontAlgn="b"/>
                      <a:r>
                        <a:rPr lang="en-US" sz="1100" b="0" u="none" strike="noStrike">
                          <a:solidFill>
                            <a:schemeClr val="tx1"/>
                          </a:solidFill>
                          <a:effectLst/>
                          <a:latin typeface="Lato"/>
                        </a:rPr>
                        <a:t>4043 (0.96)</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4154580"/>
                  </a:ext>
                </a:extLst>
              </a:tr>
            </a:tbl>
          </a:graphicData>
        </a:graphic>
      </p:graphicFrame>
      <p:sp>
        <p:nvSpPr>
          <p:cNvPr id="13" name="TextBox 12">
            <a:extLst>
              <a:ext uri="{FF2B5EF4-FFF2-40B4-BE49-F238E27FC236}">
                <a16:creationId xmlns:a16="http://schemas.microsoft.com/office/drawing/2014/main" id="{76CB2FBE-5E18-41E1-AFB6-FC00B844E7EB}"/>
              </a:ext>
            </a:extLst>
          </p:cNvPr>
          <p:cNvSpPr txBox="1"/>
          <p:nvPr/>
        </p:nvSpPr>
        <p:spPr>
          <a:xfrm>
            <a:off x="10374207" y="172165"/>
            <a:ext cx="1418125" cy="276999"/>
          </a:xfrm>
          <a:prstGeom prst="rect">
            <a:avLst/>
          </a:prstGeom>
          <a:noFill/>
        </p:spPr>
        <p:txBody>
          <a:bodyPr wrap="square" rtlCol="0">
            <a:spAutoFit/>
          </a:bodyPr>
          <a:lstStyle/>
          <a:p>
            <a:pPr algn="r"/>
            <a:r>
              <a:rPr lang="en-US" sz="1200" b="1" i="1">
                <a:solidFill>
                  <a:schemeClr val="accent4"/>
                </a:solidFill>
                <a:latin typeface="Lato"/>
              </a:rPr>
              <a:t>Predicted</a:t>
            </a:r>
          </a:p>
        </p:txBody>
      </p:sp>
      <p:sp>
        <p:nvSpPr>
          <p:cNvPr id="14" name="TextBox 13">
            <a:extLst>
              <a:ext uri="{FF2B5EF4-FFF2-40B4-BE49-F238E27FC236}">
                <a16:creationId xmlns:a16="http://schemas.microsoft.com/office/drawing/2014/main" id="{9C677B1C-EBE9-405B-A1B5-9A77A26A976F}"/>
              </a:ext>
            </a:extLst>
          </p:cNvPr>
          <p:cNvSpPr txBox="1"/>
          <p:nvPr/>
        </p:nvSpPr>
        <p:spPr>
          <a:xfrm rot="16200000">
            <a:off x="9661542" y="1004337"/>
            <a:ext cx="1043015" cy="276999"/>
          </a:xfrm>
          <a:prstGeom prst="rect">
            <a:avLst/>
          </a:prstGeom>
          <a:noFill/>
        </p:spPr>
        <p:txBody>
          <a:bodyPr wrap="square" rtlCol="0">
            <a:spAutoFit/>
          </a:bodyPr>
          <a:lstStyle/>
          <a:p>
            <a:pPr algn="ctr"/>
            <a:r>
              <a:rPr lang="en-US" sz="1200" b="1" i="1">
                <a:solidFill>
                  <a:schemeClr val="accent4"/>
                </a:solidFill>
                <a:latin typeface="Lato"/>
              </a:rPr>
              <a:t>Actual</a:t>
            </a:r>
          </a:p>
        </p:txBody>
      </p:sp>
      <p:graphicFrame>
        <p:nvGraphicFramePr>
          <p:cNvPr id="16" name="Table 18">
            <a:extLst>
              <a:ext uri="{FF2B5EF4-FFF2-40B4-BE49-F238E27FC236}">
                <a16:creationId xmlns:a16="http://schemas.microsoft.com/office/drawing/2014/main" id="{3EC76348-690C-4BC1-BB2C-49D98D8678F4}"/>
              </a:ext>
            </a:extLst>
          </p:cNvPr>
          <p:cNvGraphicFramePr>
            <a:graphicFrameLocks noGrp="1"/>
          </p:cNvGraphicFramePr>
          <p:nvPr>
            <p:extLst>
              <p:ext uri="{D42A27DB-BD31-4B8C-83A1-F6EECF244321}">
                <p14:modId xmlns:p14="http://schemas.microsoft.com/office/powerpoint/2010/main" val="3365717447"/>
              </p:ext>
            </p:extLst>
          </p:nvPr>
        </p:nvGraphicFramePr>
        <p:xfrm>
          <a:off x="8556171" y="309174"/>
          <a:ext cx="1301684" cy="853035"/>
        </p:xfrm>
        <a:graphic>
          <a:graphicData uri="http://schemas.openxmlformats.org/drawingml/2006/table">
            <a:tbl>
              <a:tblPr firstRow="1" bandRow="1">
                <a:tableStyleId>{5C22544A-7EE6-4342-B048-85BDC9FD1C3A}</a:tableStyleId>
              </a:tblPr>
              <a:tblGrid>
                <a:gridCol w="650842">
                  <a:extLst>
                    <a:ext uri="{9D8B030D-6E8A-4147-A177-3AD203B41FA5}">
                      <a16:colId xmlns:a16="http://schemas.microsoft.com/office/drawing/2014/main" val="1727681903"/>
                    </a:ext>
                  </a:extLst>
                </a:gridCol>
                <a:gridCol w="650842">
                  <a:extLst>
                    <a:ext uri="{9D8B030D-6E8A-4147-A177-3AD203B41FA5}">
                      <a16:colId xmlns:a16="http://schemas.microsoft.com/office/drawing/2014/main" val="2145401186"/>
                    </a:ext>
                  </a:extLst>
                </a:gridCol>
              </a:tblGrid>
              <a:tr h="284345">
                <a:tc>
                  <a:txBody>
                    <a:bodyPr/>
                    <a:lstStyle/>
                    <a:p>
                      <a:pPr algn="r"/>
                      <a:r>
                        <a:rPr lang="en-US" sz="1100" b="1">
                          <a:solidFill>
                            <a:schemeClr val="tx1"/>
                          </a:solidFill>
                          <a:latin typeface="Lato"/>
                        </a:rPr>
                        <a:t>Precision</a:t>
                      </a:r>
                    </a:p>
                  </a:txBody>
                  <a:tcPr marL="0" marR="0" marT="0" marB="0" anchor="ctr">
                    <a:noFill/>
                  </a:tcPr>
                </a:tc>
                <a:tc>
                  <a:txBody>
                    <a:bodyPr/>
                    <a:lstStyle/>
                    <a:p>
                      <a:r>
                        <a:rPr lang="en-US" sz="1100" b="0">
                          <a:solidFill>
                            <a:schemeClr val="tx1"/>
                          </a:solidFill>
                          <a:latin typeface="Lato"/>
                        </a:rPr>
                        <a:t>  0.982</a:t>
                      </a:r>
                    </a:p>
                  </a:txBody>
                  <a:tcPr marL="0" marR="0" marT="0" marB="0" anchor="ctr">
                    <a:noFill/>
                  </a:tcPr>
                </a:tc>
                <a:extLst>
                  <a:ext uri="{0D108BD9-81ED-4DB2-BD59-A6C34878D82A}">
                    <a16:rowId xmlns:a16="http://schemas.microsoft.com/office/drawing/2014/main" val="392022117"/>
                  </a:ext>
                </a:extLst>
              </a:tr>
              <a:tr h="284345">
                <a:tc>
                  <a:txBody>
                    <a:bodyPr/>
                    <a:lstStyle/>
                    <a:p>
                      <a:pPr algn="r"/>
                      <a:r>
                        <a:rPr lang="en-US" sz="1100" b="1">
                          <a:solidFill>
                            <a:schemeClr val="tx1"/>
                          </a:solidFill>
                          <a:latin typeface="Lato"/>
                        </a:rPr>
                        <a:t>Recall</a:t>
                      </a:r>
                    </a:p>
                  </a:txBody>
                  <a:tcPr marL="0" marR="0" marT="0" marB="0" anchor="ctr">
                    <a:noFill/>
                  </a:tcPr>
                </a:tc>
                <a:tc>
                  <a:txBody>
                    <a:bodyPr/>
                    <a:lstStyle/>
                    <a:p>
                      <a:r>
                        <a:rPr lang="en-US" sz="1100" b="0">
                          <a:solidFill>
                            <a:schemeClr val="tx1"/>
                          </a:solidFill>
                          <a:latin typeface="Lato"/>
                        </a:rPr>
                        <a:t>  0.963</a:t>
                      </a:r>
                    </a:p>
                  </a:txBody>
                  <a:tcPr marL="0" marR="0" marT="0" marB="0" anchor="ctr">
                    <a:noFill/>
                  </a:tcPr>
                </a:tc>
                <a:extLst>
                  <a:ext uri="{0D108BD9-81ED-4DB2-BD59-A6C34878D82A}">
                    <a16:rowId xmlns:a16="http://schemas.microsoft.com/office/drawing/2014/main" val="4272135229"/>
                  </a:ext>
                </a:extLst>
              </a:tr>
              <a:tr h="284345">
                <a:tc>
                  <a:txBody>
                    <a:bodyPr/>
                    <a:lstStyle/>
                    <a:p>
                      <a:pPr algn="r"/>
                      <a:r>
                        <a:rPr lang="en-US" sz="1100" b="1">
                          <a:solidFill>
                            <a:schemeClr val="tx1"/>
                          </a:solidFill>
                          <a:latin typeface="Lato"/>
                        </a:rPr>
                        <a:t>F1</a:t>
                      </a:r>
                    </a:p>
                  </a:txBody>
                  <a:tcPr marL="0" marR="0" marT="0" marB="0" anchor="ctr">
                    <a:noFill/>
                  </a:tcPr>
                </a:tc>
                <a:tc>
                  <a:txBody>
                    <a:bodyPr/>
                    <a:lstStyle/>
                    <a:p>
                      <a:r>
                        <a:rPr lang="en-US" sz="1100" b="0">
                          <a:solidFill>
                            <a:schemeClr val="tx1"/>
                          </a:solidFill>
                          <a:latin typeface="Lato"/>
                        </a:rPr>
                        <a:t>  0.972</a:t>
                      </a:r>
                    </a:p>
                  </a:txBody>
                  <a:tcPr marL="0" marR="0" marT="0" marB="0" anchor="ctr">
                    <a:noFill/>
                  </a:tcPr>
                </a:tc>
                <a:extLst>
                  <a:ext uri="{0D108BD9-81ED-4DB2-BD59-A6C34878D82A}">
                    <a16:rowId xmlns:a16="http://schemas.microsoft.com/office/drawing/2014/main" val="2456068686"/>
                  </a:ext>
                </a:extLst>
              </a:tr>
            </a:tbl>
          </a:graphicData>
        </a:graphic>
      </p:graphicFrame>
      <p:sp>
        <p:nvSpPr>
          <p:cNvPr id="3" name="Rectangle 2">
            <a:extLst>
              <a:ext uri="{FF2B5EF4-FFF2-40B4-BE49-F238E27FC236}">
                <a16:creationId xmlns:a16="http://schemas.microsoft.com/office/drawing/2014/main" id="{BA7180D8-954F-447D-88DB-17D48520F648}"/>
              </a:ext>
            </a:extLst>
          </p:cNvPr>
          <p:cNvSpPr/>
          <p:nvPr/>
        </p:nvSpPr>
        <p:spPr>
          <a:xfrm>
            <a:off x="8452687" y="233914"/>
            <a:ext cx="1368885" cy="915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1964E78-19A6-44FC-B153-277F7023C89E}"/>
              </a:ext>
            </a:extLst>
          </p:cNvPr>
          <p:cNvCxnSpPr>
            <a:cxnSpLocks/>
            <a:endCxn id="12" idx="2"/>
          </p:cNvCxnSpPr>
          <p:nvPr/>
        </p:nvCxnSpPr>
        <p:spPr>
          <a:xfrm flipV="1">
            <a:off x="8929082" y="1683635"/>
            <a:ext cx="1503398" cy="30441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D40D38-F1C1-47B7-867A-27EBEEDDC592}"/>
              </a:ext>
            </a:extLst>
          </p:cNvPr>
          <p:cNvSpPr txBox="1"/>
          <p:nvPr/>
        </p:nvSpPr>
        <p:spPr>
          <a:xfrm>
            <a:off x="6184219" y="5102967"/>
            <a:ext cx="1566042" cy="253916"/>
          </a:xfrm>
          <a:prstGeom prst="rect">
            <a:avLst/>
          </a:prstGeom>
          <a:noFill/>
        </p:spPr>
        <p:txBody>
          <a:bodyPr wrap="square" rtlCol="0">
            <a:spAutoFit/>
          </a:bodyPr>
          <a:lstStyle/>
          <a:p>
            <a:r>
              <a:rPr lang="en-US" sz="1050">
                <a:solidFill>
                  <a:schemeClr val="accent2"/>
                </a:solidFill>
              </a:rPr>
              <a:t>(Xception+EfficientNet)</a:t>
            </a:r>
          </a:p>
        </p:txBody>
      </p:sp>
      <p:sp>
        <p:nvSpPr>
          <p:cNvPr id="22" name="TextBox 21">
            <a:extLst>
              <a:ext uri="{FF2B5EF4-FFF2-40B4-BE49-F238E27FC236}">
                <a16:creationId xmlns:a16="http://schemas.microsoft.com/office/drawing/2014/main" id="{2360F010-5D50-4667-AD4B-F4CB1068F52B}"/>
              </a:ext>
            </a:extLst>
          </p:cNvPr>
          <p:cNvSpPr txBox="1"/>
          <p:nvPr/>
        </p:nvSpPr>
        <p:spPr>
          <a:xfrm>
            <a:off x="8243710" y="5102967"/>
            <a:ext cx="2415473" cy="253916"/>
          </a:xfrm>
          <a:prstGeom prst="rect">
            <a:avLst/>
          </a:prstGeom>
          <a:noFill/>
        </p:spPr>
        <p:txBody>
          <a:bodyPr wrap="square" rtlCol="0">
            <a:spAutoFit/>
          </a:bodyPr>
          <a:lstStyle/>
          <a:p>
            <a:r>
              <a:rPr lang="en-US" sz="1050">
                <a:solidFill>
                  <a:schemeClr val="accent2"/>
                </a:solidFill>
              </a:rPr>
              <a:t>(</a:t>
            </a:r>
            <a:r>
              <a:rPr lang="en-US" sz="1050" err="1">
                <a:solidFill>
                  <a:schemeClr val="accent2"/>
                </a:solidFill>
              </a:rPr>
              <a:t>Xception</a:t>
            </a:r>
            <a:r>
              <a:rPr lang="en-US" sz="1050">
                <a:solidFill>
                  <a:schemeClr val="accent2"/>
                </a:solidFill>
              </a:rPr>
              <a:t> + </a:t>
            </a:r>
            <a:r>
              <a:rPr lang="en-US" sz="1050" err="1">
                <a:solidFill>
                  <a:schemeClr val="accent2"/>
                </a:solidFill>
              </a:rPr>
              <a:t>EfficientNet</a:t>
            </a:r>
            <a:r>
              <a:rPr lang="en-US" sz="1050">
                <a:solidFill>
                  <a:schemeClr val="accent2"/>
                </a:solidFill>
              </a:rPr>
              <a:t> + LSTM)</a:t>
            </a:r>
          </a:p>
        </p:txBody>
      </p:sp>
    </p:spTree>
    <p:extLst>
      <p:ext uri="{BB962C8B-B14F-4D97-AF65-F5344CB8AC3E}">
        <p14:creationId xmlns:p14="http://schemas.microsoft.com/office/powerpoint/2010/main" val="2420026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16D75A03-6EB7-4976-AA0D-A574C7D0D72C}"/>
              </a:ext>
            </a:extLst>
          </p:cNvPr>
          <p:cNvPicPr>
            <a:picLocks/>
          </p:cNvPicPr>
          <p:nvPr/>
        </p:nvPicPr>
        <p:blipFill rotWithShape="1">
          <a:blip r:embed="rId3">
            <a:extLst>
              <a:ext uri="{28A0092B-C50C-407E-A947-70E740481C1C}">
                <a14:useLocalDpi xmlns:a14="http://schemas.microsoft.com/office/drawing/2010/main" val="0"/>
              </a:ext>
            </a:extLst>
          </a:blip>
          <a:srcRect b="13052"/>
          <a:stretch/>
        </p:blipFill>
        <p:spPr>
          <a:xfrm>
            <a:off x="1039368" y="782891"/>
            <a:ext cx="10113264" cy="4512377"/>
          </a:xfrm>
          <a:prstGeom prst="rect">
            <a:avLst/>
          </a:prstGeom>
        </p:spPr>
      </p:pic>
      <p:sp>
        <p:nvSpPr>
          <p:cNvPr id="5" name="Google Shape;87;gbd1a511eea_0_0">
            <a:extLst>
              <a:ext uri="{FF2B5EF4-FFF2-40B4-BE49-F238E27FC236}">
                <a16:creationId xmlns:a16="http://schemas.microsoft.com/office/drawing/2014/main" id="{BE5B8D7B-8113-450C-85D4-1AD82C92E053}"/>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AUC for Out-of-Distribution Data</a:t>
            </a:r>
            <a:endParaRPr lang="en" sz="3600" kern="0">
              <a:solidFill>
                <a:schemeClr val="tx1">
                  <a:lumMod val="65000"/>
                  <a:lumOff val="35000"/>
                </a:schemeClr>
              </a:solidFill>
              <a:latin typeface="Helvetica Neue"/>
            </a:endParaRPr>
          </a:p>
        </p:txBody>
      </p:sp>
      <p:sp>
        <p:nvSpPr>
          <p:cNvPr id="7" name="Rectangle 6">
            <a:extLst>
              <a:ext uri="{FF2B5EF4-FFF2-40B4-BE49-F238E27FC236}">
                <a16:creationId xmlns:a16="http://schemas.microsoft.com/office/drawing/2014/main" id="{FC9105AB-1DC2-4AF0-A16C-E8B946ED327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96D48A-4D42-4B7E-A1FA-A64F3D32643D}"/>
              </a:ext>
            </a:extLst>
          </p:cNvPr>
          <p:cNvSpPr/>
          <p:nvPr/>
        </p:nvSpPr>
        <p:spPr>
          <a:xfrm>
            <a:off x="1439611" y="5559562"/>
            <a:ext cx="9312778" cy="769441"/>
          </a:xfrm>
          <a:prstGeom prst="rect">
            <a:avLst/>
          </a:prstGeom>
        </p:spPr>
        <p:txBody>
          <a:bodyPr wrap="square" lIns="91440" tIns="45720" rIns="91440" bIns="45720" anchor="t">
            <a:spAutoFit/>
          </a:bodyPr>
          <a:lstStyle/>
          <a:p>
            <a:pPr marL="171450" indent="-171450">
              <a:buFont typeface="Arial" panose="020B0604020202020204" pitchFamily="34" charset="0"/>
              <a:buChar char="•"/>
            </a:pPr>
            <a:r>
              <a:rPr lang="en-US" sz="1100"/>
              <a:t>Mixed: (Train/Test/Validation, in-distribution) Dataset comprised of randomly sampled videos from curated Celeb-DF and FF++ full datasets (Deepfakes, Face2Face, FaceSwap, FaceShifter, Neural Textures)</a:t>
            </a:r>
            <a:endParaRPr lang="en-US" sz="1100">
              <a:cs typeface="Arial"/>
            </a:endParaRPr>
          </a:p>
          <a:p>
            <a:pPr marL="171450" indent="-171450">
              <a:buFont typeface="Arial" panose="020B0604020202020204" pitchFamily="34" charset="0"/>
              <a:buChar char="•"/>
            </a:pPr>
            <a:r>
              <a:rPr lang="en-US" sz="1100"/>
              <a:t>DFDC: (Holdout, out-of-distribution) Deepfake Detection Challenge, random sample from full dataset </a:t>
            </a:r>
          </a:p>
          <a:p>
            <a:pPr marL="171450" indent="-171450">
              <a:buFont typeface="Arial" panose="020B0604020202020204" pitchFamily="34" charset="0"/>
              <a:buChar char="•"/>
            </a:pPr>
            <a:r>
              <a:rPr lang="en-US" sz="1100"/>
              <a:t>DFD: (Holdout, out-of-distribution) FF++ Deepfake Detection; curated full dataset (original new actors different from FF++, not YouTube videos) </a:t>
            </a:r>
          </a:p>
        </p:txBody>
      </p:sp>
      <p:graphicFrame>
        <p:nvGraphicFramePr>
          <p:cNvPr id="22" name="Table 21">
            <a:extLst>
              <a:ext uri="{FF2B5EF4-FFF2-40B4-BE49-F238E27FC236}">
                <a16:creationId xmlns:a16="http://schemas.microsoft.com/office/drawing/2014/main" id="{50B02D63-C5B7-4018-AD9E-929A4B1C5222}"/>
              </a:ext>
            </a:extLst>
          </p:cNvPr>
          <p:cNvGraphicFramePr>
            <a:graphicFrameLocks noGrp="1"/>
          </p:cNvGraphicFramePr>
          <p:nvPr>
            <p:extLst>
              <p:ext uri="{D42A27DB-BD31-4B8C-83A1-F6EECF244321}">
                <p14:modId xmlns:p14="http://schemas.microsoft.com/office/powerpoint/2010/main" val="2896248916"/>
              </p:ext>
            </p:extLst>
          </p:nvPr>
        </p:nvGraphicFramePr>
        <p:xfrm>
          <a:off x="10383175" y="395614"/>
          <a:ext cx="1429700" cy="1268730"/>
        </p:xfrm>
        <a:graphic>
          <a:graphicData uri="http://schemas.openxmlformats.org/drawingml/2006/table">
            <a:tbl>
              <a:tblPr>
                <a:tableStyleId>{5C22544A-7EE6-4342-B048-85BDC9FD1C3A}</a:tableStyleId>
              </a:tblPr>
              <a:tblGrid>
                <a:gridCol w="516912">
                  <a:extLst>
                    <a:ext uri="{9D8B030D-6E8A-4147-A177-3AD203B41FA5}">
                      <a16:colId xmlns:a16="http://schemas.microsoft.com/office/drawing/2014/main" val="2992323837"/>
                    </a:ext>
                  </a:extLst>
                </a:gridCol>
                <a:gridCol w="400054">
                  <a:extLst>
                    <a:ext uri="{9D8B030D-6E8A-4147-A177-3AD203B41FA5}">
                      <a16:colId xmlns:a16="http://schemas.microsoft.com/office/drawing/2014/main" val="3162474650"/>
                    </a:ext>
                  </a:extLst>
                </a:gridCol>
                <a:gridCol w="512734">
                  <a:extLst>
                    <a:ext uri="{9D8B030D-6E8A-4147-A177-3AD203B41FA5}">
                      <a16:colId xmlns:a16="http://schemas.microsoft.com/office/drawing/2014/main" val="2671518855"/>
                    </a:ext>
                  </a:extLst>
                </a:gridCol>
              </a:tblGrid>
              <a:tr h="150326">
                <a:tc>
                  <a:txBody>
                    <a:bodyPr/>
                    <a:lstStyle/>
                    <a:p>
                      <a:pPr algn="l" fontAlgn="b"/>
                      <a:endParaRPr lang="en-US" sz="1600" b="0"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u="none" strike="noStrike">
                          <a:effectLst/>
                          <a:latin typeface="Lato"/>
                        </a:rPr>
                        <a:t>Fake</a:t>
                      </a:r>
                      <a:endParaRPr lang="en-US" sz="1200" b="1"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u="none" strike="noStrike">
                          <a:effectLst/>
                          <a:latin typeface="Lato"/>
                        </a:rPr>
                        <a:t>Real</a:t>
                      </a:r>
                      <a:endParaRPr lang="en-US" sz="1200" b="1"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5808525"/>
                  </a:ext>
                </a:extLst>
              </a:tr>
              <a:tr h="388407">
                <a:tc>
                  <a:txBody>
                    <a:bodyPr/>
                    <a:lstStyle/>
                    <a:p>
                      <a:pPr algn="ctr" fontAlgn="b"/>
                      <a:r>
                        <a:rPr lang="en-US" sz="1200" b="1" u="none" strike="noStrike">
                          <a:effectLst/>
                          <a:latin typeface="Lato"/>
                        </a:rPr>
                        <a:t>Fake</a:t>
                      </a:r>
                      <a:endParaRPr lang="en-US" sz="1200" b="1"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TP</a:t>
                      </a:r>
                    </a:p>
                    <a:p>
                      <a:pPr algn="ctr" fontAlgn="b"/>
                      <a:r>
                        <a:rPr lang="en-US" sz="1100" b="0" u="none" strike="noStrike">
                          <a:solidFill>
                            <a:schemeClr val="tx1"/>
                          </a:solidFill>
                          <a:effectLst/>
                          <a:latin typeface="Lato"/>
                        </a:rPr>
                        <a:t>2693 (0.87)</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100" b="1" u="none" strike="noStrike">
                          <a:solidFill>
                            <a:schemeClr val="tx1"/>
                          </a:solidFill>
                          <a:effectLst/>
                          <a:latin typeface="Lato"/>
                        </a:rPr>
                        <a:t>FN</a:t>
                      </a:r>
                    </a:p>
                    <a:p>
                      <a:pPr algn="ctr" fontAlgn="b"/>
                      <a:r>
                        <a:rPr lang="en-US" sz="1100" b="0" u="none" strike="noStrike">
                          <a:solidFill>
                            <a:schemeClr val="tx1"/>
                          </a:solidFill>
                          <a:effectLst/>
                          <a:latin typeface="Lato"/>
                        </a:rPr>
                        <a:t>407 </a:t>
                      </a:r>
                      <a:endParaRPr lang="en-US" sz="1100" b="0" i="0" u="none" strike="noStrike">
                        <a:solidFill>
                          <a:schemeClr val="tx1"/>
                        </a:solidFill>
                        <a:effectLst/>
                        <a:latin typeface="Lato"/>
                      </a:endParaRPr>
                    </a:p>
                    <a:p>
                      <a:pPr lvl="0" algn="ctr">
                        <a:buNone/>
                      </a:pPr>
                      <a:r>
                        <a:rPr lang="en-US" sz="1100" b="0" u="none" strike="noStrike">
                          <a:solidFill>
                            <a:schemeClr val="tx1"/>
                          </a:solidFill>
                          <a:effectLst/>
                          <a:latin typeface="Lato"/>
                        </a:rPr>
                        <a:t>(.13)</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951357"/>
                  </a:ext>
                </a:extLst>
              </a:tr>
              <a:tr h="388407">
                <a:tc>
                  <a:txBody>
                    <a:bodyPr/>
                    <a:lstStyle/>
                    <a:p>
                      <a:pPr algn="ctr" fontAlgn="b"/>
                      <a:r>
                        <a:rPr lang="en-US" sz="1200" b="1" u="none" strike="noStrike">
                          <a:effectLst/>
                          <a:latin typeface="Lato"/>
                        </a:rPr>
                        <a:t>Real</a:t>
                      </a:r>
                      <a:endParaRPr lang="en-US" sz="1200" b="1"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FP</a:t>
                      </a:r>
                    </a:p>
                    <a:p>
                      <a:pPr algn="ctr" fontAlgn="b"/>
                      <a:r>
                        <a:rPr lang="en-US" sz="1100" b="0" u="none" strike="noStrike">
                          <a:solidFill>
                            <a:schemeClr val="tx1"/>
                          </a:solidFill>
                          <a:effectLst/>
                          <a:latin typeface="Lato"/>
                        </a:rPr>
                        <a:t>1887 (0.46)</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TN</a:t>
                      </a:r>
                    </a:p>
                    <a:p>
                      <a:pPr algn="ctr" fontAlgn="b"/>
                      <a:r>
                        <a:rPr lang="en-US" sz="1100" b="0" u="none" strike="noStrike">
                          <a:solidFill>
                            <a:schemeClr val="tx1"/>
                          </a:solidFill>
                          <a:effectLst/>
                          <a:latin typeface="Lato"/>
                        </a:rPr>
                        <a:t>2248 (0.54)</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4154580"/>
                  </a:ext>
                </a:extLst>
              </a:tr>
            </a:tbl>
          </a:graphicData>
        </a:graphic>
      </p:graphicFrame>
      <p:sp>
        <p:nvSpPr>
          <p:cNvPr id="24" name="TextBox 23">
            <a:extLst>
              <a:ext uri="{FF2B5EF4-FFF2-40B4-BE49-F238E27FC236}">
                <a16:creationId xmlns:a16="http://schemas.microsoft.com/office/drawing/2014/main" id="{57EBC3D5-CCB4-4503-B67E-FAE45F247163}"/>
              </a:ext>
            </a:extLst>
          </p:cNvPr>
          <p:cNvSpPr txBox="1"/>
          <p:nvPr/>
        </p:nvSpPr>
        <p:spPr>
          <a:xfrm>
            <a:off x="10374207" y="172165"/>
            <a:ext cx="1418125" cy="276999"/>
          </a:xfrm>
          <a:prstGeom prst="rect">
            <a:avLst/>
          </a:prstGeom>
          <a:noFill/>
        </p:spPr>
        <p:txBody>
          <a:bodyPr wrap="square" rtlCol="0">
            <a:spAutoFit/>
          </a:bodyPr>
          <a:lstStyle/>
          <a:p>
            <a:pPr algn="r"/>
            <a:r>
              <a:rPr lang="en-US" sz="1200" b="1" i="1">
                <a:solidFill>
                  <a:schemeClr val="accent4"/>
                </a:solidFill>
                <a:latin typeface="Lato"/>
              </a:rPr>
              <a:t>Predicted</a:t>
            </a:r>
          </a:p>
        </p:txBody>
      </p:sp>
      <p:sp>
        <p:nvSpPr>
          <p:cNvPr id="25" name="TextBox 24">
            <a:extLst>
              <a:ext uri="{FF2B5EF4-FFF2-40B4-BE49-F238E27FC236}">
                <a16:creationId xmlns:a16="http://schemas.microsoft.com/office/drawing/2014/main" id="{D18E569B-A512-4347-A132-1D19AE329174}"/>
              </a:ext>
            </a:extLst>
          </p:cNvPr>
          <p:cNvSpPr txBox="1"/>
          <p:nvPr/>
        </p:nvSpPr>
        <p:spPr>
          <a:xfrm rot="16200000">
            <a:off x="9661542" y="1004337"/>
            <a:ext cx="1043015" cy="276999"/>
          </a:xfrm>
          <a:prstGeom prst="rect">
            <a:avLst/>
          </a:prstGeom>
          <a:noFill/>
        </p:spPr>
        <p:txBody>
          <a:bodyPr wrap="square" rtlCol="0">
            <a:spAutoFit/>
          </a:bodyPr>
          <a:lstStyle/>
          <a:p>
            <a:pPr algn="ctr"/>
            <a:r>
              <a:rPr lang="en-US" sz="1200" b="1" i="1">
                <a:solidFill>
                  <a:schemeClr val="accent4"/>
                </a:solidFill>
                <a:latin typeface="Lato"/>
              </a:rPr>
              <a:t>Actual</a:t>
            </a:r>
          </a:p>
        </p:txBody>
      </p:sp>
      <p:graphicFrame>
        <p:nvGraphicFramePr>
          <p:cNvPr id="29" name="Table 18">
            <a:extLst>
              <a:ext uri="{FF2B5EF4-FFF2-40B4-BE49-F238E27FC236}">
                <a16:creationId xmlns:a16="http://schemas.microsoft.com/office/drawing/2014/main" id="{FA69DE69-8A79-40B0-AB37-D7912465D5AF}"/>
              </a:ext>
            </a:extLst>
          </p:cNvPr>
          <p:cNvGraphicFramePr>
            <a:graphicFrameLocks noGrp="1"/>
          </p:cNvGraphicFramePr>
          <p:nvPr>
            <p:extLst>
              <p:ext uri="{D42A27DB-BD31-4B8C-83A1-F6EECF244321}">
                <p14:modId xmlns:p14="http://schemas.microsoft.com/office/powerpoint/2010/main" val="1898208220"/>
              </p:ext>
            </p:extLst>
          </p:nvPr>
        </p:nvGraphicFramePr>
        <p:xfrm>
          <a:off x="8556170" y="309174"/>
          <a:ext cx="1303984" cy="853035"/>
        </p:xfrm>
        <a:graphic>
          <a:graphicData uri="http://schemas.openxmlformats.org/drawingml/2006/table">
            <a:tbl>
              <a:tblPr firstRow="1" bandRow="1">
                <a:tableStyleId>{5C22544A-7EE6-4342-B048-85BDC9FD1C3A}</a:tableStyleId>
              </a:tblPr>
              <a:tblGrid>
                <a:gridCol w="651992">
                  <a:extLst>
                    <a:ext uri="{9D8B030D-6E8A-4147-A177-3AD203B41FA5}">
                      <a16:colId xmlns:a16="http://schemas.microsoft.com/office/drawing/2014/main" val="1727681903"/>
                    </a:ext>
                  </a:extLst>
                </a:gridCol>
                <a:gridCol w="651992">
                  <a:extLst>
                    <a:ext uri="{9D8B030D-6E8A-4147-A177-3AD203B41FA5}">
                      <a16:colId xmlns:a16="http://schemas.microsoft.com/office/drawing/2014/main" val="2145401186"/>
                    </a:ext>
                  </a:extLst>
                </a:gridCol>
              </a:tblGrid>
              <a:tr h="284345">
                <a:tc>
                  <a:txBody>
                    <a:bodyPr/>
                    <a:lstStyle/>
                    <a:p>
                      <a:pPr algn="r"/>
                      <a:r>
                        <a:rPr lang="en-US" sz="1100" b="1">
                          <a:solidFill>
                            <a:schemeClr val="tx1"/>
                          </a:solidFill>
                          <a:latin typeface="Lato"/>
                        </a:rPr>
                        <a:t>Precision</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100" b="0">
                          <a:solidFill>
                            <a:schemeClr val="tx1"/>
                          </a:solidFill>
                          <a:latin typeface="Lato"/>
                        </a:rPr>
                        <a:t>  0.588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22117"/>
                  </a:ext>
                </a:extLst>
              </a:tr>
              <a:tr h="284345">
                <a:tc>
                  <a:txBody>
                    <a:bodyPr/>
                    <a:lstStyle/>
                    <a:p>
                      <a:pPr algn="r"/>
                      <a:r>
                        <a:rPr lang="en-US" sz="1100" b="1">
                          <a:solidFill>
                            <a:schemeClr val="tx1"/>
                          </a:solidFill>
                          <a:latin typeface="Lato"/>
                        </a:rPr>
                        <a:t>Recall</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100" b="0">
                          <a:solidFill>
                            <a:schemeClr val="tx1"/>
                          </a:solidFill>
                          <a:latin typeface="Lato"/>
                        </a:rPr>
                        <a:t>  0.869</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2135229"/>
                  </a:ext>
                </a:extLst>
              </a:tr>
              <a:tr h="284345">
                <a:tc>
                  <a:txBody>
                    <a:bodyPr/>
                    <a:lstStyle/>
                    <a:p>
                      <a:pPr algn="r"/>
                      <a:r>
                        <a:rPr lang="en-US" sz="1100" b="1">
                          <a:solidFill>
                            <a:schemeClr val="tx1"/>
                          </a:solidFill>
                          <a:latin typeface="Lato"/>
                        </a:rPr>
                        <a:t>F1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100" b="0">
                          <a:solidFill>
                            <a:schemeClr val="tx1"/>
                          </a:solidFill>
                          <a:latin typeface="Lato"/>
                        </a:rPr>
                        <a:t>  0.701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6068686"/>
                  </a:ext>
                </a:extLst>
              </a:tr>
            </a:tbl>
          </a:graphicData>
        </a:graphic>
      </p:graphicFrame>
      <p:sp>
        <p:nvSpPr>
          <p:cNvPr id="30" name="TextBox 29">
            <a:extLst>
              <a:ext uri="{FF2B5EF4-FFF2-40B4-BE49-F238E27FC236}">
                <a16:creationId xmlns:a16="http://schemas.microsoft.com/office/drawing/2014/main" id="{08AD51E4-CFE9-43F2-A3C1-220CE008584D}"/>
              </a:ext>
            </a:extLst>
          </p:cNvPr>
          <p:cNvSpPr txBox="1"/>
          <p:nvPr/>
        </p:nvSpPr>
        <p:spPr>
          <a:xfrm>
            <a:off x="6184219" y="5102967"/>
            <a:ext cx="1566042" cy="253916"/>
          </a:xfrm>
          <a:prstGeom prst="rect">
            <a:avLst/>
          </a:prstGeom>
          <a:noFill/>
        </p:spPr>
        <p:txBody>
          <a:bodyPr wrap="square" rtlCol="0">
            <a:spAutoFit/>
          </a:bodyPr>
          <a:lstStyle/>
          <a:p>
            <a:r>
              <a:rPr lang="en-US" sz="1050">
                <a:solidFill>
                  <a:schemeClr val="accent2"/>
                </a:solidFill>
              </a:rPr>
              <a:t>(Xception+EfficientNet)</a:t>
            </a:r>
          </a:p>
        </p:txBody>
      </p:sp>
      <p:sp>
        <p:nvSpPr>
          <p:cNvPr id="31" name="TextBox 30">
            <a:extLst>
              <a:ext uri="{FF2B5EF4-FFF2-40B4-BE49-F238E27FC236}">
                <a16:creationId xmlns:a16="http://schemas.microsoft.com/office/drawing/2014/main" id="{500EB4F6-F223-4B84-807D-77219D9D1D65}"/>
              </a:ext>
            </a:extLst>
          </p:cNvPr>
          <p:cNvSpPr txBox="1"/>
          <p:nvPr/>
        </p:nvSpPr>
        <p:spPr>
          <a:xfrm>
            <a:off x="8243710" y="5102967"/>
            <a:ext cx="2415473" cy="253916"/>
          </a:xfrm>
          <a:prstGeom prst="rect">
            <a:avLst/>
          </a:prstGeom>
          <a:noFill/>
        </p:spPr>
        <p:txBody>
          <a:bodyPr wrap="square" rtlCol="0">
            <a:spAutoFit/>
          </a:bodyPr>
          <a:lstStyle/>
          <a:p>
            <a:r>
              <a:rPr lang="en-US" sz="1050">
                <a:solidFill>
                  <a:schemeClr val="accent2"/>
                </a:solidFill>
              </a:rPr>
              <a:t>(</a:t>
            </a:r>
            <a:r>
              <a:rPr lang="en-US" sz="1050" err="1">
                <a:solidFill>
                  <a:schemeClr val="accent2"/>
                </a:solidFill>
              </a:rPr>
              <a:t>Xception</a:t>
            </a:r>
            <a:r>
              <a:rPr lang="en-US" sz="1050">
                <a:solidFill>
                  <a:schemeClr val="accent2"/>
                </a:solidFill>
              </a:rPr>
              <a:t> + </a:t>
            </a:r>
            <a:r>
              <a:rPr lang="en-US" sz="1050" err="1">
                <a:solidFill>
                  <a:schemeClr val="accent2"/>
                </a:solidFill>
              </a:rPr>
              <a:t>EfficientNet</a:t>
            </a:r>
            <a:r>
              <a:rPr lang="en-US" sz="1050">
                <a:solidFill>
                  <a:schemeClr val="accent2"/>
                </a:solidFill>
              </a:rPr>
              <a:t> + LSTM)</a:t>
            </a:r>
          </a:p>
        </p:txBody>
      </p:sp>
      <p:cxnSp>
        <p:nvCxnSpPr>
          <p:cNvPr id="13" name="Straight Connector 12">
            <a:extLst>
              <a:ext uri="{FF2B5EF4-FFF2-40B4-BE49-F238E27FC236}">
                <a16:creationId xmlns:a16="http://schemas.microsoft.com/office/drawing/2014/main" id="{A561BB17-D4DC-40EB-AF78-D50D861600B5}"/>
              </a:ext>
            </a:extLst>
          </p:cNvPr>
          <p:cNvCxnSpPr>
            <a:cxnSpLocks/>
          </p:cNvCxnSpPr>
          <p:nvPr/>
        </p:nvCxnSpPr>
        <p:spPr>
          <a:xfrm flipV="1">
            <a:off x="10172700" y="1683635"/>
            <a:ext cx="210475" cy="7613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1C62698-7C5D-49F3-A86D-C94868DFFC88}"/>
              </a:ext>
            </a:extLst>
          </p:cNvPr>
          <p:cNvSpPr/>
          <p:nvPr/>
        </p:nvSpPr>
        <p:spPr>
          <a:xfrm>
            <a:off x="8452687" y="233914"/>
            <a:ext cx="1368885" cy="915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850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6" name="Picture 8" descr="Chart, bar chart&#10;&#10;Description automatically generated">
            <a:extLst>
              <a:ext uri="{FF2B5EF4-FFF2-40B4-BE49-F238E27FC236}">
                <a16:creationId xmlns:a16="http://schemas.microsoft.com/office/drawing/2014/main" id="{BCA97AB7-7F21-4CC5-BDF5-CEC22356A7A7}"/>
              </a:ext>
            </a:extLst>
          </p:cNvPr>
          <p:cNvPicPr>
            <a:picLocks noChangeAspect="1"/>
          </p:cNvPicPr>
          <p:nvPr/>
        </p:nvPicPr>
        <p:blipFill rotWithShape="1">
          <a:blip r:embed="rId3"/>
          <a:srcRect l="610" t="-297" r="305" b="14243"/>
          <a:stretch/>
        </p:blipFill>
        <p:spPr>
          <a:xfrm>
            <a:off x="1078658" y="730988"/>
            <a:ext cx="10054565" cy="4511022"/>
          </a:xfrm>
          <a:prstGeom prst="rect">
            <a:avLst/>
          </a:prstGeom>
        </p:spPr>
      </p:pic>
      <p:sp>
        <p:nvSpPr>
          <p:cNvPr id="5" name="Google Shape;87;gbd1a511eea_0_0">
            <a:extLst>
              <a:ext uri="{FF2B5EF4-FFF2-40B4-BE49-F238E27FC236}">
                <a16:creationId xmlns:a16="http://schemas.microsoft.com/office/drawing/2014/main" id="{BE5B8D7B-8113-450C-85D4-1AD82C92E053}"/>
              </a:ext>
            </a:extLst>
          </p:cNvPr>
          <p:cNvSpPr txBox="1">
            <a:spLocks/>
          </p:cNvSpPr>
          <p:nvPr/>
        </p:nvSpPr>
        <p:spPr>
          <a:xfrm>
            <a:off x="431533" y="0"/>
            <a:ext cx="11360800" cy="70442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With Augmented Data </a:t>
            </a:r>
            <a:br>
              <a:rPr lang="en" sz="3600" kern="0">
                <a:solidFill>
                  <a:schemeClr val="tx1">
                    <a:lumMod val="65000"/>
                    <a:lumOff val="35000"/>
                  </a:schemeClr>
                </a:solidFill>
                <a:latin typeface="Helvetica Neue"/>
                <a:sym typeface="Helvetica Neue"/>
              </a:rPr>
            </a:br>
            <a:r>
              <a:rPr lang="en" sz="1600" kern="0">
                <a:solidFill>
                  <a:schemeClr val="tx1">
                    <a:lumMod val="65000"/>
                    <a:lumOff val="35000"/>
                  </a:schemeClr>
                </a:solidFill>
                <a:latin typeface="Helvetica Neue"/>
                <a:sym typeface="Helvetica Neue"/>
              </a:rPr>
              <a:t>(Flickrfaces + Addl. Transformation – 2x train/val/test)</a:t>
            </a:r>
            <a:endParaRPr lang="en" sz="3600" kern="0">
              <a:solidFill>
                <a:schemeClr val="tx1">
                  <a:lumMod val="65000"/>
                  <a:lumOff val="35000"/>
                </a:schemeClr>
              </a:solidFill>
              <a:latin typeface="Helvetica Neue"/>
            </a:endParaRPr>
          </a:p>
        </p:txBody>
      </p:sp>
      <p:sp>
        <p:nvSpPr>
          <p:cNvPr id="7" name="Rectangle 6">
            <a:extLst>
              <a:ext uri="{FF2B5EF4-FFF2-40B4-BE49-F238E27FC236}">
                <a16:creationId xmlns:a16="http://schemas.microsoft.com/office/drawing/2014/main" id="{FC9105AB-1DC2-4AF0-A16C-E8B946ED327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1FB5183-835B-47C9-AC00-9EAA48E1609B}"/>
              </a:ext>
            </a:extLst>
          </p:cNvPr>
          <p:cNvSpPr/>
          <p:nvPr/>
        </p:nvSpPr>
        <p:spPr>
          <a:xfrm>
            <a:off x="1439611" y="5559562"/>
            <a:ext cx="9312778" cy="769441"/>
          </a:xfrm>
          <a:prstGeom prst="rect">
            <a:avLst/>
          </a:prstGeom>
        </p:spPr>
        <p:txBody>
          <a:bodyPr wrap="square" lIns="91440" tIns="45720" rIns="91440" bIns="45720" anchor="t">
            <a:spAutoFit/>
          </a:bodyPr>
          <a:lstStyle/>
          <a:p>
            <a:pPr marL="171450" indent="-171450">
              <a:buFont typeface="Arial" panose="020B0604020202020204" pitchFamily="34" charset="0"/>
              <a:buChar char="•"/>
            </a:pPr>
            <a:r>
              <a:rPr lang="en-US" sz="1100"/>
              <a:t>Mixed: (Train/Test/Validation, in-distribution) Dataset comprised of randomly sampled videos from curated Celeb-DF and FF++ full datasets (Deepfakes, Face2Face, FaceSwap, FaceShifter, Neural Textures)</a:t>
            </a:r>
            <a:endParaRPr lang="en-US" sz="1100">
              <a:cs typeface="Arial"/>
            </a:endParaRPr>
          </a:p>
          <a:p>
            <a:pPr marL="171450" indent="-171450">
              <a:buFont typeface="Arial" panose="020B0604020202020204" pitchFamily="34" charset="0"/>
              <a:buChar char="•"/>
            </a:pPr>
            <a:r>
              <a:rPr lang="en-US" sz="1100"/>
              <a:t>DFDC: (Holdout, out-of-distribution) Deepfake Detection Challenge, random sample from full dataset </a:t>
            </a:r>
          </a:p>
          <a:p>
            <a:pPr marL="171450" indent="-171450">
              <a:buFont typeface="Arial" panose="020B0604020202020204" pitchFamily="34" charset="0"/>
              <a:buChar char="•"/>
            </a:pPr>
            <a:r>
              <a:rPr lang="en-US" sz="1100"/>
              <a:t>DFD: (Holdout, out-of-distribution) FF++ Deepfake Detection; curated full dataset (original new actors different from FF++, not YouTube videos) </a:t>
            </a:r>
          </a:p>
        </p:txBody>
      </p:sp>
      <p:graphicFrame>
        <p:nvGraphicFramePr>
          <p:cNvPr id="22" name="Table 21">
            <a:extLst>
              <a:ext uri="{FF2B5EF4-FFF2-40B4-BE49-F238E27FC236}">
                <a16:creationId xmlns:a16="http://schemas.microsoft.com/office/drawing/2014/main" id="{BD3553E3-7205-464A-85C8-65C8973073CA}"/>
              </a:ext>
            </a:extLst>
          </p:cNvPr>
          <p:cNvGraphicFramePr>
            <a:graphicFrameLocks noGrp="1"/>
          </p:cNvGraphicFramePr>
          <p:nvPr/>
        </p:nvGraphicFramePr>
        <p:xfrm>
          <a:off x="10383175" y="395614"/>
          <a:ext cx="1429700" cy="1268730"/>
        </p:xfrm>
        <a:graphic>
          <a:graphicData uri="http://schemas.openxmlformats.org/drawingml/2006/table">
            <a:tbl>
              <a:tblPr>
                <a:tableStyleId>{5C22544A-7EE6-4342-B048-85BDC9FD1C3A}</a:tableStyleId>
              </a:tblPr>
              <a:tblGrid>
                <a:gridCol w="516912">
                  <a:extLst>
                    <a:ext uri="{9D8B030D-6E8A-4147-A177-3AD203B41FA5}">
                      <a16:colId xmlns:a16="http://schemas.microsoft.com/office/drawing/2014/main" val="2992323837"/>
                    </a:ext>
                  </a:extLst>
                </a:gridCol>
                <a:gridCol w="400054">
                  <a:extLst>
                    <a:ext uri="{9D8B030D-6E8A-4147-A177-3AD203B41FA5}">
                      <a16:colId xmlns:a16="http://schemas.microsoft.com/office/drawing/2014/main" val="3162474650"/>
                    </a:ext>
                  </a:extLst>
                </a:gridCol>
                <a:gridCol w="512734">
                  <a:extLst>
                    <a:ext uri="{9D8B030D-6E8A-4147-A177-3AD203B41FA5}">
                      <a16:colId xmlns:a16="http://schemas.microsoft.com/office/drawing/2014/main" val="2671518855"/>
                    </a:ext>
                  </a:extLst>
                </a:gridCol>
              </a:tblGrid>
              <a:tr h="150326">
                <a:tc>
                  <a:txBody>
                    <a:bodyPr/>
                    <a:lstStyle/>
                    <a:p>
                      <a:pPr algn="l" fontAlgn="b"/>
                      <a:endParaRPr lang="en-US" sz="1600" b="0"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u="none" strike="noStrike">
                          <a:effectLst/>
                          <a:latin typeface="Lato"/>
                        </a:rPr>
                        <a:t>Fake</a:t>
                      </a:r>
                      <a:endParaRPr lang="en-US" sz="1200" b="1"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u="none" strike="noStrike">
                          <a:effectLst/>
                          <a:latin typeface="Lato"/>
                        </a:rPr>
                        <a:t>Real</a:t>
                      </a:r>
                      <a:endParaRPr lang="en-US" sz="1200" b="1"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5808525"/>
                  </a:ext>
                </a:extLst>
              </a:tr>
              <a:tr h="388407">
                <a:tc>
                  <a:txBody>
                    <a:bodyPr/>
                    <a:lstStyle/>
                    <a:p>
                      <a:pPr algn="ctr" fontAlgn="b"/>
                      <a:r>
                        <a:rPr lang="en-US" sz="1200" b="1" u="none" strike="noStrike">
                          <a:effectLst/>
                          <a:latin typeface="Lato"/>
                        </a:rPr>
                        <a:t>Fake</a:t>
                      </a:r>
                      <a:endParaRPr lang="en-US" sz="1200" b="1"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TP</a:t>
                      </a:r>
                    </a:p>
                    <a:p>
                      <a:pPr algn="ctr" fontAlgn="b"/>
                      <a:r>
                        <a:rPr lang="en-US" sz="1100" b="0" u="none" strike="noStrike">
                          <a:solidFill>
                            <a:schemeClr val="tx1"/>
                          </a:solidFill>
                          <a:effectLst/>
                          <a:latin typeface="Lato"/>
                        </a:rPr>
                        <a:t>2629 (0.85)</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100" b="1" u="none" strike="noStrike">
                          <a:solidFill>
                            <a:schemeClr val="tx1"/>
                          </a:solidFill>
                          <a:effectLst/>
                          <a:latin typeface="Lato"/>
                        </a:rPr>
                        <a:t>FN</a:t>
                      </a:r>
                    </a:p>
                    <a:p>
                      <a:pPr algn="ctr" fontAlgn="b"/>
                      <a:r>
                        <a:rPr lang="en-US" sz="1100" b="0" u="none" strike="noStrike">
                          <a:solidFill>
                            <a:schemeClr val="tx1"/>
                          </a:solidFill>
                          <a:effectLst/>
                          <a:latin typeface="Lato"/>
                        </a:rPr>
                        <a:t>471 </a:t>
                      </a:r>
                      <a:endParaRPr lang="en-US" sz="1100" b="0" i="0" u="none" strike="noStrike">
                        <a:solidFill>
                          <a:schemeClr val="tx1"/>
                        </a:solidFill>
                        <a:effectLst/>
                        <a:latin typeface="Lato"/>
                      </a:endParaRPr>
                    </a:p>
                    <a:p>
                      <a:pPr lvl="0" algn="ctr">
                        <a:buNone/>
                      </a:pPr>
                      <a:r>
                        <a:rPr lang="en-US" sz="1100" b="0" u="none" strike="noStrike">
                          <a:solidFill>
                            <a:schemeClr val="tx1"/>
                          </a:solidFill>
                          <a:effectLst/>
                          <a:latin typeface="Lato"/>
                        </a:rPr>
                        <a:t>(.15)</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951357"/>
                  </a:ext>
                </a:extLst>
              </a:tr>
              <a:tr h="388407">
                <a:tc>
                  <a:txBody>
                    <a:bodyPr/>
                    <a:lstStyle/>
                    <a:p>
                      <a:pPr algn="ctr" fontAlgn="b"/>
                      <a:r>
                        <a:rPr lang="en-US" sz="1200" b="1" u="none" strike="noStrike">
                          <a:effectLst/>
                          <a:latin typeface="Lato"/>
                        </a:rPr>
                        <a:t>Real</a:t>
                      </a:r>
                      <a:endParaRPr lang="en-US" sz="1200" b="1"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FP</a:t>
                      </a:r>
                    </a:p>
                    <a:p>
                      <a:pPr algn="ctr" fontAlgn="b"/>
                      <a:r>
                        <a:rPr lang="en-US" sz="1100" b="0" u="none" strike="noStrike">
                          <a:solidFill>
                            <a:schemeClr val="tx1"/>
                          </a:solidFill>
                          <a:effectLst/>
                          <a:latin typeface="Lato"/>
                        </a:rPr>
                        <a:t>1408 (0.34)</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TN</a:t>
                      </a:r>
                    </a:p>
                    <a:p>
                      <a:pPr algn="ctr" fontAlgn="b"/>
                      <a:r>
                        <a:rPr lang="en-US" sz="1100" b="0" u="none" strike="noStrike">
                          <a:solidFill>
                            <a:schemeClr val="tx1"/>
                          </a:solidFill>
                          <a:effectLst/>
                          <a:latin typeface="Lato"/>
                        </a:rPr>
                        <a:t>2727 (0.66)</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4154580"/>
                  </a:ext>
                </a:extLst>
              </a:tr>
            </a:tbl>
          </a:graphicData>
        </a:graphic>
      </p:graphicFrame>
      <p:sp>
        <p:nvSpPr>
          <p:cNvPr id="25" name="TextBox 24">
            <a:extLst>
              <a:ext uri="{FF2B5EF4-FFF2-40B4-BE49-F238E27FC236}">
                <a16:creationId xmlns:a16="http://schemas.microsoft.com/office/drawing/2014/main" id="{23F7384E-9470-472C-BBA9-D4AA01F21A9C}"/>
              </a:ext>
            </a:extLst>
          </p:cNvPr>
          <p:cNvSpPr txBox="1"/>
          <p:nvPr/>
        </p:nvSpPr>
        <p:spPr>
          <a:xfrm>
            <a:off x="10374207" y="172165"/>
            <a:ext cx="1418125" cy="276999"/>
          </a:xfrm>
          <a:prstGeom prst="rect">
            <a:avLst/>
          </a:prstGeom>
          <a:noFill/>
        </p:spPr>
        <p:txBody>
          <a:bodyPr wrap="square" rtlCol="0">
            <a:spAutoFit/>
          </a:bodyPr>
          <a:lstStyle/>
          <a:p>
            <a:pPr algn="r"/>
            <a:r>
              <a:rPr lang="en-US" sz="1200" b="1" i="1">
                <a:solidFill>
                  <a:schemeClr val="accent4"/>
                </a:solidFill>
                <a:latin typeface="Lato"/>
              </a:rPr>
              <a:t>Predicted</a:t>
            </a:r>
          </a:p>
        </p:txBody>
      </p:sp>
      <p:sp>
        <p:nvSpPr>
          <p:cNvPr id="26" name="TextBox 25">
            <a:extLst>
              <a:ext uri="{FF2B5EF4-FFF2-40B4-BE49-F238E27FC236}">
                <a16:creationId xmlns:a16="http://schemas.microsoft.com/office/drawing/2014/main" id="{813EDC62-0A6A-4EDB-B4F7-D641EEFD69B8}"/>
              </a:ext>
            </a:extLst>
          </p:cNvPr>
          <p:cNvSpPr txBox="1"/>
          <p:nvPr/>
        </p:nvSpPr>
        <p:spPr>
          <a:xfrm rot="16200000">
            <a:off x="9661542" y="1004337"/>
            <a:ext cx="1043015" cy="276999"/>
          </a:xfrm>
          <a:prstGeom prst="rect">
            <a:avLst/>
          </a:prstGeom>
          <a:noFill/>
        </p:spPr>
        <p:txBody>
          <a:bodyPr wrap="square" rtlCol="0">
            <a:spAutoFit/>
          </a:bodyPr>
          <a:lstStyle/>
          <a:p>
            <a:pPr algn="ctr"/>
            <a:r>
              <a:rPr lang="en-US" sz="1200" b="1" i="1">
                <a:solidFill>
                  <a:schemeClr val="accent4"/>
                </a:solidFill>
                <a:latin typeface="Lato"/>
              </a:rPr>
              <a:t>Actual</a:t>
            </a:r>
          </a:p>
        </p:txBody>
      </p:sp>
      <p:graphicFrame>
        <p:nvGraphicFramePr>
          <p:cNvPr id="27" name="Table 18">
            <a:extLst>
              <a:ext uri="{FF2B5EF4-FFF2-40B4-BE49-F238E27FC236}">
                <a16:creationId xmlns:a16="http://schemas.microsoft.com/office/drawing/2014/main" id="{CD8015FB-74C4-48F6-AD59-42C656DF1FF1}"/>
              </a:ext>
            </a:extLst>
          </p:cNvPr>
          <p:cNvGraphicFramePr>
            <a:graphicFrameLocks noGrp="1"/>
          </p:cNvGraphicFramePr>
          <p:nvPr/>
        </p:nvGraphicFramePr>
        <p:xfrm>
          <a:off x="8556171" y="309174"/>
          <a:ext cx="1301684" cy="853035"/>
        </p:xfrm>
        <a:graphic>
          <a:graphicData uri="http://schemas.openxmlformats.org/drawingml/2006/table">
            <a:tbl>
              <a:tblPr firstRow="1" bandRow="1">
                <a:tableStyleId>{5C22544A-7EE6-4342-B048-85BDC9FD1C3A}</a:tableStyleId>
              </a:tblPr>
              <a:tblGrid>
                <a:gridCol w="650842">
                  <a:extLst>
                    <a:ext uri="{9D8B030D-6E8A-4147-A177-3AD203B41FA5}">
                      <a16:colId xmlns:a16="http://schemas.microsoft.com/office/drawing/2014/main" val="1727681903"/>
                    </a:ext>
                  </a:extLst>
                </a:gridCol>
                <a:gridCol w="650842">
                  <a:extLst>
                    <a:ext uri="{9D8B030D-6E8A-4147-A177-3AD203B41FA5}">
                      <a16:colId xmlns:a16="http://schemas.microsoft.com/office/drawing/2014/main" val="2145401186"/>
                    </a:ext>
                  </a:extLst>
                </a:gridCol>
              </a:tblGrid>
              <a:tr h="284345">
                <a:tc>
                  <a:txBody>
                    <a:bodyPr/>
                    <a:lstStyle/>
                    <a:p>
                      <a:pPr algn="r"/>
                      <a:r>
                        <a:rPr lang="en-US" sz="1100" b="1">
                          <a:solidFill>
                            <a:schemeClr val="tx1"/>
                          </a:solidFill>
                          <a:latin typeface="Lato"/>
                        </a:rPr>
                        <a:t>Precision</a:t>
                      </a:r>
                    </a:p>
                  </a:txBody>
                  <a:tcPr marL="0" marR="0" marT="0" marB="0" anchor="ctr">
                    <a:noFill/>
                  </a:tcPr>
                </a:tc>
                <a:tc>
                  <a:txBody>
                    <a:bodyPr/>
                    <a:lstStyle/>
                    <a:p>
                      <a:r>
                        <a:rPr lang="en-US" sz="1100" b="0">
                          <a:solidFill>
                            <a:schemeClr val="tx1"/>
                          </a:solidFill>
                          <a:latin typeface="Lato"/>
                        </a:rPr>
                        <a:t>  0.651</a:t>
                      </a:r>
                    </a:p>
                  </a:txBody>
                  <a:tcPr marL="0" marR="0" marT="0" marB="0" anchor="ctr">
                    <a:noFill/>
                  </a:tcPr>
                </a:tc>
                <a:extLst>
                  <a:ext uri="{0D108BD9-81ED-4DB2-BD59-A6C34878D82A}">
                    <a16:rowId xmlns:a16="http://schemas.microsoft.com/office/drawing/2014/main" val="392022117"/>
                  </a:ext>
                </a:extLst>
              </a:tr>
              <a:tr h="284345">
                <a:tc>
                  <a:txBody>
                    <a:bodyPr/>
                    <a:lstStyle/>
                    <a:p>
                      <a:pPr algn="r"/>
                      <a:r>
                        <a:rPr lang="en-US" sz="1100" b="1">
                          <a:solidFill>
                            <a:schemeClr val="tx1"/>
                          </a:solidFill>
                          <a:latin typeface="Lato"/>
                        </a:rPr>
                        <a:t>Recall</a:t>
                      </a:r>
                    </a:p>
                  </a:txBody>
                  <a:tcPr marL="0" marR="0" marT="0" marB="0" anchor="ctr">
                    <a:noFill/>
                  </a:tcPr>
                </a:tc>
                <a:tc>
                  <a:txBody>
                    <a:bodyPr/>
                    <a:lstStyle/>
                    <a:p>
                      <a:r>
                        <a:rPr lang="en-US" sz="1100" b="0">
                          <a:solidFill>
                            <a:schemeClr val="tx1"/>
                          </a:solidFill>
                          <a:latin typeface="Lato"/>
                        </a:rPr>
                        <a:t>  0.848</a:t>
                      </a:r>
                    </a:p>
                  </a:txBody>
                  <a:tcPr marL="0" marR="0" marT="0" marB="0" anchor="ctr">
                    <a:noFill/>
                  </a:tcPr>
                </a:tc>
                <a:extLst>
                  <a:ext uri="{0D108BD9-81ED-4DB2-BD59-A6C34878D82A}">
                    <a16:rowId xmlns:a16="http://schemas.microsoft.com/office/drawing/2014/main" val="4272135229"/>
                  </a:ext>
                </a:extLst>
              </a:tr>
              <a:tr h="284345">
                <a:tc>
                  <a:txBody>
                    <a:bodyPr/>
                    <a:lstStyle/>
                    <a:p>
                      <a:pPr algn="r"/>
                      <a:r>
                        <a:rPr lang="en-US" sz="1100" b="1">
                          <a:solidFill>
                            <a:schemeClr val="tx1"/>
                          </a:solidFill>
                          <a:latin typeface="Lato"/>
                        </a:rPr>
                        <a:t>F1</a:t>
                      </a:r>
                    </a:p>
                  </a:txBody>
                  <a:tcPr marL="0" marR="0" marT="0" marB="0" anchor="ctr">
                    <a:noFill/>
                  </a:tcPr>
                </a:tc>
                <a:tc>
                  <a:txBody>
                    <a:bodyPr/>
                    <a:lstStyle/>
                    <a:p>
                      <a:r>
                        <a:rPr lang="en-US" sz="1100" b="0">
                          <a:solidFill>
                            <a:schemeClr val="tx1"/>
                          </a:solidFill>
                          <a:latin typeface="Lato"/>
                        </a:rPr>
                        <a:t>  0.736</a:t>
                      </a:r>
                    </a:p>
                  </a:txBody>
                  <a:tcPr marL="0" marR="0" marT="0" marB="0" anchor="ctr">
                    <a:noFill/>
                  </a:tcPr>
                </a:tc>
                <a:extLst>
                  <a:ext uri="{0D108BD9-81ED-4DB2-BD59-A6C34878D82A}">
                    <a16:rowId xmlns:a16="http://schemas.microsoft.com/office/drawing/2014/main" val="2456068686"/>
                  </a:ext>
                </a:extLst>
              </a:tr>
            </a:tbl>
          </a:graphicData>
        </a:graphic>
      </p:graphicFrame>
      <p:sp>
        <p:nvSpPr>
          <p:cNvPr id="29" name="TextBox 28">
            <a:extLst>
              <a:ext uri="{FF2B5EF4-FFF2-40B4-BE49-F238E27FC236}">
                <a16:creationId xmlns:a16="http://schemas.microsoft.com/office/drawing/2014/main" id="{E7EEF66E-90FC-4C5C-8431-D4D1B8FF39D5}"/>
              </a:ext>
            </a:extLst>
          </p:cNvPr>
          <p:cNvSpPr txBox="1"/>
          <p:nvPr/>
        </p:nvSpPr>
        <p:spPr>
          <a:xfrm>
            <a:off x="6184219" y="5102967"/>
            <a:ext cx="1566042" cy="253916"/>
          </a:xfrm>
          <a:prstGeom prst="rect">
            <a:avLst/>
          </a:prstGeom>
          <a:noFill/>
        </p:spPr>
        <p:txBody>
          <a:bodyPr wrap="square" rtlCol="0">
            <a:spAutoFit/>
          </a:bodyPr>
          <a:lstStyle/>
          <a:p>
            <a:r>
              <a:rPr lang="en-US" sz="1050">
                <a:solidFill>
                  <a:schemeClr val="accent2"/>
                </a:solidFill>
              </a:rPr>
              <a:t>(Xception+EfficientNet)</a:t>
            </a:r>
          </a:p>
        </p:txBody>
      </p:sp>
      <p:sp>
        <p:nvSpPr>
          <p:cNvPr id="30" name="TextBox 29">
            <a:extLst>
              <a:ext uri="{FF2B5EF4-FFF2-40B4-BE49-F238E27FC236}">
                <a16:creationId xmlns:a16="http://schemas.microsoft.com/office/drawing/2014/main" id="{88701C74-2133-49A6-8078-650EBFE6C12B}"/>
              </a:ext>
            </a:extLst>
          </p:cNvPr>
          <p:cNvSpPr txBox="1"/>
          <p:nvPr/>
        </p:nvSpPr>
        <p:spPr>
          <a:xfrm>
            <a:off x="8243710" y="5102967"/>
            <a:ext cx="2415473" cy="253916"/>
          </a:xfrm>
          <a:prstGeom prst="rect">
            <a:avLst/>
          </a:prstGeom>
          <a:noFill/>
        </p:spPr>
        <p:txBody>
          <a:bodyPr wrap="square" rtlCol="0">
            <a:spAutoFit/>
          </a:bodyPr>
          <a:lstStyle/>
          <a:p>
            <a:r>
              <a:rPr lang="en-US" sz="1050">
                <a:solidFill>
                  <a:schemeClr val="accent2"/>
                </a:solidFill>
              </a:rPr>
              <a:t>(</a:t>
            </a:r>
            <a:r>
              <a:rPr lang="en-US" sz="1050" err="1">
                <a:solidFill>
                  <a:schemeClr val="accent2"/>
                </a:solidFill>
              </a:rPr>
              <a:t>Xception</a:t>
            </a:r>
            <a:r>
              <a:rPr lang="en-US" sz="1050">
                <a:solidFill>
                  <a:schemeClr val="accent2"/>
                </a:solidFill>
              </a:rPr>
              <a:t> + </a:t>
            </a:r>
            <a:r>
              <a:rPr lang="en-US" sz="1050" err="1">
                <a:solidFill>
                  <a:schemeClr val="accent2"/>
                </a:solidFill>
              </a:rPr>
              <a:t>EfficientNet</a:t>
            </a:r>
            <a:r>
              <a:rPr lang="en-US" sz="1050">
                <a:solidFill>
                  <a:schemeClr val="accent2"/>
                </a:solidFill>
              </a:rPr>
              <a:t> + LSTM)</a:t>
            </a:r>
          </a:p>
        </p:txBody>
      </p:sp>
      <p:cxnSp>
        <p:nvCxnSpPr>
          <p:cNvPr id="14" name="Straight Connector 13">
            <a:extLst>
              <a:ext uri="{FF2B5EF4-FFF2-40B4-BE49-F238E27FC236}">
                <a16:creationId xmlns:a16="http://schemas.microsoft.com/office/drawing/2014/main" id="{3D8D1050-167C-4D7A-83B4-63462A111622}"/>
              </a:ext>
            </a:extLst>
          </p:cNvPr>
          <p:cNvCxnSpPr>
            <a:cxnSpLocks/>
          </p:cNvCxnSpPr>
          <p:nvPr/>
        </p:nvCxnSpPr>
        <p:spPr>
          <a:xfrm flipV="1">
            <a:off x="10182346" y="1693281"/>
            <a:ext cx="200829" cy="69383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A9AEC29-A8E9-46F7-98DE-49E626938BB1}"/>
              </a:ext>
            </a:extLst>
          </p:cNvPr>
          <p:cNvSpPr/>
          <p:nvPr/>
        </p:nvSpPr>
        <p:spPr>
          <a:xfrm>
            <a:off x="8452687" y="233914"/>
            <a:ext cx="1368885" cy="915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18">
            <a:extLst>
              <a:ext uri="{FF2B5EF4-FFF2-40B4-BE49-F238E27FC236}">
                <a16:creationId xmlns:a16="http://schemas.microsoft.com/office/drawing/2014/main" id="{9364859F-7E10-444C-A351-5F4573574C4C}"/>
              </a:ext>
            </a:extLst>
          </p:cNvPr>
          <p:cNvGraphicFramePr>
            <a:graphicFrameLocks noGrp="1"/>
          </p:cNvGraphicFramePr>
          <p:nvPr>
            <p:extLst>
              <p:ext uri="{D42A27DB-BD31-4B8C-83A1-F6EECF244321}">
                <p14:modId xmlns:p14="http://schemas.microsoft.com/office/powerpoint/2010/main" val="2646842992"/>
              </p:ext>
            </p:extLst>
          </p:nvPr>
        </p:nvGraphicFramePr>
        <p:xfrm>
          <a:off x="6694575" y="309173"/>
          <a:ext cx="1303984" cy="853035"/>
        </p:xfrm>
        <a:graphic>
          <a:graphicData uri="http://schemas.openxmlformats.org/drawingml/2006/table">
            <a:tbl>
              <a:tblPr firstRow="1" bandRow="1">
                <a:tableStyleId>{5C22544A-7EE6-4342-B048-85BDC9FD1C3A}</a:tableStyleId>
              </a:tblPr>
              <a:tblGrid>
                <a:gridCol w="651992">
                  <a:extLst>
                    <a:ext uri="{9D8B030D-6E8A-4147-A177-3AD203B41FA5}">
                      <a16:colId xmlns:a16="http://schemas.microsoft.com/office/drawing/2014/main" val="1727681903"/>
                    </a:ext>
                  </a:extLst>
                </a:gridCol>
                <a:gridCol w="651992">
                  <a:extLst>
                    <a:ext uri="{9D8B030D-6E8A-4147-A177-3AD203B41FA5}">
                      <a16:colId xmlns:a16="http://schemas.microsoft.com/office/drawing/2014/main" val="2145401186"/>
                    </a:ext>
                  </a:extLst>
                </a:gridCol>
              </a:tblGrid>
              <a:tr h="284345">
                <a:tc>
                  <a:txBody>
                    <a:bodyPr/>
                    <a:lstStyle/>
                    <a:p>
                      <a:pPr algn="r"/>
                      <a:r>
                        <a:rPr lang="en-US" sz="1100" b="1">
                          <a:solidFill>
                            <a:schemeClr val="tx1"/>
                          </a:solidFill>
                          <a:latin typeface="Lato"/>
                        </a:rPr>
                        <a:t>Precision</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100" b="0">
                          <a:solidFill>
                            <a:schemeClr val="tx1"/>
                          </a:solidFill>
                          <a:latin typeface="Lato"/>
                        </a:rPr>
                        <a:t>  0.588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22117"/>
                  </a:ext>
                </a:extLst>
              </a:tr>
              <a:tr h="284345">
                <a:tc>
                  <a:txBody>
                    <a:bodyPr/>
                    <a:lstStyle/>
                    <a:p>
                      <a:pPr algn="r"/>
                      <a:r>
                        <a:rPr lang="en-US" sz="1100" b="1">
                          <a:solidFill>
                            <a:schemeClr val="tx1"/>
                          </a:solidFill>
                          <a:latin typeface="Lato"/>
                        </a:rPr>
                        <a:t>Recall</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100" b="0">
                          <a:solidFill>
                            <a:schemeClr val="tx1"/>
                          </a:solidFill>
                          <a:latin typeface="Lato"/>
                        </a:rPr>
                        <a:t>  0.869</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2135229"/>
                  </a:ext>
                </a:extLst>
              </a:tr>
              <a:tr h="284345">
                <a:tc>
                  <a:txBody>
                    <a:bodyPr/>
                    <a:lstStyle/>
                    <a:p>
                      <a:pPr algn="r"/>
                      <a:r>
                        <a:rPr lang="en-US" sz="1100" b="1">
                          <a:solidFill>
                            <a:schemeClr val="tx1"/>
                          </a:solidFill>
                          <a:latin typeface="Lato"/>
                        </a:rPr>
                        <a:t>F1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100" b="0">
                          <a:solidFill>
                            <a:schemeClr val="tx1"/>
                          </a:solidFill>
                          <a:latin typeface="Lato"/>
                        </a:rPr>
                        <a:t>  0.701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6068686"/>
                  </a:ext>
                </a:extLst>
              </a:tr>
            </a:tbl>
          </a:graphicData>
        </a:graphic>
      </p:graphicFrame>
      <p:sp>
        <p:nvSpPr>
          <p:cNvPr id="12" name="Arrow: Right 11">
            <a:extLst>
              <a:ext uri="{FF2B5EF4-FFF2-40B4-BE49-F238E27FC236}">
                <a16:creationId xmlns:a16="http://schemas.microsoft.com/office/drawing/2014/main" id="{0694EA8F-8E1F-4C32-8AAA-495B225EE62C}"/>
              </a:ext>
            </a:extLst>
          </p:cNvPr>
          <p:cNvSpPr/>
          <p:nvPr/>
        </p:nvSpPr>
        <p:spPr>
          <a:xfrm>
            <a:off x="8037479" y="601670"/>
            <a:ext cx="250786" cy="21220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1948969-D8A0-4AA3-AF69-0E7885C09560}"/>
              </a:ext>
            </a:extLst>
          </p:cNvPr>
          <p:cNvSpPr txBox="1"/>
          <p:nvPr/>
        </p:nvSpPr>
        <p:spPr>
          <a:xfrm>
            <a:off x="7066465" y="15552"/>
            <a:ext cx="74656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i="1">
                <a:latin typeface="Lato"/>
              </a:rPr>
              <a:t>Before</a:t>
            </a:r>
          </a:p>
        </p:txBody>
      </p:sp>
      <p:sp>
        <p:nvSpPr>
          <p:cNvPr id="28" name="TextBox 27">
            <a:extLst>
              <a:ext uri="{FF2B5EF4-FFF2-40B4-BE49-F238E27FC236}">
                <a16:creationId xmlns:a16="http://schemas.microsoft.com/office/drawing/2014/main" id="{2CBB5E0D-3D43-4E94-9679-A39BC28DBF20}"/>
              </a:ext>
            </a:extLst>
          </p:cNvPr>
          <p:cNvSpPr txBox="1"/>
          <p:nvPr/>
        </p:nvSpPr>
        <p:spPr>
          <a:xfrm>
            <a:off x="8889477" y="-3740"/>
            <a:ext cx="74656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i="1">
                <a:latin typeface="Lato"/>
              </a:rPr>
              <a:t>After</a:t>
            </a:r>
            <a:endParaRPr lang="en-US" i="1">
              <a:cs typeface="Arial"/>
            </a:endParaRPr>
          </a:p>
        </p:txBody>
      </p:sp>
    </p:spTree>
    <p:extLst>
      <p:ext uri="{BB962C8B-B14F-4D97-AF65-F5344CB8AC3E}">
        <p14:creationId xmlns:p14="http://schemas.microsoft.com/office/powerpoint/2010/main" val="4081082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5"/>
          <p:cNvSpPr txBox="1"/>
          <p:nvPr/>
        </p:nvSpPr>
        <p:spPr>
          <a:xfrm>
            <a:off x="376000" y="203200"/>
            <a:ext cx="12019200" cy="860000"/>
          </a:xfrm>
          <a:prstGeom prst="rect">
            <a:avLst/>
          </a:prstGeom>
          <a:noFill/>
          <a:ln>
            <a:noFill/>
          </a:ln>
        </p:spPr>
        <p:txBody>
          <a:bodyPr spcFirstLastPara="1" wrap="square" lIns="121900" tIns="60933" rIns="121900" bIns="60933" anchor="t" anchorCtr="0">
            <a:noAutofit/>
          </a:bodyPr>
          <a:lstStyle/>
          <a:p>
            <a:pPr marL="380365" indent="-227965"/>
            <a:r>
              <a:rPr lang="en" sz="2700" b="1">
                <a:solidFill>
                  <a:schemeClr val="bg1"/>
                </a:solidFill>
                <a:latin typeface="Lato"/>
                <a:sym typeface="Lato"/>
              </a:rPr>
              <a:t>The Solution</a:t>
            </a:r>
            <a:endParaRPr lang="en-US">
              <a:solidFill>
                <a:schemeClr val="bg1"/>
              </a:solidFill>
            </a:endParaRPr>
          </a:p>
        </p:txBody>
      </p:sp>
      <p:sp>
        <p:nvSpPr>
          <p:cNvPr id="2" name="Google Shape;87;gbd1a511eea_0_0">
            <a:extLst>
              <a:ext uri="{FF2B5EF4-FFF2-40B4-BE49-F238E27FC236}">
                <a16:creationId xmlns:a16="http://schemas.microsoft.com/office/drawing/2014/main" id="{CFC53DCF-7DA9-4FD3-9A1D-5EABBAB879BF}"/>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Comparison to SoTA Detectors on OOD Datasets</a:t>
            </a:r>
            <a:endParaRPr lang="en-US">
              <a:solidFill>
                <a:schemeClr val="tx1">
                  <a:lumMod val="65000"/>
                  <a:lumOff val="35000"/>
                </a:schemeClr>
              </a:solidFill>
            </a:endParaRPr>
          </a:p>
        </p:txBody>
      </p:sp>
      <p:sp>
        <p:nvSpPr>
          <p:cNvPr id="18" name="Rectangle 17">
            <a:extLst>
              <a:ext uri="{FF2B5EF4-FFF2-40B4-BE49-F238E27FC236}">
                <a16:creationId xmlns:a16="http://schemas.microsoft.com/office/drawing/2014/main" id="{0089CD7A-E409-434C-B17D-24B5B61F5F2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4">
            <a:extLst>
              <a:ext uri="{FF2B5EF4-FFF2-40B4-BE49-F238E27FC236}">
                <a16:creationId xmlns:a16="http://schemas.microsoft.com/office/drawing/2014/main" id="{06CFCDDE-CE94-4ECC-A483-A183C9AD0113}"/>
              </a:ext>
            </a:extLst>
          </p:cNvPr>
          <p:cNvGraphicFramePr>
            <a:graphicFrameLocks noGrp="1"/>
          </p:cNvGraphicFramePr>
          <p:nvPr>
            <p:extLst>
              <p:ext uri="{D42A27DB-BD31-4B8C-83A1-F6EECF244321}">
                <p14:modId xmlns:p14="http://schemas.microsoft.com/office/powerpoint/2010/main" val="3762724530"/>
              </p:ext>
            </p:extLst>
          </p:nvPr>
        </p:nvGraphicFramePr>
        <p:xfrm>
          <a:off x="2102068" y="930615"/>
          <a:ext cx="7788168" cy="4626248"/>
        </p:xfrm>
        <a:graphic>
          <a:graphicData uri="http://schemas.openxmlformats.org/drawingml/2006/table">
            <a:tbl>
              <a:tblPr firstRow="1" bandRow="1">
                <a:tableStyleId>{F2DE63D5-997A-4646-A377-4702673A728D}</a:tableStyleId>
              </a:tblPr>
              <a:tblGrid>
                <a:gridCol w="3167811">
                  <a:extLst>
                    <a:ext uri="{9D8B030D-6E8A-4147-A177-3AD203B41FA5}">
                      <a16:colId xmlns:a16="http://schemas.microsoft.com/office/drawing/2014/main" val="524773214"/>
                    </a:ext>
                  </a:extLst>
                </a:gridCol>
                <a:gridCol w="1540119">
                  <a:extLst>
                    <a:ext uri="{9D8B030D-6E8A-4147-A177-3AD203B41FA5}">
                      <a16:colId xmlns:a16="http://schemas.microsoft.com/office/drawing/2014/main" val="1545889258"/>
                    </a:ext>
                  </a:extLst>
                </a:gridCol>
                <a:gridCol w="1540119">
                  <a:extLst>
                    <a:ext uri="{9D8B030D-6E8A-4147-A177-3AD203B41FA5}">
                      <a16:colId xmlns:a16="http://schemas.microsoft.com/office/drawing/2014/main" val="2832055438"/>
                    </a:ext>
                  </a:extLst>
                </a:gridCol>
                <a:gridCol w="1540119">
                  <a:extLst>
                    <a:ext uri="{9D8B030D-6E8A-4147-A177-3AD203B41FA5}">
                      <a16:colId xmlns:a16="http://schemas.microsoft.com/office/drawing/2014/main" val="1205440156"/>
                    </a:ext>
                  </a:extLst>
                </a:gridCol>
              </a:tblGrid>
              <a:tr h="999128">
                <a:tc>
                  <a:txBody>
                    <a:bodyPr/>
                    <a:lstStyle/>
                    <a:p>
                      <a:pPr algn="ctr"/>
                      <a:endParaRPr lang="en-US" sz="2400">
                        <a:latin typeface="Lato"/>
                      </a:endParaRP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800" b="1" i="0" u="none" strike="noStrike" cap="none">
                          <a:solidFill>
                            <a:schemeClr val="bg1"/>
                          </a:solidFill>
                          <a:latin typeface="Lato"/>
                          <a:ea typeface="+mn-ea"/>
                          <a:cs typeface="+mn-cs"/>
                          <a:sym typeface="Arial"/>
                        </a:rPr>
                        <a:t>Test Set</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OOD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AUC</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extLst>
                  <a:ext uri="{0D108BD9-81ED-4DB2-BD59-A6C34878D82A}">
                    <a16:rowId xmlns:a16="http://schemas.microsoft.com/office/drawing/2014/main" val="60319634"/>
                  </a:ext>
                </a:extLst>
              </a:tr>
              <a:tr h="51816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800" u="none" strike="noStrike" err="1">
                          <a:effectLst/>
                          <a:latin typeface="Lato"/>
                        </a:rPr>
                        <a:t>Tolosana</a:t>
                      </a:r>
                      <a:r>
                        <a:rPr lang="en-US" sz="1800" u="none" strike="noStrike">
                          <a:effectLst/>
                          <a:latin typeface="Lato"/>
                        </a:rPr>
                        <a:t> et al (2020)</a:t>
                      </a:r>
                      <a:endParaRPr lang="en-US" sz="1800" b="0"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u="none" strike="noStrike">
                          <a:effectLst/>
                          <a:latin typeface="Lato"/>
                        </a:rPr>
                        <a:t>CDF</a:t>
                      </a:r>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solidFill>
                          <a:srgbClr val="30CC44"/>
                        </a:solidFill>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Lato"/>
                        </a:rPr>
                        <a:t>0.999</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772486852"/>
                  </a:ext>
                </a:extLst>
              </a:tr>
              <a:tr h="518160">
                <a:tc>
                  <a:txBody>
                    <a:bodyPr/>
                    <a:lstStyle/>
                    <a:p>
                      <a:pPr algn="l" fontAlgn="b"/>
                      <a:r>
                        <a:rPr lang="en-US" sz="1800" u="none" strike="noStrike">
                          <a:effectLst/>
                          <a:latin typeface="Lato"/>
                        </a:rPr>
                        <a:t>Oscar et al (2020) </a:t>
                      </a:r>
                      <a:endParaRPr lang="en-US" sz="1800" b="0"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u="none" strike="noStrike">
                          <a:effectLst/>
                          <a:latin typeface="Lato"/>
                        </a:rPr>
                        <a:t>CDF</a:t>
                      </a:r>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rgbClr val="30CC44"/>
                        </a:solidFill>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Lato"/>
                        </a:rPr>
                        <a:t>0.997</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969522349"/>
                  </a:ext>
                </a:extLst>
              </a:tr>
              <a:tr h="518160">
                <a:tc>
                  <a:txBody>
                    <a:bodyPr/>
                    <a:lstStyle/>
                    <a:p>
                      <a:pPr algn="l" fontAlgn="b"/>
                      <a:r>
                        <a:rPr lang="en-US" sz="1800" u="none" strike="noStrike">
                          <a:effectLst/>
                          <a:latin typeface="Lato"/>
                        </a:rPr>
                        <a:t>Ours (ID)</a:t>
                      </a:r>
                      <a:endParaRPr lang="en-US" sz="1800" b="0"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u="none" strike="noStrike">
                          <a:effectLst/>
                          <a:latin typeface="Lato"/>
                        </a:rPr>
                        <a:t>Mixed</a:t>
                      </a:r>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rgbClr val="30CC44"/>
                        </a:solidFill>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b="1" i="0" u="none" strike="noStrike">
                          <a:solidFill>
                            <a:srgbClr val="FF0000"/>
                          </a:solidFill>
                          <a:effectLst/>
                          <a:latin typeface="Lato"/>
                        </a:rPr>
                        <a:t>0.996</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995838077"/>
                  </a:ext>
                </a:extLst>
              </a:tr>
              <a:tr h="518160">
                <a:tc>
                  <a:txBody>
                    <a:bodyPr/>
                    <a:lstStyle/>
                    <a:p>
                      <a:pPr algn="l" fontAlgn="b"/>
                      <a:r>
                        <a:rPr lang="en-US" sz="1800" u="none" strike="noStrike">
                          <a:effectLst/>
                          <a:latin typeface="Lato"/>
                        </a:rPr>
                        <a:t>Ours (OOD)</a:t>
                      </a:r>
                      <a:endParaRPr lang="en-US" sz="1800" b="0"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u="none" strike="noStrike">
                          <a:effectLst/>
                          <a:latin typeface="Lato"/>
                        </a:rPr>
                        <a:t>DFD</a:t>
                      </a:r>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800" b="0" i="0" kern="1200">
                          <a:solidFill>
                            <a:srgbClr val="30CC44"/>
                          </a:solidFill>
                          <a:effectLst/>
                          <a:latin typeface="Lato"/>
                          <a:ea typeface="+mn-ea"/>
                          <a:cs typeface="+mn-cs"/>
                        </a:rPr>
                        <a:t>✅</a:t>
                      </a:r>
                      <a:endParaRPr lang="en-US" sz="1800">
                        <a:solidFill>
                          <a:srgbClr val="30CC44"/>
                        </a:solidFill>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b="1" i="0" u="none" strike="noStrike">
                          <a:solidFill>
                            <a:srgbClr val="FF0000"/>
                          </a:solidFill>
                          <a:effectLst/>
                          <a:latin typeface="Lato"/>
                        </a:rPr>
                        <a:t>0.843</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4015228653"/>
                  </a:ext>
                </a:extLst>
              </a:tr>
              <a:tr h="518160">
                <a:tc>
                  <a:txBody>
                    <a:bodyPr/>
                    <a:lstStyle/>
                    <a:p>
                      <a:pPr algn="l" fontAlgn="b"/>
                      <a:r>
                        <a:rPr lang="en-US" sz="1800" u="none" strike="noStrike" err="1">
                          <a:effectLst/>
                          <a:latin typeface="Lato"/>
                        </a:rPr>
                        <a:t>Lingzhi</a:t>
                      </a:r>
                      <a:r>
                        <a:rPr lang="en-US" sz="1800" u="none" strike="noStrike">
                          <a:effectLst/>
                          <a:latin typeface="Lato"/>
                        </a:rPr>
                        <a:t> et al (2020)</a:t>
                      </a:r>
                      <a:endParaRPr lang="en-US" sz="1800" b="0"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u="none" strike="noStrike">
                          <a:effectLst/>
                          <a:latin typeface="Lato"/>
                        </a:rPr>
                        <a:t>CDF</a:t>
                      </a:r>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Lato"/>
                          <a:ea typeface="+mn-ea"/>
                          <a:cs typeface="+mn-cs"/>
                        </a:rPr>
                        <a:t>✅</a:t>
                      </a:r>
                      <a:endParaRPr lang="en-US">
                        <a:solidFill>
                          <a:srgbClr val="30CC44"/>
                        </a:solidFill>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Lato"/>
                        </a:rPr>
                        <a:t>0.806</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414528747"/>
                  </a:ext>
                </a:extLst>
              </a:tr>
              <a:tr h="518160">
                <a:tc>
                  <a:txBody>
                    <a:bodyPr/>
                    <a:lstStyle/>
                    <a:p>
                      <a:pPr algn="l" fontAlgn="b"/>
                      <a:r>
                        <a:rPr lang="en-US" sz="1800" u="none" strike="noStrike">
                          <a:effectLst/>
                          <a:latin typeface="Lato"/>
                        </a:rPr>
                        <a:t>Yuval et al (2020)</a:t>
                      </a:r>
                      <a:endParaRPr lang="en-US" sz="1800" b="0"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u="none" strike="noStrike">
                          <a:effectLst/>
                          <a:latin typeface="Lato"/>
                        </a:rPr>
                        <a:t>CDF</a:t>
                      </a:r>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Lato"/>
                          <a:ea typeface="+mn-ea"/>
                          <a:cs typeface="+mn-cs"/>
                        </a:rPr>
                        <a:t>✅</a:t>
                      </a:r>
                      <a:endParaRPr lang="en-US">
                        <a:solidFill>
                          <a:srgbClr val="30CC44"/>
                        </a:solidFill>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Lato"/>
                        </a:rPr>
                        <a:t>0.660</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556724889"/>
                  </a:ext>
                </a:extLst>
              </a:tr>
              <a:tr h="518160">
                <a:tc>
                  <a:txBody>
                    <a:bodyPr/>
                    <a:lstStyle/>
                    <a:p>
                      <a:pPr algn="l" fontAlgn="b"/>
                      <a:r>
                        <a:rPr lang="en-US" sz="1800" u="none" strike="noStrike">
                          <a:effectLst/>
                          <a:latin typeface="Lato"/>
                        </a:rPr>
                        <a:t>Dessa (2019)</a:t>
                      </a:r>
                      <a:endParaRPr lang="en-US" sz="1800" b="0"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u="none" strike="noStrike">
                          <a:effectLst/>
                          <a:latin typeface="Lato"/>
                        </a:rPr>
                        <a:t>FF++</a:t>
                      </a:r>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Lato"/>
                          <a:ea typeface="+mn-ea"/>
                          <a:cs typeface="+mn-cs"/>
                        </a:rPr>
                        <a:t>✅</a:t>
                      </a:r>
                      <a:endParaRPr lang="en-US">
                        <a:solidFill>
                          <a:srgbClr val="30CC44"/>
                        </a:solidFill>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Lato"/>
                        </a:rPr>
                        <a:t>0.630</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782732394"/>
                  </a:ext>
                </a:extLst>
              </a:tr>
            </a:tbl>
          </a:graphicData>
        </a:graphic>
      </p:graphicFrame>
      <p:sp>
        <p:nvSpPr>
          <p:cNvPr id="16" name="Rectangle 15">
            <a:extLst>
              <a:ext uri="{FF2B5EF4-FFF2-40B4-BE49-F238E27FC236}">
                <a16:creationId xmlns:a16="http://schemas.microsoft.com/office/drawing/2014/main" id="{F71A4A2A-E962-4807-B125-1AEB5DA230E3}"/>
              </a:ext>
            </a:extLst>
          </p:cNvPr>
          <p:cNvSpPr/>
          <p:nvPr/>
        </p:nvSpPr>
        <p:spPr>
          <a:xfrm>
            <a:off x="1996965" y="3483946"/>
            <a:ext cx="7893269" cy="5046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612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5"/>
        <p:cNvGrpSpPr/>
        <p:nvPr/>
      </p:nvGrpSpPr>
      <p:grpSpPr>
        <a:xfrm>
          <a:off x="0" y="0"/>
          <a:ext cx="0" cy="0"/>
          <a:chOff x="0" y="0"/>
          <a:chExt cx="0" cy="0"/>
        </a:xfrm>
      </p:grpSpPr>
      <p:sp>
        <p:nvSpPr>
          <p:cNvPr id="10" name="Google Shape;137;p5">
            <a:extLst>
              <a:ext uri="{FF2B5EF4-FFF2-40B4-BE49-F238E27FC236}">
                <a16:creationId xmlns:a16="http://schemas.microsoft.com/office/drawing/2014/main" id="{E5AA0E7D-C09B-4F71-A523-0FEA384121DA}"/>
              </a:ext>
            </a:extLst>
          </p:cNvPr>
          <p:cNvSpPr txBox="1"/>
          <p:nvPr/>
        </p:nvSpPr>
        <p:spPr>
          <a:xfrm>
            <a:off x="375999" y="1991783"/>
            <a:ext cx="10812700" cy="1593898"/>
          </a:xfrm>
          <a:prstGeom prst="rect">
            <a:avLst/>
          </a:prstGeom>
          <a:noFill/>
          <a:ln>
            <a:noFill/>
          </a:ln>
        </p:spPr>
        <p:txBody>
          <a:bodyPr spcFirstLastPara="1" wrap="square" lIns="121900" tIns="60933" rIns="121900" bIns="60933" anchor="t" anchorCtr="0">
            <a:noAutofit/>
          </a:bodyPr>
          <a:lstStyle/>
          <a:p>
            <a:pPr marL="380365" indent="-227965"/>
            <a:r>
              <a:rPr lang="en-US" sz="4400" b="1">
                <a:solidFill>
                  <a:schemeClr val="bg1"/>
                </a:solidFill>
                <a:latin typeface="Lato"/>
                <a:cs typeface="Arial"/>
                <a:sym typeface="Lato"/>
              </a:rPr>
              <a:t>Model Interpretability</a:t>
            </a:r>
            <a:endParaRPr lang="en-US"/>
          </a:p>
        </p:txBody>
      </p:sp>
    </p:spTree>
    <p:extLst>
      <p:ext uri="{BB962C8B-B14F-4D97-AF65-F5344CB8AC3E}">
        <p14:creationId xmlns:p14="http://schemas.microsoft.com/office/powerpoint/2010/main" val="1377333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5"/>
          <p:cNvSpPr txBox="1"/>
          <p:nvPr/>
        </p:nvSpPr>
        <p:spPr>
          <a:xfrm>
            <a:off x="376000" y="203200"/>
            <a:ext cx="12019200" cy="860000"/>
          </a:xfrm>
          <a:prstGeom prst="rect">
            <a:avLst/>
          </a:prstGeom>
          <a:noFill/>
          <a:ln>
            <a:noFill/>
          </a:ln>
        </p:spPr>
        <p:txBody>
          <a:bodyPr spcFirstLastPara="1" wrap="square" lIns="121900" tIns="60933" rIns="121900" bIns="60933" anchor="t" anchorCtr="0">
            <a:noAutofit/>
          </a:bodyPr>
          <a:lstStyle/>
          <a:p>
            <a:pPr marL="380365" indent="-227965"/>
            <a:r>
              <a:rPr lang="en" sz="2700" b="1">
                <a:solidFill>
                  <a:schemeClr val="bg1"/>
                </a:solidFill>
                <a:latin typeface="Lato"/>
                <a:sym typeface="Lato"/>
              </a:rPr>
              <a:t>The Solution</a:t>
            </a:r>
            <a:endParaRPr lang="en-US">
              <a:solidFill>
                <a:schemeClr val="bg1"/>
              </a:solidFill>
            </a:endParaRPr>
          </a:p>
        </p:txBody>
      </p:sp>
      <p:sp>
        <p:nvSpPr>
          <p:cNvPr id="2" name="Google Shape;87;gbd1a511eea_0_0">
            <a:extLst>
              <a:ext uri="{FF2B5EF4-FFF2-40B4-BE49-F238E27FC236}">
                <a16:creationId xmlns:a16="http://schemas.microsoft.com/office/drawing/2014/main" id="{CFC53DCF-7DA9-4FD3-9A1D-5EABBAB879BF}"/>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True Positive (Fake Image – Easy Detection)</a:t>
            </a:r>
            <a:endParaRPr lang="en-US" sz="3600">
              <a:solidFill>
                <a:schemeClr val="tx1">
                  <a:lumMod val="65000"/>
                  <a:lumOff val="35000"/>
                </a:schemeClr>
              </a:solidFill>
            </a:endParaRPr>
          </a:p>
        </p:txBody>
      </p:sp>
      <p:sp>
        <p:nvSpPr>
          <p:cNvPr id="18" name="Rectangle 17">
            <a:extLst>
              <a:ext uri="{FF2B5EF4-FFF2-40B4-BE49-F238E27FC236}">
                <a16:creationId xmlns:a16="http://schemas.microsoft.com/office/drawing/2014/main" id="{0089CD7A-E409-434C-B17D-24B5B61F5F2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4">
            <a:extLst>
              <a:ext uri="{FF2B5EF4-FFF2-40B4-BE49-F238E27FC236}">
                <a16:creationId xmlns:a16="http://schemas.microsoft.com/office/drawing/2014/main" id="{06CFCDDE-CE94-4ECC-A483-A183C9AD0113}"/>
              </a:ext>
            </a:extLst>
          </p:cNvPr>
          <p:cNvGraphicFramePr>
            <a:graphicFrameLocks noGrp="1"/>
          </p:cNvGraphicFramePr>
          <p:nvPr>
            <p:extLst>
              <p:ext uri="{D42A27DB-BD31-4B8C-83A1-F6EECF244321}">
                <p14:modId xmlns:p14="http://schemas.microsoft.com/office/powerpoint/2010/main" val="98671569"/>
              </p:ext>
            </p:extLst>
          </p:nvPr>
        </p:nvGraphicFramePr>
        <p:xfrm>
          <a:off x="278781" y="930615"/>
          <a:ext cx="8954430" cy="5302787"/>
        </p:xfrm>
        <a:graphic>
          <a:graphicData uri="http://schemas.openxmlformats.org/drawingml/2006/table">
            <a:tbl>
              <a:tblPr firstRow="1" bandRow="1">
                <a:tableStyleId>{F2DE63D5-997A-4646-A377-4702673A728D}</a:tableStyleId>
              </a:tblPr>
              <a:tblGrid>
                <a:gridCol w="4438283">
                  <a:extLst>
                    <a:ext uri="{9D8B030D-6E8A-4147-A177-3AD203B41FA5}">
                      <a16:colId xmlns:a16="http://schemas.microsoft.com/office/drawing/2014/main" val="1545889258"/>
                    </a:ext>
                  </a:extLst>
                </a:gridCol>
                <a:gridCol w="4516147">
                  <a:extLst>
                    <a:ext uri="{9D8B030D-6E8A-4147-A177-3AD203B41FA5}">
                      <a16:colId xmlns:a16="http://schemas.microsoft.com/office/drawing/2014/main" val="1205440156"/>
                    </a:ext>
                  </a:extLst>
                </a:gridCol>
              </a:tblGrid>
              <a:tr h="560700">
                <a:tc>
                  <a:txBody>
                    <a:bodyPr/>
                    <a:lstStyle/>
                    <a:p>
                      <a:pPr algn="ctr" fontAlgn="b"/>
                      <a:r>
                        <a:rPr lang="en-US" sz="1800" b="1" i="0" u="none" strike="noStrike" cap="none">
                          <a:solidFill>
                            <a:schemeClr val="bg1"/>
                          </a:solidFill>
                          <a:latin typeface="Lato"/>
                          <a:ea typeface="+mn-ea"/>
                          <a:cs typeface="+mn-cs"/>
                          <a:sym typeface="Arial"/>
                        </a:rPr>
                        <a:t>Original Image</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a:txBody>
                    <a:bodyPr/>
                    <a:lstStyle/>
                    <a:p>
                      <a:pPr algn="ctr"/>
                      <a:r>
                        <a:rPr lang="en-US" sz="1800" err="1">
                          <a:latin typeface="Lato"/>
                        </a:rPr>
                        <a:t>GradCAM</a:t>
                      </a:r>
                      <a:endParaRPr lang="en-US" sz="1800">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D11D50"/>
                    </a:solidFill>
                  </a:tcPr>
                </a:tc>
                <a:extLst>
                  <a:ext uri="{0D108BD9-81ED-4DB2-BD59-A6C34878D82A}">
                    <a16:rowId xmlns:a16="http://schemas.microsoft.com/office/drawing/2014/main" val="60319634"/>
                  </a:ext>
                </a:extLst>
              </a:tr>
              <a:tr h="378204">
                <a:tc>
                  <a:txBody>
                    <a:bodyPr/>
                    <a:lstStyle/>
                    <a:p>
                      <a:pPr algn="ctr" fontAlgn="b"/>
                      <a:r>
                        <a:rPr lang="en-US" sz="1600" b="0" i="0" u="none" strike="noStrike">
                          <a:solidFill>
                            <a:srgbClr val="000000"/>
                          </a:solidFill>
                          <a:effectLst/>
                          <a:latin typeface="Lato"/>
                        </a:rPr>
                        <a:t>Predicted Probability: 1.0</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3132172"/>
                  </a:ext>
                </a:extLst>
              </a:tr>
              <a:tr h="4363883">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772486852"/>
                  </a:ext>
                </a:extLst>
              </a:tr>
            </a:tbl>
          </a:graphicData>
        </a:graphic>
      </p:graphicFrame>
      <p:pic>
        <p:nvPicPr>
          <p:cNvPr id="8" name="Picture 7">
            <a:extLst>
              <a:ext uri="{FF2B5EF4-FFF2-40B4-BE49-F238E27FC236}">
                <a16:creationId xmlns:a16="http://schemas.microsoft.com/office/drawing/2014/main" id="{021BBB83-F436-4FED-BA96-76CC1E2E1FCC}"/>
              </a:ext>
            </a:extLst>
          </p:cNvPr>
          <p:cNvPicPr>
            <a:picLocks noChangeAspect="1"/>
          </p:cNvPicPr>
          <p:nvPr/>
        </p:nvPicPr>
        <p:blipFill rotWithShape="1">
          <a:blip r:embed="rId3"/>
          <a:srcRect t="5354" r="50825" b="2238"/>
          <a:stretch/>
        </p:blipFill>
        <p:spPr>
          <a:xfrm>
            <a:off x="810675" y="2234677"/>
            <a:ext cx="3248101" cy="3536415"/>
          </a:xfrm>
          <a:prstGeom prst="rect">
            <a:avLst/>
          </a:prstGeom>
        </p:spPr>
      </p:pic>
      <p:pic>
        <p:nvPicPr>
          <p:cNvPr id="7" name="Picture 6">
            <a:extLst>
              <a:ext uri="{FF2B5EF4-FFF2-40B4-BE49-F238E27FC236}">
                <a16:creationId xmlns:a16="http://schemas.microsoft.com/office/drawing/2014/main" id="{0B3BF12F-2CCE-4F70-A93C-AA9008835197}"/>
              </a:ext>
            </a:extLst>
          </p:cNvPr>
          <p:cNvPicPr>
            <a:picLocks noChangeAspect="1"/>
          </p:cNvPicPr>
          <p:nvPr/>
        </p:nvPicPr>
        <p:blipFill rotWithShape="1">
          <a:blip r:embed="rId4"/>
          <a:srcRect l="35447" t="8009" r="36662"/>
          <a:stretch/>
        </p:blipFill>
        <p:spPr>
          <a:xfrm>
            <a:off x="5565400" y="2158875"/>
            <a:ext cx="3248101" cy="4072336"/>
          </a:xfrm>
          <a:prstGeom prst="rect">
            <a:avLst/>
          </a:prstGeom>
        </p:spPr>
      </p:pic>
      <p:cxnSp>
        <p:nvCxnSpPr>
          <p:cNvPr id="9" name="Connector: Elbow 8">
            <a:extLst>
              <a:ext uri="{FF2B5EF4-FFF2-40B4-BE49-F238E27FC236}">
                <a16:creationId xmlns:a16="http://schemas.microsoft.com/office/drawing/2014/main" id="{908073B9-F22F-4E6C-94D3-EBF0622510B0}"/>
              </a:ext>
            </a:extLst>
          </p:cNvPr>
          <p:cNvCxnSpPr>
            <a:cxnSpLocks/>
            <a:stCxn id="10" idx="1"/>
          </p:cNvCxnSpPr>
          <p:nvPr/>
        </p:nvCxnSpPr>
        <p:spPr>
          <a:xfrm rot="10800000" flipV="1">
            <a:off x="8718510" y="5594320"/>
            <a:ext cx="600291" cy="816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FCE60C8-E7E2-4E3F-83F9-48553B431C87}"/>
              </a:ext>
            </a:extLst>
          </p:cNvPr>
          <p:cNvSpPr txBox="1"/>
          <p:nvPr/>
        </p:nvSpPr>
        <p:spPr>
          <a:xfrm>
            <a:off x="9318800" y="5117266"/>
            <a:ext cx="2873200" cy="954107"/>
          </a:xfrm>
          <a:prstGeom prst="rect">
            <a:avLst/>
          </a:prstGeom>
          <a:solidFill>
            <a:schemeClr val="accent3">
              <a:lumMod val="20000"/>
              <a:lumOff val="80000"/>
            </a:schemeClr>
          </a:solidFill>
        </p:spPr>
        <p:txBody>
          <a:bodyPr wrap="square" rtlCol="0">
            <a:spAutoFit/>
          </a:bodyPr>
          <a:lstStyle/>
          <a:p>
            <a:r>
              <a:rPr lang="en-US" sz="1400" b="1">
                <a:latin typeface="Lato"/>
              </a:rPr>
              <a:t>Brighter region </a:t>
            </a:r>
            <a:r>
              <a:rPr lang="en-US" sz="1400">
                <a:latin typeface="Lato"/>
              </a:rPr>
              <a:t>= more positive contribution to final prediction </a:t>
            </a:r>
          </a:p>
          <a:p>
            <a:r>
              <a:rPr lang="en-US" sz="1400">
                <a:latin typeface="Lato"/>
              </a:rPr>
              <a:t>(steeper gradient to final conv. layer)</a:t>
            </a:r>
          </a:p>
        </p:txBody>
      </p:sp>
    </p:spTree>
    <p:extLst>
      <p:ext uri="{BB962C8B-B14F-4D97-AF65-F5344CB8AC3E}">
        <p14:creationId xmlns:p14="http://schemas.microsoft.com/office/powerpoint/2010/main" val="3226680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8" name="Picture 7">
            <a:extLst>
              <a:ext uri="{FF2B5EF4-FFF2-40B4-BE49-F238E27FC236}">
                <a16:creationId xmlns:a16="http://schemas.microsoft.com/office/drawing/2014/main" id="{021BBB83-F436-4FED-BA96-76CC1E2E1FCC}"/>
              </a:ext>
            </a:extLst>
          </p:cNvPr>
          <p:cNvPicPr>
            <a:picLocks noChangeAspect="1"/>
          </p:cNvPicPr>
          <p:nvPr/>
        </p:nvPicPr>
        <p:blipFill rotWithShape="1">
          <a:blip r:embed="rId3"/>
          <a:srcRect t="5354" r="50825" b="2238"/>
          <a:stretch/>
        </p:blipFill>
        <p:spPr>
          <a:xfrm>
            <a:off x="810675" y="2234677"/>
            <a:ext cx="3248101" cy="3536415"/>
          </a:xfrm>
          <a:prstGeom prst="rect">
            <a:avLst/>
          </a:prstGeom>
        </p:spPr>
      </p:pic>
      <p:sp>
        <p:nvSpPr>
          <p:cNvPr id="137" name="Google Shape;137;p5"/>
          <p:cNvSpPr txBox="1"/>
          <p:nvPr/>
        </p:nvSpPr>
        <p:spPr>
          <a:xfrm>
            <a:off x="376000" y="203200"/>
            <a:ext cx="12019200" cy="860000"/>
          </a:xfrm>
          <a:prstGeom prst="rect">
            <a:avLst/>
          </a:prstGeom>
          <a:noFill/>
          <a:ln>
            <a:noFill/>
          </a:ln>
        </p:spPr>
        <p:txBody>
          <a:bodyPr spcFirstLastPara="1" wrap="square" lIns="121900" tIns="60933" rIns="121900" bIns="60933" anchor="t" anchorCtr="0">
            <a:noAutofit/>
          </a:bodyPr>
          <a:lstStyle/>
          <a:p>
            <a:pPr marL="380365" indent="-227965"/>
            <a:r>
              <a:rPr lang="en" sz="2700" b="1">
                <a:solidFill>
                  <a:schemeClr val="bg1"/>
                </a:solidFill>
                <a:latin typeface="Lato"/>
                <a:sym typeface="Lato"/>
              </a:rPr>
              <a:t>The Solution</a:t>
            </a:r>
            <a:endParaRPr lang="en-US">
              <a:solidFill>
                <a:schemeClr val="bg1"/>
              </a:solidFill>
            </a:endParaRPr>
          </a:p>
        </p:txBody>
      </p:sp>
      <p:sp>
        <p:nvSpPr>
          <p:cNvPr id="2" name="Google Shape;87;gbd1a511eea_0_0">
            <a:extLst>
              <a:ext uri="{FF2B5EF4-FFF2-40B4-BE49-F238E27FC236}">
                <a16:creationId xmlns:a16="http://schemas.microsoft.com/office/drawing/2014/main" id="{CFC53DCF-7DA9-4FD3-9A1D-5EABBAB879BF}"/>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True Positive (Fake Image – Easy Detection)</a:t>
            </a:r>
            <a:endParaRPr lang="en-US" sz="3600">
              <a:solidFill>
                <a:schemeClr val="tx1">
                  <a:lumMod val="65000"/>
                  <a:lumOff val="35000"/>
                </a:schemeClr>
              </a:solidFill>
            </a:endParaRPr>
          </a:p>
        </p:txBody>
      </p:sp>
      <p:sp>
        <p:nvSpPr>
          <p:cNvPr id="18" name="Rectangle 17">
            <a:extLst>
              <a:ext uri="{FF2B5EF4-FFF2-40B4-BE49-F238E27FC236}">
                <a16:creationId xmlns:a16="http://schemas.microsoft.com/office/drawing/2014/main" id="{0089CD7A-E409-434C-B17D-24B5B61F5F2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4">
            <a:extLst>
              <a:ext uri="{FF2B5EF4-FFF2-40B4-BE49-F238E27FC236}">
                <a16:creationId xmlns:a16="http://schemas.microsoft.com/office/drawing/2014/main" id="{06CFCDDE-CE94-4ECC-A483-A183C9AD0113}"/>
              </a:ext>
            </a:extLst>
          </p:cNvPr>
          <p:cNvGraphicFramePr>
            <a:graphicFrameLocks noGrp="1"/>
          </p:cNvGraphicFramePr>
          <p:nvPr>
            <p:extLst>
              <p:ext uri="{D42A27DB-BD31-4B8C-83A1-F6EECF244321}">
                <p14:modId xmlns:p14="http://schemas.microsoft.com/office/powerpoint/2010/main" val="113583539"/>
              </p:ext>
            </p:extLst>
          </p:nvPr>
        </p:nvGraphicFramePr>
        <p:xfrm>
          <a:off x="278781" y="930615"/>
          <a:ext cx="8954430" cy="5302787"/>
        </p:xfrm>
        <a:graphic>
          <a:graphicData uri="http://schemas.openxmlformats.org/drawingml/2006/table">
            <a:tbl>
              <a:tblPr firstRow="1" bandRow="1">
                <a:tableStyleId>{F2DE63D5-997A-4646-A377-4702673A728D}</a:tableStyleId>
              </a:tblPr>
              <a:tblGrid>
                <a:gridCol w="4438283">
                  <a:extLst>
                    <a:ext uri="{9D8B030D-6E8A-4147-A177-3AD203B41FA5}">
                      <a16:colId xmlns:a16="http://schemas.microsoft.com/office/drawing/2014/main" val="1545889258"/>
                    </a:ext>
                  </a:extLst>
                </a:gridCol>
                <a:gridCol w="4516147">
                  <a:extLst>
                    <a:ext uri="{9D8B030D-6E8A-4147-A177-3AD203B41FA5}">
                      <a16:colId xmlns:a16="http://schemas.microsoft.com/office/drawing/2014/main" val="1205440156"/>
                    </a:ext>
                  </a:extLst>
                </a:gridCol>
              </a:tblGrid>
              <a:tr h="560700">
                <a:tc>
                  <a:txBody>
                    <a:bodyPr/>
                    <a:lstStyle/>
                    <a:p>
                      <a:pPr algn="ctr" fontAlgn="b"/>
                      <a:r>
                        <a:rPr lang="en-US" sz="1800" b="1" i="0" u="none" strike="noStrike" cap="none">
                          <a:solidFill>
                            <a:schemeClr val="bg1"/>
                          </a:solidFill>
                          <a:latin typeface="Lato"/>
                          <a:ea typeface="+mn-ea"/>
                          <a:cs typeface="+mn-cs"/>
                          <a:sym typeface="Arial"/>
                        </a:rPr>
                        <a:t>Original Image</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a:txBody>
                    <a:bodyPr/>
                    <a:lstStyle/>
                    <a:p>
                      <a:pPr algn="ctr"/>
                      <a:r>
                        <a:rPr lang="en-US" sz="1800" err="1">
                          <a:latin typeface="Lato"/>
                        </a:rPr>
                        <a:t>GradCAM</a:t>
                      </a:r>
                      <a:endParaRPr lang="en-US" sz="1800">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D11D50"/>
                    </a:solidFill>
                  </a:tcPr>
                </a:tc>
                <a:extLst>
                  <a:ext uri="{0D108BD9-81ED-4DB2-BD59-A6C34878D82A}">
                    <a16:rowId xmlns:a16="http://schemas.microsoft.com/office/drawing/2014/main" val="60319634"/>
                  </a:ext>
                </a:extLst>
              </a:tr>
              <a:tr h="378204">
                <a:tc>
                  <a:txBody>
                    <a:bodyPr/>
                    <a:lstStyle/>
                    <a:p>
                      <a:pPr algn="ctr" fontAlgn="b"/>
                      <a:r>
                        <a:rPr lang="en-US" sz="1600" b="0" i="0" u="none" strike="noStrike">
                          <a:solidFill>
                            <a:srgbClr val="000000"/>
                          </a:solidFill>
                          <a:effectLst/>
                          <a:latin typeface="Lato"/>
                        </a:rPr>
                        <a:t>Predicted Probability: 1.0</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3132172"/>
                  </a:ext>
                </a:extLst>
              </a:tr>
              <a:tr h="4363883">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772486852"/>
                  </a:ext>
                </a:extLst>
              </a:tr>
            </a:tbl>
          </a:graphicData>
        </a:graphic>
      </p:graphicFrame>
      <p:pic>
        <p:nvPicPr>
          <p:cNvPr id="7" name="Picture 6">
            <a:extLst>
              <a:ext uri="{FF2B5EF4-FFF2-40B4-BE49-F238E27FC236}">
                <a16:creationId xmlns:a16="http://schemas.microsoft.com/office/drawing/2014/main" id="{0B3BF12F-2CCE-4F70-A93C-AA9008835197}"/>
              </a:ext>
            </a:extLst>
          </p:cNvPr>
          <p:cNvPicPr>
            <a:picLocks noChangeAspect="1"/>
          </p:cNvPicPr>
          <p:nvPr/>
        </p:nvPicPr>
        <p:blipFill rotWithShape="1">
          <a:blip r:embed="rId4"/>
          <a:srcRect l="35447" t="8009" r="36662"/>
          <a:stretch/>
        </p:blipFill>
        <p:spPr>
          <a:xfrm>
            <a:off x="5565400" y="2158875"/>
            <a:ext cx="3248101" cy="4072336"/>
          </a:xfrm>
          <a:prstGeom prst="rect">
            <a:avLst/>
          </a:prstGeom>
        </p:spPr>
      </p:pic>
      <p:sp>
        <p:nvSpPr>
          <p:cNvPr id="10" name="TextBox 9">
            <a:extLst>
              <a:ext uri="{FF2B5EF4-FFF2-40B4-BE49-F238E27FC236}">
                <a16:creationId xmlns:a16="http://schemas.microsoft.com/office/drawing/2014/main" id="{CFCE60C8-E7E2-4E3F-83F9-48553B431C87}"/>
              </a:ext>
            </a:extLst>
          </p:cNvPr>
          <p:cNvSpPr txBox="1"/>
          <p:nvPr/>
        </p:nvSpPr>
        <p:spPr>
          <a:xfrm>
            <a:off x="9472876" y="2428248"/>
            <a:ext cx="2499430" cy="2246769"/>
          </a:xfrm>
          <a:prstGeom prst="rect">
            <a:avLst/>
          </a:prstGeom>
          <a:solidFill>
            <a:schemeClr val="accent3">
              <a:lumMod val="20000"/>
              <a:lumOff val="80000"/>
            </a:schemeClr>
          </a:solidFill>
        </p:spPr>
        <p:txBody>
          <a:bodyPr wrap="square" lIns="91440" tIns="45720" rIns="91440" bIns="45720" rtlCol="0" anchor="t">
            <a:spAutoFit/>
          </a:bodyPr>
          <a:lstStyle/>
          <a:p>
            <a:r>
              <a:rPr lang="en-US" sz="1400">
                <a:latin typeface="Lato"/>
              </a:rPr>
              <a:t>Our detector easily discerns this poorly rendered deepfake (lighting differences)</a:t>
            </a:r>
            <a:endParaRPr lang="en-US"/>
          </a:p>
          <a:p>
            <a:endParaRPr lang="en-US" sz="1400">
              <a:latin typeface="Lato"/>
            </a:endParaRPr>
          </a:p>
          <a:p>
            <a:r>
              <a:rPr lang="en-US" sz="1400" err="1">
                <a:latin typeface="Lato"/>
              </a:rPr>
              <a:t>GradCAM</a:t>
            </a:r>
            <a:r>
              <a:rPr lang="en-US" sz="1400">
                <a:latin typeface="Lato"/>
              </a:rPr>
              <a:t>, a </a:t>
            </a:r>
            <a:r>
              <a:rPr lang="en-US" sz="1400" b="1">
                <a:latin typeface="Lato"/>
              </a:rPr>
              <a:t>model</a:t>
            </a:r>
            <a:r>
              <a:rPr lang="en-US" sz="1400">
                <a:latin typeface="Lato"/>
              </a:rPr>
              <a:t> </a:t>
            </a:r>
            <a:r>
              <a:rPr lang="en-US" sz="1400" b="1">
                <a:latin typeface="Lato"/>
              </a:rPr>
              <a:t>interpretability</a:t>
            </a:r>
            <a:r>
              <a:rPr lang="en-US" sz="1400">
                <a:latin typeface="Lato"/>
              </a:rPr>
              <a:t> </a:t>
            </a:r>
            <a:r>
              <a:rPr lang="en-US" sz="1400" b="1">
                <a:latin typeface="Lato"/>
              </a:rPr>
              <a:t>algorithm</a:t>
            </a:r>
            <a:r>
              <a:rPr lang="en-US" sz="1400">
                <a:latin typeface="Lato"/>
              </a:rPr>
              <a:t>, reveals the facial regions that are most positively attributed to the prediction of “Fake”</a:t>
            </a:r>
          </a:p>
        </p:txBody>
      </p:sp>
      <p:sp>
        <p:nvSpPr>
          <p:cNvPr id="11" name="Rectangle 10">
            <a:extLst>
              <a:ext uri="{FF2B5EF4-FFF2-40B4-BE49-F238E27FC236}">
                <a16:creationId xmlns:a16="http://schemas.microsoft.com/office/drawing/2014/main" id="{A61B3BB9-86AB-46F6-893B-F2A833CBEBFB}"/>
              </a:ext>
            </a:extLst>
          </p:cNvPr>
          <p:cNvSpPr/>
          <p:nvPr/>
        </p:nvSpPr>
        <p:spPr>
          <a:xfrm>
            <a:off x="1469409" y="2363763"/>
            <a:ext cx="2115237" cy="2269475"/>
          </a:xfrm>
          <a:prstGeom prst="rect">
            <a:avLst/>
          </a:prstGeom>
          <a:noFill/>
          <a:ln w="28575">
            <a:solidFill>
              <a:srgbClr val="30CC4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68472F-AC6C-4678-9AE2-58E6A0800570}"/>
              </a:ext>
            </a:extLst>
          </p:cNvPr>
          <p:cNvSpPr/>
          <p:nvPr/>
        </p:nvSpPr>
        <p:spPr>
          <a:xfrm>
            <a:off x="5479811" y="2450846"/>
            <a:ext cx="849795" cy="978154"/>
          </a:xfrm>
          <a:prstGeom prst="rect">
            <a:avLst/>
          </a:prstGeom>
          <a:noFill/>
          <a:ln w="38100">
            <a:solidFill>
              <a:srgbClr val="30CC4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6FA38C-1C30-4A38-9CE2-4F5202EBE3C1}"/>
              </a:ext>
            </a:extLst>
          </p:cNvPr>
          <p:cNvSpPr/>
          <p:nvPr/>
        </p:nvSpPr>
        <p:spPr>
          <a:xfrm>
            <a:off x="7750641" y="2234676"/>
            <a:ext cx="849795" cy="924547"/>
          </a:xfrm>
          <a:prstGeom prst="rect">
            <a:avLst/>
          </a:prstGeom>
          <a:noFill/>
          <a:ln w="38100">
            <a:solidFill>
              <a:srgbClr val="30CC4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385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5"/>
          <p:cNvSpPr txBox="1"/>
          <p:nvPr/>
        </p:nvSpPr>
        <p:spPr>
          <a:xfrm>
            <a:off x="376000" y="203200"/>
            <a:ext cx="12019200" cy="860000"/>
          </a:xfrm>
          <a:prstGeom prst="rect">
            <a:avLst/>
          </a:prstGeom>
          <a:noFill/>
          <a:ln>
            <a:noFill/>
          </a:ln>
        </p:spPr>
        <p:txBody>
          <a:bodyPr spcFirstLastPara="1" wrap="square" lIns="121900" tIns="60933" rIns="121900" bIns="60933" anchor="t" anchorCtr="0">
            <a:noAutofit/>
          </a:bodyPr>
          <a:lstStyle/>
          <a:p>
            <a:pPr marL="380365" indent="-227965"/>
            <a:r>
              <a:rPr lang="en" sz="2700" b="1">
                <a:solidFill>
                  <a:schemeClr val="bg1"/>
                </a:solidFill>
                <a:latin typeface="Lato"/>
                <a:sym typeface="Lato"/>
              </a:rPr>
              <a:t>The Solution</a:t>
            </a:r>
            <a:endParaRPr lang="en-US">
              <a:solidFill>
                <a:schemeClr val="bg1"/>
              </a:solidFill>
            </a:endParaRPr>
          </a:p>
        </p:txBody>
      </p:sp>
      <p:sp>
        <p:nvSpPr>
          <p:cNvPr id="2" name="Google Shape;87;gbd1a511eea_0_0">
            <a:extLst>
              <a:ext uri="{FF2B5EF4-FFF2-40B4-BE49-F238E27FC236}">
                <a16:creationId xmlns:a16="http://schemas.microsoft.com/office/drawing/2014/main" id="{CFC53DCF-7DA9-4FD3-9A1D-5EABBAB879BF}"/>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True Positive (Fake Image – Difficult Detection)</a:t>
            </a:r>
            <a:endParaRPr lang="en-US" sz="3600">
              <a:solidFill>
                <a:schemeClr val="tx1">
                  <a:lumMod val="65000"/>
                  <a:lumOff val="35000"/>
                </a:schemeClr>
              </a:solidFill>
            </a:endParaRPr>
          </a:p>
        </p:txBody>
      </p:sp>
      <p:sp>
        <p:nvSpPr>
          <p:cNvPr id="18" name="Rectangle 17">
            <a:extLst>
              <a:ext uri="{FF2B5EF4-FFF2-40B4-BE49-F238E27FC236}">
                <a16:creationId xmlns:a16="http://schemas.microsoft.com/office/drawing/2014/main" id="{0089CD7A-E409-434C-B17D-24B5B61F5F2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4">
            <a:extLst>
              <a:ext uri="{FF2B5EF4-FFF2-40B4-BE49-F238E27FC236}">
                <a16:creationId xmlns:a16="http://schemas.microsoft.com/office/drawing/2014/main" id="{06CFCDDE-CE94-4ECC-A483-A183C9AD0113}"/>
              </a:ext>
            </a:extLst>
          </p:cNvPr>
          <p:cNvGraphicFramePr>
            <a:graphicFrameLocks noGrp="1"/>
          </p:cNvGraphicFramePr>
          <p:nvPr/>
        </p:nvGraphicFramePr>
        <p:xfrm>
          <a:off x="278781" y="930615"/>
          <a:ext cx="8954430" cy="5302787"/>
        </p:xfrm>
        <a:graphic>
          <a:graphicData uri="http://schemas.openxmlformats.org/drawingml/2006/table">
            <a:tbl>
              <a:tblPr firstRow="1" bandRow="1">
                <a:tableStyleId>{F2DE63D5-997A-4646-A377-4702673A728D}</a:tableStyleId>
              </a:tblPr>
              <a:tblGrid>
                <a:gridCol w="4438283">
                  <a:extLst>
                    <a:ext uri="{9D8B030D-6E8A-4147-A177-3AD203B41FA5}">
                      <a16:colId xmlns:a16="http://schemas.microsoft.com/office/drawing/2014/main" val="1545889258"/>
                    </a:ext>
                  </a:extLst>
                </a:gridCol>
                <a:gridCol w="4516147">
                  <a:extLst>
                    <a:ext uri="{9D8B030D-6E8A-4147-A177-3AD203B41FA5}">
                      <a16:colId xmlns:a16="http://schemas.microsoft.com/office/drawing/2014/main" val="1205440156"/>
                    </a:ext>
                  </a:extLst>
                </a:gridCol>
              </a:tblGrid>
              <a:tr h="560700">
                <a:tc>
                  <a:txBody>
                    <a:bodyPr/>
                    <a:lstStyle/>
                    <a:p>
                      <a:pPr algn="ctr" fontAlgn="b"/>
                      <a:r>
                        <a:rPr lang="en-US" sz="1800" b="1" i="0" u="none" strike="noStrike" cap="none">
                          <a:solidFill>
                            <a:schemeClr val="bg1"/>
                          </a:solidFill>
                          <a:latin typeface="Lato"/>
                          <a:ea typeface="+mn-ea"/>
                          <a:cs typeface="+mn-cs"/>
                          <a:sym typeface="Arial"/>
                        </a:rPr>
                        <a:t>Original Image</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a:txBody>
                    <a:bodyPr/>
                    <a:lstStyle/>
                    <a:p>
                      <a:pPr algn="ctr"/>
                      <a:r>
                        <a:rPr lang="en-US" sz="1800" err="1">
                          <a:latin typeface="Lato"/>
                        </a:rPr>
                        <a:t>GradCAM</a:t>
                      </a:r>
                      <a:endParaRPr lang="en-US" sz="1800">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D11D50"/>
                    </a:solidFill>
                  </a:tcPr>
                </a:tc>
                <a:extLst>
                  <a:ext uri="{0D108BD9-81ED-4DB2-BD59-A6C34878D82A}">
                    <a16:rowId xmlns:a16="http://schemas.microsoft.com/office/drawing/2014/main" val="60319634"/>
                  </a:ext>
                </a:extLst>
              </a:tr>
              <a:tr h="378204">
                <a:tc>
                  <a:txBody>
                    <a:bodyPr/>
                    <a:lstStyle/>
                    <a:p>
                      <a:pPr algn="ctr" fontAlgn="b"/>
                      <a:r>
                        <a:rPr lang="en-US" sz="1600" b="0" i="0" u="none" strike="noStrike">
                          <a:solidFill>
                            <a:srgbClr val="000000"/>
                          </a:solidFill>
                          <a:effectLst/>
                          <a:latin typeface="Lato"/>
                        </a:rPr>
                        <a:t>Predicted Probability: 1.0</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3132172"/>
                  </a:ext>
                </a:extLst>
              </a:tr>
              <a:tr h="4363883">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772486852"/>
                  </a:ext>
                </a:extLst>
              </a:tr>
            </a:tbl>
          </a:graphicData>
        </a:graphic>
      </p:graphicFrame>
      <p:sp>
        <p:nvSpPr>
          <p:cNvPr id="10" name="TextBox 9">
            <a:extLst>
              <a:ext uri="{FF2B5EF4-FFF2-40B4-BE49-F238E27FC236}">
                <a16:creationId xmlns:a16="http://schemas.microsoft.com/office/drawing/2014/main" id="{CFCE60C8-E7E2-4E3F-83F9-48553B431C87}"/>
              </a:ext>
            </a:extLst>
          </p:cNvPr>
          <p:cNvSpPr txBox="1"/>
          <p:nvPr/>
        </p:nvSpPr>
        <p:spPr>
          <a:xfrm>
            <a:off x="9472876" y="2428248"/>
            <a:ext cx="2499430" cy="2462213"/>
          </a:xfrm>
          <a:prstGeom prst="rect">
            <a:avLst/>
          </a:prstGeom>
          <a:solidFill>
            <a:schemeClr val="accent3">
              <a:lumMod val="20000"/>
              <a:lumOff val="80000"/>
            </a:schemeClr>
          </a:solidFill>
        </p:spPr>
        <p:txBody>
          <a:bodyPr wrap="square" lIns="91440" tIns="45720" rIns="91440" bIns="45720" rtlCol="0" anchor="t">
            <a:spAutoFit/>
          </a:bodyPr>
          <a:lstStyle/>
          <a:p>
            <a:r>
              <a:rPr lang="en-US" sz="1400">
                <a:latin typeface="Lato"/>
              </a:rPr>
              <a:t>Here, the difference is less easily discerned, but our model is just as confident</a:t>
            </a:r>
            <a:endParaRPr lang="en-US"/>
          </a:p>
          <a:p>
            <a:endParaRPr lang="en-US" sz="1400">
              <a:latin typeface="Lato"/>
            </a:endParaRPr>
          </a:p>
          <a:p>
            <a:r>
              <a:rPr lang="en-US" sz="1400">
                <a:latin typeface="Lato"/>
              </a:rPr>
              <a:t>We expect artifacts/latent features to occur around the chin and forehead region due to the techniques mentioned in Face2Face’s paper, which is confirmed by </a:t>
            </a:r>
            <a:r>
              <a:rPr lang="en-US" sz="1400" err="1">
                <a:latin typeface="Lato"/>
              </a:rPr>
              <a:t>GradCAM</a:t>
            </a:r>
            <a:endParaRPr lang="en-US" sz="1400">
              <a:latin typeface="Lato"/>
            </a:endParaRPr>
          </a:p>
        </p:txBody>
      </p:sp>
      <p:pic>
        <p:nvPicPr>
          <p:cNvPr id="14" name="Picture 13">
            <a:extLst>
              <a:ext uri="{FF2B5EF4-FFF2-40B4-BE49-F238E27FC236}">
                <a16:creationId xmlns:a16="http://schemas.microsoft.com/office/drawing/2014/main" id="{648B5CF9-C8DC-4E39-8587-D96A06F9E2BD}"/>
              </a:ext>
            </a:extLst>
          </p:cNvPr>
          <p:cNvPicPr>
            <a:picLocks noChangeAspect="1"/>
          </p:cNvPicPr>
          <p:nvPr/>
        </p:nvPicPr>
        <p:blipFill rotWithShape="1">
          <a:blip r:embed="rId3"/>
          <a:srcRect l="36890" t="19665" r="34366"/>
          <a:stretch/>
        </p:blipFill>
        <p:spPr>
          <a:xfrm>
            <a:off x="5554607" y="2360272"/>
            <a:ext cx="3182383" cy="3807679"/>
          </a:xfrm>
          <a:prstGeom prst="rect">
            <a:avLst/>
          </a:prstGeom>
        </p:spPr>
      </p:pic>
      <p:pic>
        <p:nvPicPr>
          <p:cNvPr id="16" name="Picture 15">
            <a:extLst>
              <a:ext uri="{FF2B5EF4-FFF2-40B4-BE49-F238E27FC236}">
                <a16:creationId xmlns:a16="http://schemas.microsoft.com/office/drawing/2014/main" id="{FB5F747E-E9C7-4E95-97A5-268C0A3087E6}"/>
              </a:ext>
            </a:extLst>
          </p:cNvPr>
          <p:cNvPicPr>
            <a:picLocks noChangeAspect="1"/>
          </p:cNvPicPr>
          <p:nvPr/>
        </p:nvPicPr>
        <p:blipFill rotWithShape="1">
          <a:blip r:embed="rId4"/>
          <a:srcRect t="5922" r="50900"/>
          <a:stretch/>
        </p:blipFill>
        <p:spPr>
          <a:xfrm>
            <a:off x="908779" y="2360272"/>
            <a:ext cx="3182383" cy="3488759"/>
          </a:xfrm>
          <a:prstGeom prst="rect">
            <a:avLst/>
          </a:prstGeom>
        </p:spPr>
      </p:pic>
      <p:sp>
        <p:nvSpPr>
          <p:cNvPr id="17" name="TextBox 16">
            <a:extLst>
              <a:ext uri="{FF2B5EF4-FFF2-40B4-BE49-F238E27FC236}">
                <a16:creationId xmlns:a16="http://schemas.microsoft.com/office/drawing/2014/main" id="{D315BD14-4F0B-4FDC-838B-0E6DAC477436}"/>
              </a:ext>
            </a:extLst>
          </p:cNvPr>
          <p:cNvSpPr txBox="1"/>
          <p:nvPr/>
        </p:nvSpPr>
        <p:spPr>
          <a:xfrm>
            <a:off x="4216236" y="7105145"/>
            <a:ext cx="3061697" cy="523220"/>
          </a:xfrm>
          <a:prstGeom prst="rect">
            <a:avLst/>
          </a:prstGeom>
          <a:noFill/>
        </p:spPr>
        <p:txBody>
          <a:bodyPr wrap="square" lIns="91440" tIns="45720" rIns="91440" bIns="45720" rtlCol="0" anchor="t">
            <a:spAutoFit/>
          </a:bodyPr>
          <a:lstStyle/>
          <a:p>
            <a:r>
              <a:rPr lang="en-US" sz="1400" b="1">
                <a:latin typeface="Lato"/>
              </a:rPr>
              <a:t>Predicted Probability via </a:t>
            </a:r>
            <a:r>
              <a:rPr lang="en-US" sz="1400" b="1" err="1">
                <a:latin typeface="Lato"/>
              </a:rPr>
              <a:t>EfficientNet</a:t>
            </a:r>
            <a:r>
              <a:rPr lang="en-US" sz="1400" b="1">
                <a:latin typeface="Lato"/>
              </a:rPr>
              <a:t> Model: </a:t>
            </a:r>
            <a:r>
              <a:rPr lang="en-US" sz="1400">
                <a:latin typeface="Lato"/>
              </a:rPr>
              <a:t>1.0</a:t>
            </a:r>
          </a:p>
        </p:txBody>
      </p:sp>
      <p:sp>
        <p:nvSpPr>
          <p:cNvPr id="20" name="Rectangle 19">
            <a:extLst>
              <a:ext uri="{FF2B5EF4-FFF2-40B4-BE49-F238E27FC236}">
                <a16:creationId xmlns:a16="http://schemas.microsoft.com/office/drawing/2014/main" id="{E1D1DEDD-0840-4271-96CC-A0E349206A3E}"/>
              </a:ext>
            </a:extLst>
          </p:cNvPr>
          <p:cNvSpPr/>
          <p:nvPr/>
        </p:nvSpPr>
        <p:spPr>
          <a:xfrm>
            <a:off x="6831786" y="2365878"/>
            <a:ext cx="1783294" cy="507995"/>
          </a:xfrm>
          <a:prstGeom prst="rect">
            <a:avLst/>
          </a:prstGeom>
          <a:noFill/>
          <a:ln w="38100">
            <a:solidFill>
              <a:srgbClr val="30CC4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84C6EC3-8100-4BCD-81E0-B77EFFF7E71A}"/>
              </a:ext>
            </a:extLst>
          </p:cNvPr>
          <p:cNvSpPr/>
          <p:nvPr/>
        </p:nvSpPr>
        <p:spPr>
          <a:xfrm>
            <a:off x="6550102" y="5105904"/>
            <a:ext cx="1191392" cy="253997"/>
          </a:xfrm>
          <a:prstGeom prst="rect">
            <a:avLst/>
          </a:prstGeom>
          <a:noFill/>
          <a:ln w="38100">
            <a:solidFill>
              <a:srgbClr val="30CC4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1077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2" name="Picture 11">
            <a:extLst>
              <a:ext uri="{FF2B5EF4-FFF2-40B4-BE49-F238E27FC236}">
                <a16:creationId xmlns:a16="http://schemas.microsoft.com/office/drawing/2014/main" id="{A2ADBA9C-F838-4F3B-A723-63ADAC401BB2}"/>
              </a:ext>
            </a:extLst>
          </p:cNvPr>
          <p:cNvPicPr>
            <a:picLocks noChangeAspect="1"/>
          </p:cNvPicPr>
          <p:nvPr/>
        </p:nvPicPr>
        <p:blipFill rotWithShape="1">
          <a:blip r:embed="rId3"/>
          <a:srcRect l="35967" t="17129" r="34591"/>
          <a:stretch/>
        </p:blipFill>
        <p:spPr>
          <a:xfrm>
            <a:off x="5530632" y="2428248"/>
            <a:ext cx="3160350" cy="3674266"/>
          </a:xfrm>
          <a:prstGeom prst="rect">
            <a:avLst/>
          </a:prstGeom>
        </p:spPr>
      </p:pic>
      <p:sp>
        <p:nvSpPr>
          <p:cNvPr id="137" name="Google Shape;137;p5"/>
          <p:cNvSpPr txBox="1"/>
          <p:nvPr/>
        </p:nvSpPr>
        <p:spPr>
          <a:xfrm>
            <a:off x="376000" y="203200"/>
            <a:ext cx="12019200" cy="860000"/>
          </a:xfrm>
          <a:prstGeom prst="rect">
            <a:avLst/>
          </a:prstGeom>
          <a:noFill/>
          <a:ln>
            <a:noFill/>
          </a:ln>
        </p:spPr>
        <p:txBody>
          <a:bodyPr spcFirstLastPara="1" wrap="square" lIns="121900" tIns="60933" rIns="121900" bIns="60933" anchor="t" anchorCtr="0">
            <a:noAutofit/>
          </a:bodyPr>
          <a:lstStyle/>
          <a:p>
            <a:pPr marL="380365" indent="-227965"/>
            <a:r>
              <a:rPr lang="en" sz="2700" b="1">
                <a:solidFill>
                  <a:schemeClr val="bg1"/>
                </a:solidFill>
                <a:latin typeface="Lato"/>
                <a:sym typeface="Lato"/>
              </a:rPr>
              <a:t>The Solution</a:t>
            </a:r>
            <a:endParaRPr lang="en-US">
              <a:solidFill>
                <a:schemeClr val="bg1"/>
              </a:solidFill>
            </a:endParaRPr>
          </a:p>
        </p:txBody>
      </p:sp>
      <p:sp>
        <p:nvSpPr>
          <p:cNvPr id="2" name="Google Shape;87;gbd1a511eea_0_0">
            <a:extLst>
              <a:ext uri="{FF2B5EF4-FFF2-40B4-BE49-F238E27FC236}">
                <a16:creationId xmlns:a16="http://schemas.microsoft.com/office/drawing/2014/main" id="{CFC53DCF-7DA9-4FD3-9A1D-5EABBAB879BF}"/>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True Negative (Real Image)</a:t>
            </a:r>
            <a:endParaRPr lang="en-US" sz="3600">
              <a:solidFill>
                <a:schemeClr val="tx1">
                  <a:lumMod val="65000"/>
                  <a:lumOff val="35000"/>
                </a:schemeClr>
              </a:solidFill>
            </a:endParaRPr>
          </a:p>
        </p:txBody>
      </p:sp>
      <p:sp>
        <p:nvSpPr>
          <p:cNvPr id="18" name="Rectangle 17">
            <a:extLst>
              <a:ext uri="{FF2B5EF4-FFF2-40B4-BE49-F238E27FC236}">
                <a16:creationId xmlns:a16="http://schemas.microsoft.com/office/drawing/2014/main" id="{0089CD7A-E409-434C-B17D-24B5B61F5F2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4">
            <a:extLst>
              <a:ext uri="{FF2B5EF4-FFF2-40B4-BE49-F238E27FC236}">
                <a16:creationId xmlns:a16="http://schemas.microsoft.com/office/drawing/2014/main" id="{06CFCDDE-CE94-4ECC-A483-A183C9AD0113}"/>
              </a:ext>
            </a:extLst>
          </p:cNvPr>
          <p:cNvGraphicFramePr>
            <a:graphicFrameLocks noGrp="1"/>
          </p:cNvGraphicFramePr>
          <p:nvPr/>
        </p:nvGraphicFramePr>
        <p:xfrm>
          <a:off x="278781" y="930615"/>
          <a:ext cx="8954430" cy="5302787"/>
        </p:xfrm>
        <a:graphic>
          <a:graphicData uri="http://schemas.openxmlformats.org/drawingml/2006/table">
            <a:tbl>
              <a:tblPr firstRow="1" bandRow="1">
                <a:tableStyleId>{F2DE63D5-997A-4646-A377-4702673A728D}</a:tableStyleId>
              </a:tblPr>
              <a:tblGrid>
                <a:gridCol w="4438283">
                  <a:extLst>
                    <a:ext uri="{9D8B030D-6E8A-4147-A177-3AD203B41FA5}">
                      <a16:colId xmlns:a16="http://schemas.microsoft.com/office/drawing/2014/main" val="1545889258"/>
                    </a:ext>
                  </a:extLst>
                </a:gridCol>
                <a:gridCol w="4516147">
                  <a:extLst>
                    <a:ext uri="{9D8B030D-6E8A-4147-A177-3AD203B41FA5}">
                      <a16:colId xmlns:a16="http://schemas.microsoft.com/office/drawing/2014/main" val="1205440156"/>
                    </a:ext>
                  </a:extLst>
                </a:gridCol>
              </a:tblGrid>
              <a:tr h="560700">
                <a:tc>
                  <a:txBody>
                    <a:bodyPr/>
                    <a:lstStyle/>
                    <a:p>
                      <a:pPr algn="ctr" fontAlgn="b"/>
                      <a:r>
                        <a:rPr lang="en-US" sz="1800" b="1" i="0" u="none" strike="noStrike" cap="none">
                          <a:solidFill>
                            <a:schemeClr val="bg1"/>
                          </a:solidFill>
                          <a:latin typeface="Lato"/>
                          <a:ea typeface="+mn-ea"/>
                          <a:cs typeface="+mn-cs"/>
                          <a:sym typeface="Arial"/>
                        </a:rPr>
                        <a:t>Original Image</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a:txBody>
                    <a:bodyPr/>
                    <a:lstStyle/>
                    <a:p>
                      <a:pPr algn="ctr"/>
                      <a:r>
                        <a:rPr lang="en-US" sz="1800" err="1">
                          <a:latin typeface="Lato"/>
                        </a:rPr>
                        <a:t>GradCAM</a:t>
                      </a:r>
                      <a:endParaRPr lang="en-US" sz="1800">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D11D50"/>
                    </a:solidFill>
                  </a:tcPr>
                </a:tc>
                <a:extLst>
                  <a:ext uri="{0D108BD9-81ED-4DB2-BD59-A6C34878D82A}">
                    <a16:rowId xmlns:a16="http://schemas.microsoft.com/office/drawing/2014/main" val="60319634"/>
                  </a:ext>
                </a:extLst>
              </a:tr>
              <a:tr h="378204">
                <a:tc>
                  <a:txBody>
                    <a:bodyPr/>
                    <a:lstStyle/>
                    <a:p>
                      <a:pPr algn="ctr" fontAlgn="b"/>
                      <a:r>
                        <a:rPr lang="en-US" sz="1600" b="0" i="0" u="none" strike="noStrike">
                          <a:solidFill>
                            <a:srgbClr val="000000"/>
                          </a:solidFill>
                          <a:effectLst/>
                          <a:latin typeface="Lato"/>
                        </a:rPr>
                        <a:t>Predicted Probability: 1.0</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3132172"/>
                  </a:ext>
                </a:extLst>
              </a:tr>
              <a:tr h="4363883">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772486852"/>
                  </a:ext>
                </a:extLst>
              </a:tr>
            </a:tbl>
          </a:graphicData>
        </a:graphic>
      </p:graphicFrame>
      <p:sp>
        <p:nvSpPr>
          <p:cNvPr id="17" name="TextBox 16">
            <a:extLst>
              <a:ext uri="{FF2B5EF4-FFF2-40B4-BE49-F238E27FC236}">
                <a16:creationId xmlns:a16="http://schemas.microsoft.com/office/drawing/2014/main" id="{D315BD14-4F0B-4FDC-838B-0E6DAC477436}"/>
              </a:ext>
            </a:extLst>
          </p:cNvPr>
          <p:cNvSpPr txBox="1"/>
          <p:nvPr/>
        </p:nvSpPr>
        <p:spPr>
          <a:xfrm>
            <a:off x="4216236" y="7105145"/>
            <a:ext cx="3061697" cy="523220"/>
          </a:xfrm>
          <a:prstGeom prst="rect">
            <a:avLst/>
          </a:prstGeom>
          <a:noFill/>
        </p:spPr>
        <p:txBody>
          <a:bodyPr wrap="square" lIns="91440" tIns="45720" rIns="91440" bIns="45720" rtlCol="0" anchor="t">
            <a:spAutoFit/>
          </a:bodyPr>
          <a:lstStyle/>
          <a:p>
            <a:r>
              <a:rPr lang="en-US" sz="1400" b="1">
                <a:latin typeface="Lato"/>
              </a:rPr>
              <a:t>Predicted Probability via </a:t>
            </a:r>
            <a:r>
              <a:rPr lang="en-US" sz="1400" b="1" err="1">
                <a:latin typeface="Lato"/>
              </a:rPr>
              <a:t>EfficientNet</a:t>
            </a:r>
            <a:r>
              <a:rPr lang="en-US" sz="1400" b="1">
                <a:latin typeface="Lato"/>
              </a:rPr>
              <a:t> Model: </a:t>
            </a:r>
            <a:r>
              <a:rPr lang="en-US" sz="1400">
                <a:latin typeface="Lato"/>
              </a:rPr>
              <a:t>1.0</a:t>
            </a:r>
          </a:p>
        </p:txBody>
      </p:sp>
      <p:sp>
        <p:nvSpPr>
          <p:cNvPr id="21" name="Rectangle 20">
            <a:extLst>
              <a:ext uri="{FF2B5EF4-FFF2-40B4-BE49-F238E27FC236}">
                <a16:creationId xmlns:a16="http://schemas.microsoft.com/office/drawing/2014/main" id="{A41F5498-6EE0-4F3E-9AAF-0B2CA2C38D26}"/>
              </a:ext>
            </a:extLst>
          </p:cNvPr>
          <p:cNvSpPr/>
          <p:nvPr/>
        </p:nvSpPr>
        <p:spPr>
          <a:xfrm rot="10544702">
            <a:off x="6629338" y="4069734"/>
            <a:ext cx="1303717" cy="479058"/>
          </a:xfrm>
          <a:prstGeom prst="rect">
            <a:avLst/>
          </a:prstGeom>
          <a:noFill/>
          <a:ln w="38100">
            <a:solidFill>
              <a:srgbClr val="30CC4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20FA1B4-109B-41A9-B856-BFBE4DE4E111}"/>
              </a:ext>
            </a:extLst>
          </p:cNvPr>
          <p:cNvPicPr>
            <a:picLocks noChangeAspect="1"/>
          </p:cNvPicPr>
          <p:nvPr/>
        </p:nvPicPr>
        <p:blipFill rotWithShape="1">
          <a:blip r:embed="rId4"/>
          <a:srcRect t="6209" r="50862"/>
          <a:stretch/>
        </p:blipFill>
        <p:spPr>
          <a:xfrm>
            <a:off x="888214" y="2428248"/>
            <a:ext cx="3160350" cy="3403314"/>
          </a:xfrm>
          <a:prstGeom prst="rect">
            <a:avLst/>
          </a:prstGeom>
        </p:spPr>
      </p:pic>
    </p:spTree>
    <p:extLst>
      <p:ext uri="{BB962C8B-B14F-4D97-AF65-F5344CB8AC3E}">
        <p14:creationId xmlns:p14="http://schemas.microsoft.com/office/powerpoint/2010/main" val="1962023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2" name="Picture 11">
            <a:extLst>
              <a:ext uri="{FF2B5EF4-FFF2-40B4-BE49-F238E27FC236}">
                <a16:creationId xmlns:a16="http://schemas.microsoft.com/office/drawing/2014/main" id="{1AB9D612-F02B-4C93-A806-EC74ADB3D7DA}"/>
              </a:ext>
            </a:extLst>
          </p:cNvPr>
          <p:cNvPicPr>
            <a:picLocks noChangeAspect="1"/>
          </p:cNvPicPr>
          <p:nvPr/>
        </p:nvPicPr>
        <p:blipFill rotWithShape="1">
          <a:blip r:embed="rId3"/>
          <a:srcRect l="36720" t="14861" r="35210" b="2294"/>
          <a:stretch/>
        </p:blipFill>
        <p:spPr>
          <a:xfrm>
            <a:off x="5635596" y="2255852"/>
            <a:ext cx="3005209" cy="3768829"/>
          </a:xfrm>
          <a:prstGeom prst="rect">
            <a:avLst/>
          </a:prstGeom>
        </p:spPr>
      </p:pic>
      <p:sp>
        <p:nvSpPr>
          <p:cNvPr id="137" name="Google Shape;137;p5"/>
          <p:cNvSpPr txBox="1"/>
          <p:nvPr/>
        </p:nvSpPr>
        <p:spPr>
          <a:xfrm>
            <a:off x="376000" y="203200"/>
            <a:ext cx="12019200" cy="860000"/>
          </a:xfrm>
          <a:prstGeom prst="rect">
            <a:avLst/>
          </a:prstGeom>
          <a:noFill/>
          <a:ln>
            <a:noFill/>
          </a:ln>
        </p:spPr>
        <p:txBody>
          <a:bodyPr spcFirstLastPara="1" wrap="square" lIns="121900" tIns="60933" rIns="121900" bIns="60933" anchor="t" anchorCtr="0">
            <a:noAutofit/>
          </a:bodyPr>
          <a:lstStyle/>
          <a:p>
            <a:pPr marL="380365" indent="-227965"/>
            <a:r>
              <a:rPr lang="en" sz="2700" b="1">
                <a:solidFill>
                  <a:schemeClr val="bg1"/>
                </a:solidFill>
                <a:latin typeface="Lato"/>
                <a:sym typeface="Lato"/>
              </a:rPr>
              <a:t>The Solution</a:t>
            </a:r>
            <a:endParaRPr lang="en-US">
              <a:solidFill>
                <a:schemeClr val="bg1"/>
              </a:solidFill>
            </a:endParaRPr>
          </a:p>
        </p:txBody>
      </p:sp>
      <p:sp>
        <p:nvSpPr>
          <p:cNvPr id="2" name="Google Shape;87;gbd1a511eea_0_0">
            <a:extLst>
              <a:ext uri="{FF2B5EF4-FFF2-40B4-BE49-F238E27FC236}">
                <a16:creationId xmlns:a16="http://schemas.microsoft.com/office/drawing/2014/main" id="{CFC53DCF-7DA9-4FD3-9A1D-5EABBAB879BF}"/>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False Negative (Fake Image)</a:t>
            </a:r>
            <a:endParaRPr lang="en-US" sz="3600">
              <a:solidFill>
                <a:schemeClr val="tx1">
                  <a:lumMod val="65000"/>
                  <a:lumOff val="35000"/>
                </a:schemeClr>
              </a:solidFill>
            </a:endParaRPr>
          </a:p>
        </p:txBody>
      </p:sp>
      <p:sp>
        <p:nvSpPr>
          <p:cNvPr id="18" name="Rectangle 17">
            <a:extLst>
              <a:ext uri="{FF2B5EF4-FFF2-40B4-BE49-F238E27FC236}">
                <a16:creationId xmlns:a16="http://schemas.microsoft.com/office/drawing/2014/main" id="{0089CD7A-E409-434C-B17D-24B5B61F5F2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4">
            <a:extLst>
              <a:ext uri="{FF2B5EF4-FFF2-40B4-BE49-F238E27FC236}">
                <a16:creationId xmlns:a16="http://schemas.microsoft.com/office/drawing/2014/main" id="{06CFCDDE-CE94-4ECC-A483-A183C9AD0113}"/>
              </a:ext>
            </a:extLst>
          </p:cNvPr>
          <p:cNvGraphicFramePr>
            <a:graphicFrameLocks noGrp="1"/>
          </p:cNvGraphicFramePr>
          <p:nvPr>
            <p:extLst>
              <p:ext uri="{D42A27DB-BD31-4B8C-83A1-F6EECF244321}">
                <p14:modId xmlns:p14="http://schemas.microsoft.com/office/powerpoint/2010/main" val="3566316655"/>
              </p:ext>
            </p:extLst>
          </p:nvPr>
        </p:nvGraphicFramePr>
        <p:xfrm>
          <a:off x="278781" y="930615"/>
          <a:ext cx="8954430" cy="5302787"/>
        </p:xfrm>
        <a:graphic>
          <a:graphicData uri="http://schemas.openxmlformats.org/drawingml/2006/table">
            <a:tbl>
              <a:tblPr firstRow="1" bandRow="1">
                <a:tableStyleId>{F2DE63D5-997A-4646-A377-4702673A728D}</a:tableStyleId>
              </a:tblPr>
              <a:tblGrid>
                <a:gridCol w="4438283">
                  <a:extLst>
                    <a:ext uri="{9D8B030D-6E8A-4147-A177-3AD203B41FA5}">
                      <a16:colId xmlns:a16="http://schemas.microsoft.com/office/drawing/2014/main" val="1545889258"/>
                    </a:ext>
                  </a:extLst>
                </a:gridCol>
                <a:gridCol w="4516147">
                  <a:extLst>
                    <a:ext uri="{9D8B030D-6E8A-4147-A177-3AD203B41FA5}">
                      <a16:colId xmlns:a16="http://schemas.microsoft.com/office/drawing/2014/main" val="1205440156"/>
                    </a:ext>
                  </a:extLst>
                </a:gridCol>
              </a:tblGrid>
              <a:tr h="560700">
                <a:tc>
                  <a:txBody>
                    <a:bodyPr/>
                    <a:lstStyle/>
                    <a:p>
                      <a:pPr algn="ctr" fontAlgn="b"/>
                      <a:r>
                        <a:rPr lang="en-US" sz="1800" b="1" i="0" u="none" strike="noStrike" cap="none">
                          <a:solidFill>
                            <a:schemeClr val="bg1"/>
                          </a:solidFill>
                          <a:latin typeface="Lato"/>
                          <a:ea typeface="+mn-ea"/>
                          <a:cs typeface="+mn-cs"/>
                          <a:sym typeface="Arial"/>
                        </a:rPr>
                        <a:t>Original Image</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a:txBody>
                    <a:bodyPr/>
                    <a:lstStyle/>
                    <a:p>
                      <a:pPr algn="ctr"/>
                      <a:r>
                        <a:rPr lang="en-US" sz="1800" err="1">
                          <a:latin typeface="Lato"/>
                        </a:rPr>
                        <a:t>GradCAM</a:t>
                      </a:r>
                      <a:endParaRPr lang="en-US" sz="1800">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D11D50"/>
                    </a:solidFill>
                  </a:tcPr>
                </a:tc>
                <a:extLst>
                  <a:ext uri="{0D108BD9-81ED-4DB2-BD59-A6C34878D82A}">
                    <a16:rowId xmlns:a16="http://schemas.microsoft.com/office/drawing/2014/main" val="60319634"/>
                  </a:ext>
                </a:extLst>
              </a:tr>
              <a:tr h="378204">
                <a:tc>
                  <a:txBody>
                    <a:bodyPr/>
                    <a:lstStyle/>
                    <a:p>
                      <a:pPr algn="ctr" fontAlgn="b"/>
                      <a:r>
                        <a:rPr lang="en-US" sz="1600" b="0" i="0" u="none" strike="noStrike">
                          <a:solidFill>
                            <a:srgbClr val="000000"/>
                          </a:solidFill>
                          <a:effectLst/>
                          <a:latin typeface="Lato"/>
                        </a:rPr>
                        <a:t>Predicted Probability: 0.99</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3132172"/>
                  </a:ext>
                </a:extLst>
              </a:tr>
              <a:tr h="4363883">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772486852"/>
                  </a:ext>
                </a:extLst>
              </a:tr>
            </a:tbl>
          </a:graphicData>
        </a:graphic>
      </p:graphicFrame>
      <p:sp>
        <p:nvSpPr>
          <p:cNvPr id="10" name="TextBox 9">
            <a:extLst>
              <a:ext uri="{FF2B5EF4-FFF2-40B4-BE49-F238E27FC236}">
                <a16:creationId xmlns:a16="http://schemas.microsoft.com/office/drawing/2014/main" id="{CFCE60C8-E7E2-4E3F-83F9-48553B431C87}"/>
              </a:ext>
            </a:extLst>
          </p:cNvPr>
          <p:cNvSpPr txBox="1"/>
          <p:nvPr/>
        </p:nvSpPr>
        <p:spPr>
          <a:xfrm>
            <a:off x="9472876" y="2428248"/>
            <a:ext cx="2499430" cy="2031325"/>
          </a:xfrm>
          <a:prstGeom prst="rect">
            <a:avLst/>
          </a:prstGeom>
          <a:solidFill>
            <a:schemeClr val="accent3">
              <a:lumMod val="20000"/>
              <a:lumOff val="80000"/>
            </a:schemeClr>
          </a:solidFill>
        </p:spPr>
        <p:txBody>
          <a:bodyPr wrap="square" lIns="91440" tIns="45720" rIns="91440" bIns="45720" rtlCol="0" anchor="t">
            <a:spAutoFit/>
          </a:bodyPr>
          <a:lstStyle/>
          <a:p>
            <a:r>
              <a:rPr lang="en-US" sz="1400">
                <a:latin typeface="Lato"/>
              </a:rPr>
              <a:t>Here, the model is extremely confident that this is a real image, however it is </a:t>
            </a:r>
            <a:r>
              <a:rPr lang="en-US" sz="1400" b="1">
                <a:solidFill>
                  <a:srgbClr val="FF0000"/>
                </a:solidFill>
                <a:latin typeface="Lato"/>
              </a:rPr>
              <a:t>wrong</a:t>
            </a:r>
            <a:endParaRPr lang="en-US"/>
          </a:p>
          <a:p>
            <a:pPr marL="285750" indent="-285750">
              <a:buFont typeface="Arial" panose="020B0604020202020204" pitchFamily="34" charset="0"/>
              <a:buChar char="•"/>
            </a:pPr>
            <a:endParaRPr lang="en-US" sz="1400">
              <a:latin typeface="Lato"/>
            </a:endParaRPr>
          </a:p>
          <a:p>
            <a:r>
              <a:rPr lang="en-US" sz="1400">
                <a:latin typeface="Lato"/>
              </a:rPr>
              <a:t>Our model potentially placed too much weight on this region or was tricked by expert blending for this frame</a:t>
            </a:r>
          </a:p>
        </p:txBody>
      </p:sp>
      <p:sp>
        <p:nvSpPr>
          <p:cNvPr id="17" name="TextBox 16">
            <a:extLst>
              <a:ext uri="{FF2B5EF4-FFF2-40B4-BE49-F238E27FC236}">
                <a16:creationId xmlns:a16="http://schemas.microsoft.com/office/drawing/2014/main" id="{D315BD14-4F0B-4FDC-838B-0E6DAC477436}"/>
              </a:ext>
            </a:extLst>
          </p:cNvPr>
          <p:cNvSpPr txBox="1"/>
          <p:nvPr/>
        </p:nvSpPr>
        <p:spPr>
          <a:xfrm>
            <a:off x="4216236" y="7105145"/>
            <a:ext cx="3061697" cy="523220"/>
          </a:xfrm>
          <a:prstGeom prst="rect">
            <a:avLst/>
          </a:prstGeom>
          <a:noFill/>
        </p:spPr>
        <p:txBody>
          <a:bodyPr wrap="square" lIns="91440" tIns="45720" rIns="91440" bIns="45720" rtlCol="0" anchor="t">
            <a:spAutoFit/>
          </a:bodyPr>
          <a:lstStyle/>
          <a:p>
            <a:r>
              <a:rPr lang="en-US" sz="1400" b="1">
                <a:latin typeface="Lato"/>
              </a:rPr>
              <a:t>Predicted Probability via </a:t>
            </a:r>
            <a:r>
              <a:rPr lang="en-US" sz="1400" b="1" err="1">
                <a:latin typeface="Lato"/>
              </a:rPr>
              <a:t>EfficientNet</a:t>
            </a:r>
            <a:r>
              <a:rPr lang="en-US" sz="1400" b="1">
                <a:latin typeface="Lato"/>
              </a:rPr>
              <a:t> Model: </a:t>
            </a:r>
            <a:r>
              <a:rPr lang="en-US" sz="1400">
                <a:latin typeface="Lato"/>
              </a:rPr>
              <a:t>1.0</a:t>
            </a:r>
          </a:p>
        </p:txBody>
      </p:sp>
      <p:sp>
        <p:nvSpPr>
          <p:cNvPr id="20" name="Rectangle 19">
            <a:extLst>
              <a:ext uri="{FF2B5EF4-FFF2-40B4-BE49-F238E27FC236}">
                <a16:creationId xmlns:a16="http://schemas.microsoft.com/office/drawing/2014/main" id="{E1D1DEDD-0840-4271-96CC-A0E349206A3E}"/>
              </a:ext>
            </a:extLst>
          </p:cNvPr>
          <p:cNvSpPr/>
          <p:nvPr/>
        </p:nvSpPr>
        <p:spPr>
          <a:xfrm rot="455089">
            <a:off x="6675887" y="3433275"/>
            <a:ext cx="879818" cy="1265192"/>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84B64CE-7AE0-453D-86DF-0A3177DDFF69}"/>
              </a:ext>
            </a:extLst>
          </p:cNvPr>
          <p:cNvPicPr>
            <a:picLocks noChangeAspect="1"/>
          </p:cNvPicPr>
          <p:nvPr/>
        </p:nvPicPr>
        <p:blipFill rotWithShape="1">
          <a:blip r:embed="rId4"/>
          <a:srcRect t="5051" r="50906"/>
          <a:stretch/>
        </p:blipFill>
        <p:spPr>
          <a:xfrm>
            <a:off x="883586" y="2327368"/>
            <a:ext cx="3160350" cy="3521042"/>
          </a:xfrm>
          <a:prstGeom prst="rect">
            <a:avLst/>
          </a:prstGeom>
        </p:spPr>
      </p:pic>
      <p:sp>
        <p:nvSpPr>
          <p:cNvPr id="19" name="Rectangle 18">
            <a:extLst>
              <a:ext uri="{FF2B5EF4-FFF2-40B4-BE49-F238E27FC236}">
                <a16:creationId xmlns:a16="http://schemas.microsoft.com/office/drawing/2014/main" id="{DE131153-B98F-4035-B735-F31F1C8466D8}"/>
              </a:ext>
            </a:extLst>
          </p:cNvPr>
          <p:cNvSpPr/>
          <p:nvPr/>
        </p:nvSpPr>
        <p:spPr>
          <a:xfrm>
            <a:off x="1138122" y="4244877"/>
            <a:ext cx="435555" cy="536832"/>
          </a:xfrm>
          <a:prstGeom prst="rect">
            <a:avLst/>
          </a:prstGeom>
          <a:noFill/>
          <a:ln w="76200">
            <a:solidFill>
              <a:srgbClr val="30C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71DF8B35-F9FF-4EDB-BB50-0E25A2CBB52B}"/>
              </a:ext>
            </a:extLst>
          </p:cNvPr>
          <p:cNvCxnSpPr>
            <a:cxnSpLocks/>
            <a:stCxn id="19" idx="1"/>
            <a:endCxn id="24" idx="1"/>
          </p:cNvCxnSpPr>
          <p:nvPr/>
        </p:nvCxnSpPr>
        <p:spPr>
          <a:xfrm rot="10800000" flipH="1" flipV="1">
            <a:off x="1138121" y="4513292"/>
            <a:ext cx="13529" cy="1434101"/>
          </a:xfrm>
          <a:prstGeom prst="bentConnector3">
            <a:avLst>
              <a:gd name="adj1" fmla="val -1689704"/>
            </a:avLst>
          </a:prstGeom>
          <a:ln w="38100">
            <a:solidFill>
              <a:srgbClr val="30CC44"/>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39E8747-1E30-45A5-AB9E-9D07F1AFA4F8}"/>
              </a:ext>
            </a:extLst>
          </p:cNvPr>
          <p:cNvSpPr txBox="1"/>
          <p:nvPr/>
        </p:nvSpPr>
        <p:spPr>
          <a:xfrm>
            <a:off x="2208048" y="5650432"/>
            <a:ext cx="2174382" cy="461665"/>
          </a:xfrm>
          <a:prstGeom prst="rect">
            <a:avLst/>
          </a:prstGeom>
          <a:solidFill>
            <a:schemeClr val="accent3">
              <a:lumMod val="20000"/>
              <a:lumOff val="80000"/>
            </a:schemeClr>
          </a:solidFill>
        </p:spPr>
        <p:txBody>
          <a:bodyPr wrap="square" lIns="91440" tIns="45720" rIns="91440" bIns="45720" rtlCol="0" anchor="t">
            <a:spAutoFit/>
          </a:bodyPr>
          <a:lstStyle/>
          <a:p>
            <a:r>
              <a:rPr lang="en-US" sz="1200">
                <a:latin typeface="Lato"/>
              </a:rPr>
              <a:t>Needs to be tuned to better identify artifacts such as this</a:t>
            </a:r>
          </a:p>
        </p:txBody>
      </p:sp>
      <p:pic>
        <p:nvPicPr>
          <p:cNvPr id="24" name="Picture 23">
            <a:extLst>
              <a:ext uri="{FF2B5EF4-FFF2-40B4-BE49-F238E27FC236}">
                <a16:creationId xmlns:a16="http://schemas.microsoft.com/office/drawing/2014/main" id="{961B6D10-6780-4909-B1B0-8786578EABAA}"/>
              </a:ext>
            </a:extLst>
          </p:cNvPr>
          <p:cNvPicPr>
            <a:picLocks noChangeAspect="1"/>
          </p:cNvPicPr>
          <p:nvPr/>
        </p:nvPicPr>
        <p:blipFill rotWithShape="1">
          <a:blip r:embed="rId4"/>
          <a:srcRect l="3927" t="56091" r="89056" b="27866"/>
          <a:stretch/>
        </p:blipFill>
        <p:spPr>
          <a:xfrm>
            <a:off x="1151651" y="5442331"/>
            <a:ext cx="850006" cy="1010126"/>
          </a:xfrm>
          <a:prstGeom prst="rect">
            <a:avLst/>
          </a:prstGeom>
          <a:ln w="38100">
            <a:solidFill>
              <a:srgbClr val="30CC44"/>
            </a:solidFill>
          </a:ln>
        </p:spPr>
      </p:pic>
    </p:spTree>
    <p:extLst>
      <p:ext uri="{BB962C8B-B14F-4D97-AF65-F5344CB8AC3E}">
        <p14:creationId xmlns:p14="http://schemas.microsoft.com/office/powerpoint/2010/main" val="2386980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B283E9-3A06-491F-801D-E57BD5B11822}"/>
              </a:ext>
            </a:extLst>
          </p:cNvPr>
          <p:cNvSpPr/>
          <p:nvPr/>
        </p:nvSpPr>
        <p:spPr>
          <a:xfrm>
            <a:off x="0" y="6048527"/>
            <a:ext cx="9065725" cy="8139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F95B6AA-DEB7-41CD-9D9E-EB18BC4CFC5A}"/>
              </a:ext>
            </a:extLst>
          </p:cNvPr>
          <p:cNvSpPr/>
          <p:nvPr/>
        </p:nvSpPr>
        <p:spPr>
          <a:xfrm>
            <a:off x="9067063" y="6048527"/>
            <a:ext cx="3124937" cy="8139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4065DD-D7BF-4ED9-8180-E2673ABE390A}"/>
              </a:ext>
            </a:extLst>
          </p:cNvPr>
          <p:cNvSpPr txBox="1"/>
          <p:nvPr/>
        </p:nvSpPr>
        <p:spPr>
          <a:xfrm>
            <a:off x="2482349" y="1407970"/>
            <a:ext cx="3866491"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b="1">
                <a:solidFill>
                  <a:schemeClr val="tx1">
                    <a:lumMod val="65000"/>
                    <a:lumOff val="35000"/>
                  </a:schemeClr>
                </a:solidFill>
                <a:latin typeface="Helvetica Neue"/>
                <a:ea typeface="+mj-ea"/>
              </a:rPr>
              <a:t>The video received 2.4M views on Twitter...</a:t>
            </a:r>
            <a:endParaRPr lang="en-US">
              <a:solidFill>
                <a:schemeClr val="tx1">
                  <a:lumMod val="65000"/>
                  <a:lumOff val="35000"/>
                </a:schemeClr>
              </a:solidFill>
              <a:ea typeface="+mj-ea"/>
              <a:cs typeface="Calibri"/>
            </a:endParaRPr>
          </a:p>
        </p:txBody>
      </p:sp>
      <p:pic>
        <p:nvPicPr>
          <p:cNvPr id="8" name="Picture 8" descr="Logo&#10;&#10;Description automatically generated">
            <a:extLst>
              <a:ext uri="{FF2B5EF4-FFF2-40B4-BE49-F238E27FC236}">
                <a16:creationId xmlns:a16="http://schemas.microsoft.com/office/drawing/2014/main" id="{741AB18A-9A5D-4A52-81B0-A846FA63ADAF}"/>
              </a:ext>
            </a:extLst>
          </p:cNvPr>
          <p:cNvPicPr>
            <a:picLocks noChangeAspect="1"/>
          </p:cNvPicPr>
          <p:nvPr/>
        </p:nvPicPr>
        <p:blipFill>
          <a:blip r:embed="rId3"/>
          <a:stretch>
            <a:fillRect/>
          </a:stretch>
        </p:blipFill>
        <p:spPr>
          <a:xfrm>
            <a:off x="957695" y="1286741"/>
            <a:ext cx="1175905" cy="1175905"/>
          </a:xfrm>
          <a:prstGeom prst="rect">
            <a:avLst/>
          </a:prstGeom>
        </p:spPr>
      </p:pic>
      <p:pic>
        <p:nvPicPr>
          <p:cNvPr id="9" name="Picture 9">
            <a:extLst>
              <a:ext uri="{FF2B5EF4-FFF2-40B4-BE49-F238E27FC236}">
                <a16:creationId xmlns:a16="http://schemas.microsoft.com/office/drawing/2014/main" id="{169E62A6-91E0-4081-A535-4D7124D2B8FB}"/>
              </a:ext>
            </a:extLst>
          </p:cNvPr>
          <p:cNvPicPr>
            <a:picLocks noChangeAspect="1"/>
          </p:cNvPicPr>
          <p:nvPr/>
        </p:nvPicPr>
        <p:blipFill rotWithShape="1">
          <a:blip r:embed="rId4"/>
          <a:srcRect l="8000" t="15929" r="4889" b="15929"/>
          <a:stretch/>
        </p:blipFill>
        <p:spPr>
          <a:xfrm>
            <a:off x="723901" y="2533649"/>
            <a:ext cx="1695676" cy="1332321"/>
          </a:xfrm>
          <a:prstGeom prst="rect">
            <a:avLst/>
          </a:prstGeom>
        </p:spPr>
      </p:pic>
      <p:pic>
        <p:nvPicPr>
          <p:cNvPr id="10" name="Picture 10" descr="Icon&#10;&#10;Description automatically generated">
            <a:extLst>
              <a:ext uri="{FF2B5EF4-FFF2-40B4-BE49-F238E27FC236}">
                <a16:creationId xmlns:a16="http://schemas.microsoft.com/office/drawing/2014/main" id="{ECBF6511-AE5C-4161-9DF9-B573CC7C4244}"/>
              </a:ext>
            </a:extLst>
          </p:cNvPr>
          <p:cNvPicPr>
            <a:picLocks noChangeAspect="1"/>
          </p:cNvPicPr>
          <p:nvPr/>
        </p:nvPicPr>
        <p:blipFill>
          <a:blip r:embed="rId5"/>
          <a:stretch>
            <a:fillRect/>
          </a:stretch>
        </p:blipFill>
        <p:spPr>
          <a:xfrm>
            <a:off x="954232" y="3984914"/>
            <a:ext cx="1217469" cy="1217469"/>
          </a:xfrm>
          <a:prstGeom prst="rect">
            <a:avLst/>
          </a:prstGeom>
        </p:spPr>
      </p:pic>
      <p:sp>
        <p:nvSpPr>
          <p:cNvPr id="11" name="TextBox 10">
            <a:extLst>
              <a:ext uri="{FF2B5EF4-FFF2-40B4-BE49-F238E27FC236}">
                <a16:creationId xmlns:a16="http://schemas.microsoft.com/office/drawing/2014/main" id="{A526DA68-9820-4508-8B1C-F2AFCC7F9423}"/>
              </a:ext>
            </a:extLst>
          </p:cNvPr>
          <p:cNvSpPr txBox="1"/>
          <p:nvPr/>
        </p:nvSpPr>
        <p:spPr>
          <a:xfrm>
            <a:off x="516735" y="143742"/>
            <a:ext cx="7676489"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3600" b="1">
                <a:solidFill>
                  <a:schemeClr val="tx1">
                    <a:lumMod val="65000"/>
                    <a:lumOff val="35000"/>
                  </a:schemeClr>
                </a:solidFill>
                <a:latin typeface="Helvetica Neue"/>
                <a:ea typeface="+mj-ea"/>
              </a:rPr>
              <a:t>Within the span of 24 hours...</a:t>
            </a:r>
          </a:p>
        </p:txBody>
      </p:sp>
      <p:sp>
        <p:nvSpPr>
          <p:cNvPr id="12" name="TextBox 11">
            <a:extLst>
              <a:ext uri="{FF2B5EF4-FFF2-40B4-BE49-F238E27FC236}">
                <a16:creationId xmlns:a16="http://schemas.microsoft.com/office/drawing/2014/main" id="{9BE24CD0-DE22-412F-AA7A-FC773C6561BF}"/>
              </a:ext>
            </a:extLst>
          </p:cNvPr>
          <p:cNvSpPr txBox="1"/>
          <p:nvPr/>
        </p:nvSpPr>
        <p:spPr>
          <a:xfrm>
            <a:off x="2482349" y="2689515"/>
            <a:ext cx="3866491"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b="1">
                <a:solidFill>
                  <a:schemeClr val="tx1">
                    <a:lumMod val="65000"/>
                    <a:lumOff val="35000"/>
                  </a:schemeClr>
                </a:solidFill>
                <a:latin typeface="Helvetica Neue"/>
                <a:ea typeface="+mj-ea"/>
              </a:rPr>
              <a:t>200K+ views on YouTube...</a:t>
            </a:r>
            <a:endParaRPr lang="en-US" sz="1600">
              <a:solidFill>
                <a:schemeClr val="tx1">
                  <a:lumMod val="65000"/>
                  <a:lumOff val="35000"/>
                </a:schemeClr>
              </a:solidFill>
              <a:ea typeface="+mj-ea"/>
              <a:cs typeface="Calibri"/>
            </a:endParaRPr>
          </a:p>
        </p:txBody>
      </p:sp>
      <p:sp>
        <p:nvSpPr>
          <p:cNvPr id="13" name="TextBox 12">
            <a:extLst>
              <a:ext uri="{FF2B5EF4-FFF2-40B4-BE49-F238E27FC236}">
                <a16:creationId xmlns:a16="http://schemas.microsoft.com/office/drawing/2014/main" id="{D2CA10A0-23F2-4774-85C9-1D54876666B6}"/>
              </a:ext>
            </a:extLst>
          </p:cNvPr>
          <p:cNvSpPr txBox="1"/>
          <p:nvPr/>
        </p:nvSpPr>
        <p:spPr>
          <a:xfrm>
            <a:off x="2482348" y="4074969"/>
            <a:ext cx="3866491"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b="1">
                <a:solidFill>
                  <a:schemeClr val="tx1">
                    <a:lumMod val="65000"/>
                    <a:lumOff val="35000"/>
                  </a:schemeClr>
                </a:solidFill>
                <a:latin typeface="Helvetica Neue"/>
                <a:ea typeface="+mj-ea"/>
              </a:rPr>
              <a:t>Shared tens of thousands of times on Facebook...</a:t>
            </a:r>
          </a:p>
        </p:txBody>
      </p:sp>
    </p:spTree>
    <p:extLst>
      <p:ext uri="{BB962C8B-B14F-4D97-AF65-F5344CB8AC3E}">
        <p14:creationId xmlns:p14="http://schemas.microsoft.com/office/powerpoint/2010/main" val="336722486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5"/>
          <p:cNvSpPr txBox="1"/>
          <p:nvPr/>
        </p:nvSpPr>
        <p:spPr>
          <a:xfrm>
            <a:off x="376000" y="203200"/>
            <a:ext cx="12019200" cy="860000"/>
          </a:xfrm>
          <a:prstGeom prst="rect">
            <a:avLst/>
          </a:prstGeom>
          <a:noFill/>
          <a:ln>
            <a:noFill/>
          </a:ln>
        </p:spPr>
        <p:txBody>
          <a:bodyPr spcFirstLastPara="1" wrap="square" lIns="121900" tIns="60933" rIns="121900" bIns="60933" anchor="t" anchorCtr="0">
            <a:noAutofit/>
          </a:bodyPr>
          <a:lstStyle/>
          <a:p>
            <a:pPr marL="380365" indent="-227965"/>
            <a:r>
              <a:rPr lang="en" sz="2700" b="1">
                <a:solidFill>
                  <a:schemeClr val="bg1"/>
                </a:solidFill>
                <a:latin typeface="Lato"/>
                <a:sym typeface="Lato"/>
              </a:rPr>
              <a:t>The Solution</a:t>
            </a:r>
            <a:endParaRPr lang="en-US">
              <a:solidFill>
                <a:schemeClr val="bg1"/>
              </a:solidFill>
            </a:endParaRPr>
          </a:p>
        </p:txBody>
      </p:sp>
      <p:sp>
        <p:nvSpPr>
          <p:cNvPr id="2" name="Google Shape;87;gbd1a511eea_0_0">
            <a:extLst>
              <a:ext uri="{FF2B5EF4-FFF2-40B4-BE49-F238E27FC236}">
                <a16:creationId xmlns:a16="http://schemas.microsoft.com/office/drawing/2014/main" id="{CFC53DCF-7DA9-4FD3-9A1D-5EABBAB879BF}"/>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False Positive (Real Image)</a:t>
            </a:r>
            <a:endParaRPr lang="en-US" sz="3600">
              <a:solidFill>
                <a:schemeClr val="tx1">
                  <a:lumMod val="65000"/>
                  <a:lumOff val="35000"/>
                </a:schemeClr>
              </a:solidFill>
            </a:endParaRPr>
          </a:p>
        </p:txBody>
      </p:sp>
      <p:sp>
        <p:nvSpPr>
          <p:cNvPr id="18" name="Rectangle 17">
            <a:extLst>
              <a:ext uri="{FF2B5EF4-FFF2-40B4-BE49-F238E27FC236}">
                <a16:creationId xmlns:a16="http://schemas.microsoft.com/office/drawing/2014/main" id="{0089CD7A-E409-434C-B17D-24B5B61F5F2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4">
            <a:extLst>
              <a:ext uri="{FF2B5EF4-FFF2-40B4-BE49-F238E27FC236}">
                <a16:creationId xmlns:a16="http://schemas.microsoft.com/office/drawing/2014/main" id="{06CFCDDE-CE94-4ECC-A483-A183C9AD0113}"/>
              </a:ext>
            </a:extLst>
          </p:cNvPr>
          <p:cNvGraphicFramePr>
            <a:graphicFrameLocks noGrp="1"/>
          </p:cNvGraphicFramePr>
          <p:nvPr/>
        </p:nvGraphicFramePr>
        <p:xfrm>
          <a:off x="278781" y="930615"/>
          <a:ext cx="8954430" cy="5302787"/>
        </p:xfrm>
        <a:graphic>
          <a:graphicData uri="http://schemas.openxmlformats.org/drawingml/2006/table">
            <a:tbl>
              <a:tblPr firstRow="1" bandRow="1">
                <a:tableStyleId>{F2DE63D5-997A-4646-A377-4702673A728D}</a:tableStyleId>
              </a:tblPr>
              <a:tblGrid>
                <a:gridCol w="4438283">
                  <a:extLst>
                    <a:ext uri="{9D8B030D-6E8A-4147-A177-3AD203B41FA5}">
                      <a16:colId xmlns:a16="http://schemas.microsoft.com/office/drawing/2014/main" val="1545889258"/>
                    </a:ext>
                  </a:extLst>
                </a:gridCol>
                <a:gridCol w="4516147">
                  <a:extLst>
                    <a:ext uri="{9D8B030D-6E8A-4147-A177-3AD203B41FA5}">
                      <a16:colId xmlns:a16="http://schemas.microsoft.com/office/drawing/2014/main" val="1205440156"/>
                    </a:ext>
                  </a:extLst>
                </a:gridCol>
              </a:tblGrid>
              <a:tr h="560700">
                <a:tc>
                  <a:txBody>
                    <a:bodyPr/>
                    <a:lstStyle/>
                    <a:p>
                      <a:pPr algn="ctr" fontAlgn="b"/>
                      <a:r>
                        <a:rPr lang="en-US" sz="1800" b="1" i="0" u="none" strike="noStrike" cap="none">
                          <a:solidFill>
                            <a:schemeClr val="bg1"/>
                          </a:solidFill>
                          <a:latin typeface="Lato"/>
                          <a:ea typeface="+mn-ea"/>
                          <a:cs typeface="+mn-cs"/>
                          <a:sym typeface="Arial"/>
                        </a:rPr>
                        <a:t>Original Image</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solidFill>
                  </a:tcPr>
                </a:tc>
                <a:tc>
                  <a:txBody>
                    <a:bodyPr/>
                    <a:lstStyle/>
                    <a:p>
                      <a:pPr algn="ctr"/>
                      <a:r>
                        <a:rPr lang="en-US" sz="1800" err="1">
                          <a:latin typeface="Lato"/>
                        </a:rPr>
                        <a:t>GradCAM</a:t>
                      </a:r>
                      <a:endParaRPr lang="en-US" sz="1800">
                        <a:latin typeface="Lato"/>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D11D50"/>
                    </a:solidFill>
                  </a:tcPr>
                </a:tc>
                <a:extLst>
                  <a:ext uri="{0D108BD9-81ED-4DB2-BD59-A6C34878D82A}">
                    <a16:rowId xmlns:a16="http://schemas.microsoft.com/office/drawing/2014/main" val="60319634"/>
                  </a:ext>
                </a:extLst>
              </a:tr>
              <a:tr h="378204">
                <a:tc>
                  <a:txBody>
                    <a:bodyPr/>
                    <a:lstStyle/>
                    <a:p>
                      <a:pPr algn="ctr" fontAlgn="b"/>
                      <a:r>
                        <a:rPr lang="en-US" sz="1600" b="0" i="0" u="none" strike="noStrike">
                          <a:solidFill>
                            <a:srgbClr val="000000"/>
                          </a:solidFill>
                          <a:effectLst/>
                          <a:latin typeface="Lato"/>
                        </a:rPr>
                        <a:t>Predicted Probability: 1.0</a:t>
                      </a: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3132172"/>
                  </a:ext>
                </a:extLst>
              </a:tr>
              <a:tr h="4363883">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fontAlgn="b"/>
                      <a:endParaRPr lang="en-US" sz="1600" b="0" i="0" u="none" strike="noStrike">
                        <a:solidFill>
                          <a:srgbClr val="000000"/>
                        </a:solidFill>
                        <a:effectLst/>
                        <a:latin typeface="Lato"/>
                      </a:endParaRPr>
                    </a:p>
                  </a:txBody>
                  <a:tcPr marL="6350" marR="6350" marT="635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772486852"/>
                  </a:ext>
                </a:extLst>
              </a:tr>
            </a:tbl>
          </a:graphicData>
        </a:graphic>
      </p:graphicFrame>
      <p:sp>
        <p:nvSpPr>
          <p:cNvPr id="17" name="TextBox 16">
            <a:extLst>
              <a:ext uri="{FF2B5EF4-FFF2-40B4-BE49-F238E27FC236}">
                <a16:creationId xmlns:a16="http://schemas.microsoft.com/office/drawing/2014/main" id="{D315BD14-4F0B-4FDC-838B-0E6DAC477436}"/>
              </a:ext>
            </a:extLst>
          </p:cNvPr>
          <p:cNvSpPr txBox="1"/>
          <p:nvPr/>
        </p:nvSpPr>
        <p:spPr>
          <a:xfrm>
            <a:off x="4216236" y="7105145"/>
            <a:ext cx="3061697" cy="523220"/>
          </a:xfrm>
          <a:prstGeom prst="rect">
            <a:avLst/>
          </a:prstGeom>
          <a:noFill/>
        </p:spPr>
        <p:txBody>
          <a:bodyPr wrap="square" lIns="91440" tIns="45720" rIns="91440" bIns="45720" rtlCol="0" anchor="t">
            <a:spAutoFit/>
          </a:bodyPr>
          <a:lstStyle/>
          <a:p>
            <a:r>
              <a:rPr lang="en-US" sz="1400" b="1">
                <a:latin typeface="Lato"/>
              </a:rPr>
              <a:t>Predicted Probability via </a:t>
            </a:r>
            <a:r>
              <a:rPr lang="en-US" sz="1400" b="1" err="1">
                <a:latin typeface="Lato"/>
              </a:rPr>
              <a:t>EfficientNet</a:t>
            </a:r>
            <a:r>
              <a:rPr lang="en-US" sz="1400" b="1">
                <a:latin typeface="Lato"/>
              </a:rPr>
              <a:t> Model: </a:t>
            </a:r>
            <a:r>
              <a:rPr lang="en-US" sz="1400">
                <a:latin typeface="Lato"/>
              </a:rPr>
              <a:t>1.0</a:t>
            </a:r>
          </a:p>
        </p:txBody>
      </p:sp>
      <p:pic>
        <p:nvPicPr>
          <p:cNvPr id="10" name="Picture 9">
            <a:extLst>
              <a:ext uri="{FF2B5EF4-FFF2-40B4-BE49-F238E27FC236}">
                <a16:creationId xmlns:a16="http://schemas.microsoft.com/office/drawing/2014/main" id="{BD3478CB-0FF7-4669-A9E0-E935D3AB6EA0}"/>
              </a:ext>
            </a:extLst>
          </p:cNvPr>
          <p:cNvPicPr>
            <a:picLocks noChangeAspect="1"/>
          </p:cNvPicPr>
          <p:nvPr/>
        </p:nvPicPr>
        <p:blipFill rotWithShape="1">
          <a:blip r:embed="rId3"/>
          <a:srcRect l="35218" t="13198" r="36112"/>
          <a:stretch/>
        </p:blipFill>
        <p:spPr>
          <a:xfrm>
            <a:off x="5494574" y="2268602"/>
            <a:ext cx="3182000" cy="3814038"/>
          </a:xfrm>
          <a:prstGeom prst="rect">
            <a:avLst/>
          </a:prstGeom>
        </p:spPr>
      </p:pic>
      <p:pic>
        <p:nvPicPr>
          <p:cNvPr id="11" name="Picture 10">
            <a:extLst>
              <a:ext uri="{FF2B5EF4-FFF2-40B4-BE49-F238E27FC236}">
                <a16:creationId xmlns:a16="http://schemas.microsoft.com/office/drawing/2014/main" id="{4AB4353F-BF93-4AF8-B800-DD5F114A6C73}"/>
              </a:ext>
            </a:extLst>
          </p:cNvPr>
          <p:cNvPicPr>
            <a:picLocks noChangeAspect="1"/>
          </p:cNvPicPr>
          <p:nvPr/>
        </p:nvPicPr>
        <p:blipFill rotWithShape="1">
          <a:blip r:embed="rId4"/>
          <a:srcRect l="492" t="5218" r="50393" b="8408"/>
          <a:stretch/>
        </p:blipFill>
        <p:spPr>
          <a:xfrm>
            <a:off x="872651" y="2407725"/>
            <a:ext cx="3182000" cy="3203030"/>
          </a:xfrm>
          <a:prstGeom prst="rect">
            <a:avLst/>
          </a:prstGeom>
        </p:spPr>
      </p:pic>
      <p:sp>
        <p:nvSpPr>
          <p:cNvPr id="14" name="TextBox 13">
            <a:extLst>
              <a:ext uri="{FF2B5EF4-FFF2-40B4-BE49-F238E27FC236}">
                <a16:creationId xmlns:a16="http://schemas.microsoft.com/office/drawing/2014/main" id="{BF66BF43-8272-4AEB-A549-E960B61B6D69}"/>
              </a:ext>
            </a:extLst>
          </p:cNvPr>
          <p:cNvSpPr txBox="1"/>
          <p:nvPr/>
        </p:nvSpPr>
        <p:spPr>
          <a:xfrm>
            <a:off x="9385963" y="1527009"/>
            <a:ext cx="2564537" cy="2677656"/>
          </a:xfrm>
          <a:prstGeom prst="rect">
            <a:avLst/>
          </a:prstGeom>
          <a:solidFill>
            <a:schemeClr val="accent3">
              <a:lumMod val="20000"/>
              <a:lumOff val="80000"/>
            </a:schemeClr>
          </a:solidFill>
        </p:spPr>
        <p:txBody>
          <a:bodyPr wrap="square" lIns="91440" tIns="45720" rIns="91440" bIns="45720" rtlCol="0" anchor="t">
            <a:spAutoFit/>
          </a:bodyPr>
          <a:lstStyle/>
          <a:p>
            <a:r>
              <a:rPr lang="en-US" sz="1400">
                <a:latin typeface="Lato"/>
              </a:rPr>
              <a:t>The model gets confused here and labels a real image as fake</a:t>
            </a:r>
            <a:endParaRPr lang="en-US"/>
          </a:p>
          <a:p>
            <a:pPr marL="285750" indent="-285750">
              <a:buFont typeface="Arial" panose="020B0604020202020204" pitchFamily="34" charset="0"/>
              <a:buChar char="•"/>
            </a:pPr>
            <a:endParaRPr lang="en-US" sz="1400">
              <a:latin typeface="Lato"/>
            </a:endParaRPr>
          </a:p>
          <a:p>
            <a:r>
              <a:rPr lang="en-US" sz="1400" err="1">
                <a:latin typeface="Lato"/>
              </a:rPr>
              <a:t>GradCAM</a:t>
            </a:r>
            <a:r>
              <a:rPr lang="en-US" sz="1400">
                <a:latin typeface="Lato"/>
              </a:rPr>
              <a:t> tells us that the upper </a:t>
            </a:r>
            <a:r>
              <a:rPr lang="en-US" sz="1400" err="1">
                <a:latin typeface="Lato"/>
              </a:rPr>
              <a:t>browline</a:t>
            </a:r>
            <a:r>
              <a:rPr lang="en-US" sz="1400">
                <a:latin typeface="Lato"/>
              </a:rPr>
              <a:t> + upper left lip appeared similar to previously trained fake frames, potentially due to poor image quality or some naturally occurring blemish caused by </a:t>
            </a:r>
            <a:r>
              <a:rPr lang="en-US" sz="1400" err="1">
                <a:latin typeface="Lato"/>
              </a:rPr>
              <a:t>movment</a:t>
            </a:r>
            <a:endParaRPr lang="en-US" sz="1400">
              <a:latin typeface="Lato"/>
            </a:endParaRPr>
          </a:p>
        </p:txBody>
      </p:sp>
      <p:sp>
        <p:nvSpPr>
          <p:cNvPr id="21" name="Rectangle 20">
            <a:extLst>
              <a:ext uri="{FF2B5EF4-FFF2-40B4-BE49-F238E27FC236}">
                <a16:creationId xmlns:a16="http://schemas.microsoft.com/office/drawing/2014/main" id="{A41F5498-6EE0-4F3E-9AAF-0B2CA2C38D26}"/>
              </a:ext>
            </a:extLst>
          </p:cNvPr>
          <p:cNvSpPr/>
          <p:nvPr/>
        </p:nvSpPr>
        <p:spPr>
          <a:xfrm rot="10544702">
            <a:off x="6433716" y="2316306"/>
            <a:ext cx="1303717" cy="47905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FE4F594-1FEB-42D6-9B66-D62E768FF1B0}"/>
              </a:ext>
            </a:extLst>
          </p:cNvPr>
          <p:cNvSpPr/>
          <p:nvPr/>
        </p:nvSpPr>
        <p:spPr>
          <a:xfrm rot="16200000">
            <a:off x="7442935" y="4070886"/>
            <a:ext cx="280571" cy="340378"/>
          </a:xfrm>
          <a:prstGeom prst="rect">
            <a:avLst/>
          </a:prstGeom>
          <a:noFill/>
          <a:ln w="38100">
            <a:solidFill>
              <a:srgbClr val="30CC4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642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7;gbd1a511eea_0_0">
            <a:extLst>
              <a:ext uri="{FF2B5EF4-FFF2-40B4-BE49-F238E27FC236}">
                <a16:creationId xmlns:a16="http://schemas.microsoft.com/office/drawing/2014/main" id="{9A902C09-EC8C-4971-B262-9D4C935B12DB}"/>
              </a:ext>
            </a:extLst>
          </p:cNvPr>
          <p:cNvSpPr txBox="1">
            <a:spLocks/>
          </p:cNvSpPr>
          <p:nvPr/>
        </p:nvSpPr>
        <p:spPr>
          <a:xfrm>
            <a:off x="486936" y="91276"/>
            <a:ext cx="8824332"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Future Improvements Based on GradCAM</a:t>
            </a:r>
            <a:endParaRPr lang="en-US" sz="2000">
              <a:solidFill>
                <a:schemeClr val="tx1">
                  <a:lumMod val="65000"/>
                  <a:lumOff val="35000"/>
                </a:schemeClr>
              </a:solidFill>
            </a:endParaRPr>
          </a:p>
        </p:txBody>
      </p:sp>
      <p:sp>
        <p:nvSpPr>
          <p:cNvPr id="13" name="TextBox 12">
            <a:extLst>
              <a:ext uri="{FF2B5EF4-FFF2-40B4-BE49-F238E27FC236}">
                <a16:creationId xmlns:a16="http://schemas.microsoft.com/office/drawing/2014/main" id="{DD8EE6D9-B140-4FC0-B1E6-699829969DFE}"/>
              </a:ext>
            </a:extLst>
          </p:cNvPr>
          <p:cNvSpPr txBox="1"/>
          <p:nvPr/>
        </p:nvSpPr>
        <p:spPr>
          <a:xfrm>
            <a:off x="1115123" y="1150727"/>
            <a:ext cx="9054790" cy="1354217"/>
          </a:xfrm>
          <a:prstGeom prst="rect">
            <a:avLst/>
          </a:prstGeom>
          <a:solidFill>
            <a:schemeClr val="accent3">
              <a:lumMod val="20000"/>
              <a:lumOff val="80000"/>
            </a:schemeClr>
          </a:solidFill>
        </p:spPr>
        <p:txBody>
          <a:bodyPr wrap="square" lIns="91440" tIns="45720" rIns="91440" bIns="45720" rtlCol="0" anchor="t">
            <a:spAutoFit/>
          </a:bodyPr>
          <a:lstStyle/>
          <a:p>
            <a:pPr marL="342900" indent="-342900">
              <a:buAutoNum type="arabicParenR"/>
            </a:pPr>
            <a:r>
              <a:rPr lang="en-US" sz="1600">
                <a:latin typeface="Lato"/>
              </a:rPr>
              <a:t>Blackout random regions of the face</a:t>
            </a:r>
          </a:p>
          <a:p>
            <a:pPr marL="342900" indent="-342900">
              <a:buAutoNum type="arabicParenR"/>
            </a:pPr>
            <a:endParaRPr lang="en-US" sz="1600">
              <a:latin typeface="Lato"/>
            </a:endParaRPr>
          </a:p>
          <a:p>
            <a:pPr marL="342900" indent="-342900">
              <a:buAutoNum type="arabicParenR"/>
            </a:pPr>
            <a:r>
              <a:rPr lang="en-US" sz="1600">
                <a:latin typeface="Lato"/>
              </a:rPr>
              <a:t>Focus on conv layers that address outer edges of face</a:t>
            </a:r>
            <a:br>
              <a:rPr lang="en-US" sz="1600">
                <a:latin typeface="Lato"/>
              </a:rPr>
            </a:br>
            <a:endParaRPr lang="en-US">
              <a:cs typeface="Arial"/>
            </a:endParaRPr>
          </a:p>
          <a:p>
            <a:r>
              <a:rPr lang="en-US" sz="1600">
                <a:latin typeface="Lato"/>
              </a:rPr>
              <a:t>3)   Augment dataset with more images that have that type of artifact/blemish</a:t>
            </a:r>
          </a:p>
        </p:txBody>
      </p:sp>
      <p:sp>
        <p:nvSpPr>
          <p:cNvPr id="20" name="Rectangle 19">
            <a:extLst>
              <a:ext uri="{FF2B5EF4-FFF2-40B4-BE49-F238E27FC236}">
                <a16:creationId xmlns:a16="http://schemas.microsoft.com/office/drawing/2014/main" id="{D2B16A98-1391-4795-8E84-1EA30E8CA99A}"/>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11EF79CB-1A91-4DBC-B515-765330752A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40" b="37143"/>
          <a:stretch/>
        </p:blipFill>
        <p:spPr bwMode="auto">
          <a:xfrm>
            <a:off x="4543371" y="2829108"/>
            <a:ext cx="2815328" cy="3047898"/>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87;gbd1a511eea_0_0">
            <a:extLst>
              <a:ext uri="{FF2B5EF4-FFF2-40B4-BE49-F238E27FC236}">
                <a16:creationId xmlns:a16="http://schemas.microsoft.com/office/drawing/2014/main" id="{E617BF30-5FF9-4C99-BDA0-3D0F2344780E}"/>
              </a:ext>
            </a:extLst>
          </p:cNvPr>
          <p:cNvSpPr txBox="1">
            <a:spLocks/>
          </p:cNvSpPr>
          <p:nvPr/>
        </p:nvSpPr>
        <p:spPr>
          <a:xfrm>
            <a:off x="984036" y="403072"/>
            <a:ext cx="5201392"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endParaRPr lang="en" sz="2000" b="1" kern="0">
              <a:solidFill>
                <a:schemeClr val="tx1">
                  <a:lumMod val="65000"/>
                  <a:lumOff val="35000"/>
                </a:schemeClr>
              </a:solidFill>
              <a:latin typeface="Helvetica Neue"/>
            </a:endParaRPr>
          </a:p>
        </p:txBody>
      </p:sp>
    </p:spTree>
    <p:extLst>
      <p:ext uri="{BB962C8B-B14F-4D97-AF65-F5344CB8AC3E}">
        <p14:creationId xmlns:p14="http://schemas.microsoft.com/office/powerpoint/2010/main" val="413517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5"/>
        <p:cNvGrpSpPr/>
        <p:nvPr/>
      </p:nvGrpSpPr>
      <p:grpSpPr>
        <a:xfrm>
          <a:off x="0" y="0"/>
          <a:ext cx="0" cy="0"/>
          <a:chOff x="0" y="0"/>
          <a:chExt cx="0" cy="0"/>
        </a:xfrm>
      </p:grpSpPr>
      <p:sp>
        <p:nvSpPr>
          <p:cNvPr id="10" name="Google Shape;137;p5">
            <a:extLst>
              <a:ext uri="{FF2B5EF4-FFF2-40B4-BE49-F238E27FC236}">
                <a16:creationId xmlns:a16="http://schemas.microsoft.com/office/drawing/2014/main" id="{E5AA0E7D-C09B-4F71-A523-0FEA384121DA}"/>
              </a:ext>
            </a:extLst>
          </p:cNvPr>
          <p:cNvSpPr txBox="1"/>
          <p:nvPr/>
        </p:nvSpPr>
        <p:spPr>
          <a:xfrm>
            <a:off x="375999" y="1991782"/>
            <a:ext cx="10812700" cy="1809655"/>
          </a:xfrm>
          <a:prstGeom prst="rect">
            <a:avLst/>
          </a:prstGeom>
          <a:noFill/>
          <a:ln>
            <a:noFill/>
          </a:ln>
        </p:spPr>
        <p:txBody>
          <a:bodyPr spcFirstLastPara="1" wrap="square" lIns="121900" tIns="60933" rIns="121900" bIns="60933" anchor="t" anchorCtr="0">
            <a:noAutofit/>
          </a:bodyPr>
          <a:lstStyle/>
          <a:p>
            <a:pPr marL="380365" indent="-227965"/>
            <a:r>
              <a:rPr lang="en-US" sz="4400" b="1">
                <a:solidFill>
                  <a:schemeClr val="bg1"/>
                </a:solidFill>
                <a:latin typeface="Lato"/>
                <a:cs typeface="Arial"/>
                <a:sym typeface="Lato"/>
              </a:rPr>
              <a:t>Deployment (Detection Web App)</a:t>
            </a:r>
            <a:endParaRPr lang="en-US" sz="4400">
              <a:solidFill>
                <a:schemeClr val="bg1"/>
              </a:solidFill>
              <a:cs typeface="Arial"/>
            </a:endParaRPr>
          </a:p>
        </p:txBody>
      </p:sp>
    </p:spTree>
    <p:extLst>
      <p:ext uri="{BB962C8B-B14F-4D97-AF65-F5344CB8AC3E}">
        <p14:creationId xmlns:p14="http://schemas.microsoft.com/office/powerpoint/2010/main" val="4258413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D105BF7-8AC7-4537-8CD2-F7152E805053}"/>
              </a:ext>
            </a:extLst>
          </p:cNvPr>
          <p:cNvSpPr txBox="1"/>
          <p:nvPr/>
        </p:nvSpPr>
        <p:spPr>
          <a:xfrm>
            <a:off x="174478" y="4414879"/>
            <a:ext cx="2253295" cy="1785104"/>
          </a:xfrm>
          <a:prstGeom prst="rect">
            <a:avLst/>
          </a:prstGeom>
          <a:solidFill>
            <a:schemeClr val="bg1">
              <a:lumMod val="95000"/>
            </a:schemeClr>
          </a:solidFill>
          <a:effectLst>
            <a:outerShdw blurRad="63500" algn="ctr" rotWithShape="0">
              <a:prstClr val="black">
                <a:alpha val="40000"/>
              </a:prstClr>
            </a:outerShdw>
          </a:effectLst>
        </p:spPr>
        <p:txBody>
          <a:bodyPr wrap="square" lIns="91440" tIns="45720" rIns="91440" bIns="45720" rtlCol="0" anchor="t">
            <a:spAutoFit/>
          </a:bodyPr>
          <a:lstStyle/>
          <a:p>
            <a:pPr marL="228600" indent="-228600">
              <a:buClr>
                <a:srgbClr val="C00000"/>
              </a:buClr>
              <a:buAutoNum type="arabicPeriod"/>
            </a:pPr>
            <a:r>
              <a:rPr lang="en-US" sz="1100">
                <a:latin typeface="Lato"/>
              </a:rPr>
              <a:t>User uploads and selects a subset of a video</a:t>
            </a:r>
            <a:endParaRPr lang="en-US" sz="1100">
              <a:latin typeface="Arial"/>
              <a:cs typeface="Arial"/>
            </a:endParaRPr>
          </a:p>
          <a:p>
            <a:pPr marL="228600" indent="-228600">
              <a:buClr>
                <a:srgbClr val="C00000"/>
              </a:buClr>
              <a:buAutoNum type="arabicPeriod"/>
            </a:pPr>
            <a:r>
              <a:rPr lang="en-US" sz="1100">
                <a:latin typeface="Lato"/>
              </a:rPr>
              <a:t>Video is parsed and still frames propagate through the pipeline</a:t>
            </a:r>
            <a:endParaRPr lang="en-US" sz="1100">
              <a:latin typeface="Arial"/>
              <a:cs typeface="Arial"/>
            </a:endParaRPr>
          </a:p>
          <a:p>
            <a:pPr marL="228600" indent="-228600">
              <a:buClr>
                <a:srgbClr val="C00000"/>
              </a:buClr>
              <a:buAutoNum type="arabicPeriod"/>
            </a:pPr>
            <a:r>
              <a:rPr lang="en-US" sz="1100">
                <a:latin typeface="Lato"/>
              </a:rPr>
              <a:t>The app then displays basic classification results</a:t>
            </a:r>
            <a:endParaRPr lang="en-US" sz="1100">
              <a:latin typeface="Arial"/>
              <a:cs typeface="Arial"/>
            </a:endParaRPr>
          </a:p>
          <a:p>
            <a:pPr marL="228600" indent="-228600">
              <a:buClr>
                <a:srgbClr val="C00000"/>
              </a:buClr>
              <a:buAutoNum type="arabicPeriod"/>
            </a:pPr>
            <a:r>
              <a:rPr lang="en-US" sz="1100">
                <a:latin typeface="Lato"/>
              </a:rPr>
              <a:t>GradCAM interpretability algorithm results are displayed</a:t>
            </a:r>
            <a:endParaRPr lang="en-US" sz="1100">
              <a:latin typeface="Arial"/>
              <a:cs typeface="Arial"/>
            </a:endParaRPr>
          </a:p>
        </p:txBody>
      </p:sp>
      <p:sp>
        <p:nvSpPr>
          <p:cNvPr id="4" name="Rectangle 3">
            <a:extLst>
              <a:ext uri="{FF2B5EF4-FFF2-40B4-BE49-F238E27FC236}">
                <a16:creationId xmlns:a16="http://schemas.microsoft.com/office/drawing/2014/main" id="{D7D8358D-EAC9-4F7A-BB17-9B11EA74A573}"/>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hape&#10;&#10;Description automatically generated">
            <a:extLst>
              <a:ext uri="{FF2B5EF4-FFF2-40B4-BE49-F238E27FC236}">
                <a16:creationId xmlns:a16="http://schemas.microsoft.com/office/drawing/2014/main" id="{FF65C7B7-D85A-4D83-B1C0-D383E3D69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20" y="124269"/>
            <a:ext cx="2346177" cy="2372817"/>
          </a:xfrm>
          <a:prstGeom prst="rect">
            <a:avLst/>
          </a:prstGeom>
          <a:solidFill>
            <a:schemeClr val="bg1">
              <a:lumMod val="95000"/>
            </a:schemeClr>
          </a:solidFill>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E91B2918-D2C0-40AB-B1A6-49A3CF1C9A00}"/>
              </a:ext>
            </a:extLst>
          </p:cNvPr>
          <p:cNvSpPr txBox="1"/>
          <p:nvPr/>
        </p:nvSpPr>
        <p:spPr>
          <a:xfrm>
            <a:off x="396351" y="2792671"/>
            <a:ext cx="1905266" cy="369332"/>
          </a:xfrm>
          <a:prstGeom prst="rect">
            <a:avLst/>
          </a:prstGeom>
          <a:noFill/>
        </p:spPr>
        <p:txBody>
          <a:bodyPr wrap="square" rtlCol="0">
            <a:spAutoFit/>
          </a:bodyPr>
          <a:lstStyle/>
          <a:p>
            <a:pPr algn="ctr"/>
            <a:r>
              <a:rPr lang="en-US" i="1"/>
              <a:t>Powered by</a:t>
            </a:r>
          </a:p>
        </p:txBody>
      </p:sp>
      <p:pic>
        <p:nvPicPr>
          <p:cNvPr id="2" name="Picture 4" descr="Logo&#10;&#10;Description automatically generated">
            <a:extLst>
              <a:ext uri="{FF2B5EF4-FFF2-40B4-BE49-F238E27FC236}">
                <a16:creationId xmlns:a16="http://schemas.microsoft.com/office/drawing/2014/main" id="{73C6FEA3-0944-4FB8-AEAC-0C126ADD6D45}"/>
              </a:ext>
            </a:extLst>
          </p:cNvPr>
          <p:cNvPicPr>
            <a:picLocks noChangeAspect="1"/>
          </p:cNvPicPr>
          <p:nvPr/>
        </p:nvPicPr>
        <p:blipFill>
          <a:blip r:embed="rId4"/>
          <a:stretch>
            <a:fillRect/>
          </a:stretch>
        </p:blipFill>
        <p:spPr>
          <a:xfrm>
            <a:off x="516246" y="3165421"/>
            <a:ext cx="1718129" cy="1033625"/>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541B1280-A2FA-48DB-A0C2-427CAED2FD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7746" y="173502"/>
            <a:ext cx="9229222" cy="6025415"/>
          </a:xfrm>
          <a:prstGeom prst="rect">
            <a:avLst/>
          </a:prstGeom>
          <a:effectLst>
            <a:outerShdw blurRad="63500" algn="ctr" rotWithShape="0">
              <a:prstClr val="black">
                <a:alpha val="40000"/>
              </a:prstClr>
            </a:outerShdw>
          </a:effectLst>
        </p:spPr>
      </p:pic>
      <p:cxnSp>
        <p:nvCxnSpPr>
          <p:cNvPr id="10" name="Straight Arrow Connector 9">
            <a:extLst>
              <a:ext uri="{FF2B5EF4-FFF2-40B4-BE49-F238E27FC236}">
                <a16:creationId xmlns:a16="http://schemas.microsoft.com/office/drawing/2014/main" id="{00DE1C20-7A69-451D-B8DF-3DBDB569B423}"/>
              </a:ext>
            </a:extLst>
          </p:cNvPr>
          <p:cNvCxnSpPr>
            <a:cxnSpLocks/>
          </p:cNvCxnSpPr>
          <p:nvPr/>
        </p:nvCxnSpPr>
        <p:spPr>
          <a:xfrm flipV="1">
            <a:off x="2445657" y="4675412"/>
            <a:ext cx="4370612" cy="125367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4111CA9-CB89-4214-897C-552DEF2C707A}"/>
              </a:ext>
            </a:extLst>
          </p:cNvPr>
          <p:cNvSpPr/>
          <p:nvPr/>
        </p:nvSpPr>
        <p:spPr>
          <a:xfrm>
            <a:off x="6303959" y="3097633"/>
            <a:ext cx="1387816" cy="1519192"/>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66793CF-C70E-4C3A-87BC-7350D6DA3F74}"/>
              </a:ext>
            </a:extLst>
          </p:cNvPr>
          <p:cNvSpPr/>
          <p:nvPr/>
        </p:nvSpPr>
        <p:spPr>
          <a:xfrm>
            <a:off x="4078514" y="2318657"/>
            <a:ext cx="381000" cy="2812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Arial"/>
              </a:rPr>
              <a:t>1</a:t>
            </a:r>
            <a:endParaRPr lang="en-US" sz="1200"/>
          </a:p>
        </p:txBody>
      </p:sp>
      <p:sp>
        <p:nvSpPr>
          <p:cNvPr id="15" name="Oval 14">
            <a:extLst>
              <a:ext uri="{FF2B5EF4-FFF2-40B4-BE49-F238E27FC236}">
                <a16:creationId xmlns:a16="http://schemas.microsoft.com/office/drawing/2014/main" id="{F0924B6E-0D9D-4C33-B53B-F468681076F9}"/>
              </a:ext>
            </a:extLst>
          </p:cNvPr>
          <p:cNvSpPr/>
          <p:nvPr/>
        </p:nvSpPr>
        <p:spPr>
          <a:xfrm>
            <a:off x="7153728" y="1429656"/>
            <a:ext cx="381000" cy="2812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cs typeface="Arial"/>
              </a:rPr>
              <a:t>3</a:t>
            </a:r>
          </a:p>
        </p:txBody>
      </p:sp>
      <p:sp>
        <p:nvSpPr>
          <p:cNvPr id="16" name="Oval 15">
            <a:extLst>
              <a:ext uri="{FF2B5EF4-FFF2-40B4-BE49-F238E27FC236}">
                <a16:creationId xmlns:a16="http://schemas.microsoft.com/office/drawing/2014/main" id="{FF3A1359-140A-46B7-BD37-FAB457D86DE7}"/>
              </a:ext>
            </a:extLst>
          </p:cNvPr>
          <p:cNvSpPr/>
          <p:nvPr/>
        </p:nvSpPr>
        <p:spPr>
          <a:xfrm>
            <a:off x="7834085" y="3062513"/>
            <a:ext cx="381000" cy="2812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cs typeface="Arial"/>
              </a:rPr>
              <a:t>4</a:t>
            </a:r>
          </a:p>
        </p:txBody>
      </p:sp>
    </p:spTree>
    <p:extLst>
      <p:ext uri="{BB962C8B-B14F-4D97-AF65-F5344CB8AC3E}">
        <p14:creationId xmlns:p14="http://schemas.microsoft.com/office/powerpoint/2010/main" val="1342517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5"/>
        <p:cNvGrpSpPr/>
        <p:nvPr/>
      </p:nvGrpSpPr>
      <p:grpSpPr>
        <a:xfrm>
          <a:off x="0" y="0"/>
          <a:ext cx="0" cy="0"/>
          <a:chOff x="0" y="0"/>
          <a:chExt cx="0" cy="0"/>
        </a:xfrm>
      </p:grpSpPr>
      <p:sp>
        <p:nvSpPr>
          <p:cNvPr id="10" name="Google Shape;137;p5">
            <a:extLst>
              <a:ext uri="{FF2B5EF4-FFF2-40B4-BE49-F238E27FC236}">
                <a16:creationId xmlns:a16="http://schemas.microsoft.com/office/drawing/2014/main" id="{E5AA0E7D-C09B-4F71-A523-0FEA384121DA}"/>
              </a:ext>
            </a:extLst>
          </p:cNvPr>
          <p:cNvSpPr txBox="1"/>
          <p:nvPr/>
        </p:nvSpPr>
        <p:spPr>
          <a:xfrm>
            <a:off x="375999" y="1991782"/>
            <a:ext cx="10812700" cy="1809655"/>
          </a:xfrm>
          <a:prstGeom prst="rect">
            <a:avLst/>
          </a:prstGeom>
          <a:noFill/>
          <a:ln>
            <a:noFill/>
          </a:ln>
        </p:spPr>
        <p:txBody>
          <a:bodyPr spcFirstLastPara="1" wrap="square" lIns="121900" tIns="60933" rIns="121900" bIns="60933" anchor="t" anchorCtr="0">
            <a:noAutofit/>
          </a:bodyPr>
          <a:lstStyle/>
          <a:p>
            <a:pPr marL="380365" indent="-227965"/>
            <a:r>
              <a:rPr lang="en-US" sz="4400" b="1">
                <a:solidFill>
                  <a:schemeClr val="bg1"/>
                </a:solidFill>
                <a:latin typeface="Lato"/>
                <a:cs typeface="Arial"/>
                <a:sym typeface="Lato"/>
              </a:rPr>
              <a:t>Demo</a:t>
            </a:r>
            <a:endParaRPr lang="en-US" sz="4400">
              <a:solidFill>
                <a:schemeClr val="bg1"/>
              </a:solidFill>
              <a:cs typeface="Arial"/>
            </a:endParaRPr>
          </a:p>
        </p:txBody>
      </p:sp>
    </p:spTree>
    <p:extLst>
      <p:ext uri="{BB962C8B-B14F-4D97-AF65-F5344CB8AC3E}">
        <p14:creationId xmlns:p14="http://schemas.microsoft.com/office/powerpoint/2010/main" val="2677788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5"/>
        <p:cNvGrpSpPr/>
        <p:nvPr/>
      </p:nvGrpSpPr>
      <p:grpSpPr>
        <a:xfrm>
          <a:off x="0" y="0"/>
          <a:ext cx="0" cy="0"/>
          <a:chOff x="0" y="0"/>
          <a:chExt cx="0" cy="0"/>
        </a:xfrm>
      </p:grpSpPr>
      <p:sp>
        <p:nvSpPr>
          <p:cNvPr id="10" name="Google Shape;137;p5">
            <a:extLst>
              <a:ext uri="{FF2B5EF4-FFF2-40B4-BE49-F238E27FC236}">
                <a16:creationId xmlns:a16="http://schemas.microsoft.com/office/drawing/2014/main" id="{E5AA0E7D-C09B-4F71-A523-0FEA384121DA}"/>
              </a:ext>
            </a:extLst>
          </p:cNvPr>
          <p:cNvSpPr txBox="1"/>
          <p:nvPr/>
        </p:nvSpPr>
        <p:spPr>
          <a:xfrm>
            <a:off x="375999" y="1991782"/>
            <a:ext cx="10812700" cy="1809655"/>
          </a:xfrm>
          <a:prstGeom prst="rect">
            <a:avLst/>
          </a:prstGeom>
          <a:noFill/>
          <a:ln>
            <a:noFill/>
          </a:ln>
        </p:spPr>
        <p:txBody>
          <a:bodyPr spcFirstLastPara="1" wrap="square" lIns="121900" tIns="60933" rIns="121900" bIns="60933" anchor="t" anchorCtr="0">
            <a:noAutofit/>
          </a:bodyPr>
          <a:lstStyle/>
          <a:p>
            <a:pPr marL="380365" indent="-227965"/>
            <a:r>
              <a:rPr lang="en-US" sz="4400" b="1">
                <a:solidFill>
                  <a:schemeClr val="bg1"/>
                </a:solidFill>
                <a:latin typeface="Lato"/>
                <a:cs typeface="Arial"/>
                <a:sym typeface="Lato"/>
              </a:rPr>
              <a:t>Addressing Generalizability</a:t>
            </a:r>
            <a:endParaRPr lang="en-US" sz="4400">
              <a:solidFill>
                <a:schemeClr val="bg1"/>
              </a:solidFill>
              <a:cs typeface="Arial"/>
            </a:endParaRPr>
          </a:p>
        </p:txBody>
      </p:sp>
    </p:spTree>
    <p:extLst>
      <p:ext uri="{BB962C8B-B14F-4D97-AF65-F5344CB8AC3E}">
        <p14:creationId xmlns:p14="http://schemas.microsoft.com/office/powerpoint/2010/main" val="194840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1" descr="Background pattern&#10;&#10;Description automatically generated">
            <a:extLst>
              <a:ext uri="{FF2B5EF4-FFF2-40B4-BE49-F238E27FC236}">
                <a16:creationId xmlns:a16="http://schemas.microsoft.com/office/drawing/2014/main" id="{801215D5-5872-49EB-968D-E48845E89047}"/>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l="19641" r="4803"/>
          <a:stretch/>
        </p:blipFill>
        <p:spPr>
          <a:xfrm>
            <a:off x="20" y="1"/>
            <a:ext cx="12191980" cy="6857999"/>
          </a:xfrm>
          <a:prstGeom prst="rect">
            <a:avLst/>
          </a:prstGeom>
        </p:spPr>
      </p:pic>
      <p:cxnSp>
        <p:nvCxnSpPr>
          <p:cNvPr id="138" name="Straight Connector 13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98F096F-52A8-4538-A5CB-ADCF26DB4766}"/>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a:lnSpc>
                <a:spcPct val="90000"/>
              </a:lnSpc>
              <a:spcAft>
                <a:spcPts val="600"/>
              </a:spcAft>
            </a:pPr>
            <a:r>
              <a:rPr lang="en-US" sz="2400">
                <a:solidFill>
                  <a:srgbClr val="FFFFFF"/>
                </a:solidFill>
              </a:rPr>
              <a:t>If generation/detection are in an </a:t>
            </a:r>
            <a:r>
              <a:rPr lang="en-US" sz="2400" b="1">
                <a:solidFill>
                  <a:srgbClr val="FF0000"/>
                </a:solidFill>
              </a:rPr>
              <a:t>arms race</a:t>
            </a:r>
            <a:r>
              <a:rPr lang="en-US" sz="2400">
                <a:solidFill>
                  <a:srgbClr val="FFFFFF"/>
                </a:solidFill>
              </a:rPr>
              <a:t>, how do we detect forgery methods we’ve </a:t>
            </a:r>
            <a:r>
              <a:rPr lang="en-US" sz="2400" b="1">
                <a:solidFill>
                  <a:srgbClr val="FF0000"/>
                </a:solidFill>
              </a:rPr>
              <a:t>never seen</a:t>
            </a:r>
            <a:r>
              <a:rPr lang="en-US" sz="2400">
                <a:solidFill>
                  <a:srgbClr val="FFFFFF"/>
                </a:solidFill>
              </a:rPr>
              <a:t>? </a:t>
            </a:r>
            <a:endParaRPr lang="en-US" sz="2400">
              <a:cs typeface="Calibri"/>
            </a:endParaRPr>
          </a:p>
          <a:p>
            <a:pPr indent="-228600">
              <a:lnSpc>
                <a:spcPct val="90000"/>
              </a:lnSpc>
              <a:spcAft>
                <a:spcPts val="600"/>
              </a:spcAft>
              <a:buFont typeface="Arial" panose="020B0604020202020204" pitchFamily="34" charset="0"/>
              <a:buChar char="•"/>
            </a:pPr>
            <a:endParaRPr lang="en-US" sz="2400">
              <a:solidFill>
                <a:srgbClr val="FFFFFF"/>
              </a:solidFill>
              <a:cs typeface="Calibri"/>
            </a:endParaRPr>
          </a:p>
          <a:p>
            <a:pPr>
              <a:lnSpc>
                <a:spcPct val="90000"/>
              </a:lnSpc>
              <a:spcAft>
                <a:spcPts val="600"/>
              </a:spcAft>
            </a:pPr>
            <a:r>
              <a:rPr lang="en-US" sz="2800" b="1"/>
              <a:t>This has yet to be solved by anyone</a:t>
            </a:r>
            <a:r>
              <a:rPr lang="en-US" sz="2800" b="1">
                <a:solidFill>
                  <a:srgbClr val="FFFFFF"/>
                </a:solidFill>
              </a:rPr>
              <a:t>!</a:t>
            </a:r>
            <a:endParaRPr lang="en-US" sz="2800" b="1">
              <a:solidFill>
                <a:srgbClr val="FFFFFF"/>
              </a:solidFill>
              <a:cs typeface="Calibri"/>
            </a:endParaRPr>
          </a:p>
        </p:txBody>
      </p:sp>
    </p:spTree>
    <p:extLst>
      <p:ext uri="{BB962C8B-B14F-4D97-AF65-F5344CB8AC3E}">
        <p14:creationId xmlns:p14="http://schemas.microsoft.com/office/powerpoint/2010/main" val="2521173061"/>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4" name="Google Shape;87;gbd1a511eea_0_0">
            <a:extLst>
              <a:ext uri="{FF2B5EF4-FFF2-40B4-BE49-F238E27FC236}">
                <a16:creationId xmlns:a16="http://schemas.microsoft.com/office/drawing/2014/main" id="{E0DF5581-2BE7-48DD-899C-CDA58292FEA8}"/>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Two Approaches</a:t>
            </a:r>
            <a:endParaRPr lang="en-US">
              <a:solidFill>
                <a:schemeClr val="tx1">
                  <a:lumMod val="65000"/>
                  <a:lumOff val="35000"/>
                </a:schemeClr>
              </a:solidFill>
            </a:endParaRPr>
          </a:p>
        </p:txBody>
      </p:sp>
      <p:sp>
        <p:nvSpPr>
          <p:cNvPr id="6" name="TextBox 5">
            <a:extLst>
              <a:ext uri="{FF2B5EF4-FFF2-40B4-BE49-F238E27FC236}">
                <a16:creationId xmlns:a16="http://schemas.microsoft.com/office/drawing/2014/main" id="{DC31BCBD-3DD8-4CB1-A619-16A02CFD206E}"/>
              </a:ext>
            </a:extLst>
          </p:cNvPr>
          <p:cNvSpPr txBox="1"/>
          <p:nvPr/>
        </p:nvSpPr>
        <p:spPr>
          <a:xfrm>
            <a:off x="431533" y="881850"/>
            <a:ext cx="7469821" cy="307777"/>
          </a:xfrm>
          <a:prstGeom prst="rect">
            <a:avLst/>
          </a:prstGeom>
          <a:noFill/>
        </p:spPr>
        <p:txBody>
          <a:bodyPr wrap="square" lIns="91440" tIns="45720" rIns="91440" bIns="45720" rtlCol="0" anchor="t">
            <a:spAutoFit/>
          </a:bodyPr>
          <a:lstStyle/>
          <a:p>
            <a:endParaRPr lang="en-US" sz="1400">
              <a:solidFill>
                <a:schemeClr val="tx1">
                  <a:lumMod val="75000"/>
                  <a:lumOff val="25000"/>
                </a:schemeClr>
              </a:solidFill>
              <a:latin typeface="Lato"/>
            </a:endParaRPr>
          </a:p>
        </p:txBody>
      </p:sp>
      <p:sp>
        <p:nvSpPr>
          <p:cNvPr id="7" name="Rectangle 6">
            <a:extLst>
              <a:ext uri="{FF2B5EF4-FFF2-40B4-BE49-F238E27FC236}">
                <a16:creationId xmlns:a16="http://schemas.microsoft.com/office/drawing/2014/main" id="{EA691004-A270-4785-9DE5-21AEE3DE0DB5}"/>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DC9B487-589F-4E97-BD36-13BA646482C7}"/>
              </a:ext>
            </a:extLst>
          </p:cNvPr>
          <p:cNvSpPr/>
          <p:nvPr/>
        </p:nvSpPr>
        <p:spPr>
          <a:xfrm>
            <a:off x="617572" y="872361"/>
            <a:ext cx="5196212" cy="85870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lumMod val="75000"/>
                    <a:lumOff val="25000"/>
                  </a:schemeClr>
                </a:solidFill>
                <a:latin typeface="Lato"/>
              </a:rPr>
              <a:t>Image outlier detection:</a:t>
            </a:r>
            <a:r>
              <a:rPr lang="en-US" sz="1600">
                <a:solidFill>
                  <a:schemeClr val="tx1">
                    <a:lumMod val="75000"/>
                    <a:lumOff val="25000"/>
                  </a:schemeClr>
                </a:solidFill>
                <a:latin typeface="Lato"/>
              </a:rPr>
              <a:t> We know what authentic video frames look like, </a:t>
            </a:r>
            <a:r>
              <a:rPr lang="en-US" sz="1600" b="1">
                <a:solidFill>
                  <a:srgbClr val="FF0000"/>
                </a:solidFill>
                <a:latin typeface="Lato"/>
              </a:rPr>
              <a:t>flag</a:t>
            </a:r>
            <a:r>
              <a:rPr lang="en-US" sz="1600">
                <a:solidFill>
                  <a:schemeClr val="tx1">
                    <a:lumMod val="75000"/>
                    <a:lumOff val="25000"/>
                  </a:schemeClr>
                </a:solidFill>
                <a:latin typeface="Lato"/>
              </a:rPr>
              <a:t> videos that do not conform</a:t>
            </a:r>
          </a:p>
        </p:txBody>
      </p:sp>
      <p:sp>
        <p:nvSpPr>
          <p:cNvPr id="10" name="Rectangle 9">
            <a:extLst>
              <a:ext uri="{FF2B5EF4-FFF2-40B4-BE49-F238E27FC236}">
                <a16:creationId xmlns:a16="http://schemas.microsoft.com/office/drawing/2014/main" id="{73A75749-0ADB-4517-9090-79BC96649D00}"/>
              </a:ext>
            </a:extLst>
          </p:cNvPr>
          <p:cNvSpPr/>
          <p:nvPr/>
        </p:nvSpPr>
        <p:spPr>
          <a:xfrm>
            <a:off x="6461457" y="872361"/>
            <a:ext cx="5112971" cy="11456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lumMod val="75000"/>
                    <a:lumOff val="25000"/>
                  </a:schemeClr>
                </a:solidFill>
                <a:latin typeface="Lato"/>
              </a:rPr>
              <a:t>Neural activation analysis: </a:t>
            </a:r>
            <a:r>
              <a:rPr lang="en-US" sz="1600">
                <a:solidFill>
                  <a:schemeClr val="tx1">
                    <a:lumMod val="75000"/>
                    <a:lumOff val="25000"/>
                  </a:schemeClr>
                </a:solidFill>
                <a:latin typeface="Lato"/>
              </a:rPr>
              <a:t>Model misclassifications on never-before-seen forgery methods may be identified by investigating the </a:t>
            </a:r>
            <a:r>
              <a:rPr lang="en-US" sz="1600" b="1">
                <a:solidFill>
                  <a:srgbClr val="FF0000"/>
                </a:solidFill>
                <a:latin typeface="Lato"/>
              </a:rPr>
              <a:t>inner workings </a:t>
            </a:r>
            <a:r>
              <a:rPr lang="en-US" sz="1600">
                <a:solidFill>
                  <a:schemeClr val="tx1">
                    <a:lumMod val="75000"/>
                    <a:lumOff val="25000"/>
                  </a:schemeClr>
                </a:solidFill>
                <a:latin typeface="Lato"/>
              </a:rPr>
              <a:t>of our detection model</a:t>
            </a:r>
          </a:p>
        </p:txBody>
      </p:sp>
      <p:pic>
        <p:nvPicPr>
          <p:cNvPr id="12" name="Graphic 11">
            <a:extLst>
              <a:ext uri="{FF2B5EF4-FFF2-40B4-BE49-F238E27FC236}">
                <a16:creationId xmlns:a16="http://schemas.microsoft.com/office/drawing/2014/main" id="{34C1690D-6239-4DFB-8534-D9B1F8F0D2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572" y="2355914"/>
            <a:ext cx="5154035" cy="3949893"/>
          </a:xfrm>
          <a:prstGeom prst="rect">
            <a:avLst/>
          </a:prstGeom>
          <a:effectLst>
            <a:outerShdw blurRad="63500" sx="102000" sy="102000" algn="ctr" rotWithShape="0">
              <a:prstClr val="black">
                <a:alpha val="40000"/>
              </a:prstClr>
            </a:outerShdw>
          </a:effectLst>
        </p:spPr>
      </p:pic>
      <p:pic>
        <p:nvPicPr>
          <p:cNvPr id="13" name="Graphic 12">
            <a:extLst>
              <a:ext uri="{FF2B5EF4-FFF2-40B4-BE49-F238E27FC236}">
                <a16:creationId xmlns:a16="http://schemas.microsoft.com/office/drawing/2014/main" id="{F7422B9A-083F-4AFF-BE15-987C917BF7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92694" y="2354808"/>
            <a:ext cx="5081734" cy="3949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76759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5"/>
        <p:cNvGrpSpPr/>
        <p:nvPr/>
      </p:nvGrpSpPr>
      <p:grpSpPr>
        <a:xfrm>
          <a:off x="0" y="0"/>
          <a:ext cx="0" cy="0"/>
          <a:chOff x="0" y="0"/>
          <a:chExt cx="0" cy="0"/>
        </a:xfrm>
      </p:grpSpPr>
      <p:sp>
        <p:nvSpPr>
          <p:cNvPr id="10" name="Google Shape;137;p5">
            <a:extLst>
              <a:ext uri="{FF2B5EF4-FFF2-40B4-BE49-F238E27FC236}">
                <a16:creationId xmlns:a16="http://schemas.microsoft.com/office/drawing/2014/main" id="{E5AA0E7D-C09B-4F71-A523-0FEA384121DA}"/>
              </a:ext>
            </a:extLst>
          </p:cNvPr>
          <p:cNvSpPr txBox="1"/>
          <p:nvPr/>
        </p:nvSpPr>
        <p:spPr>
          <a:xfrm>
            <a:off x="375999" y="1991782"/>
            <a:ext cx="10812700" cy="1809655"/>
          </a:xfrm>
          <a:prstGeom prst="rect">
            <a:avLst/>
          </a:prstGeom>
          <a:noFill/>
          <a:ln>
            <a:noFill/>
          </a:ln>
        </p:spPr>
        <p:txBody>
          <a:bodyPr spcFirstLastPara="1" wrap="square" lIns="121900" tIns="60933" rIns="121900" bIns="60933" anchor="t" anchorCtr="0">
            <a:noAutofit/>
          </a:bodyPr>
          <a:lstStyle/>
          <a:p>
            <a:pPr marL="380365" indent="-227965"/>
            <a:r>
              <a:rPr lang="en-US" sz="4400" b="1">
                <a:solidFill>
                  <a:schemeClr val="bg1"/>
                </a:solidFill>
                <a:latin typeface="Lato"/>
                <a:cs typeface="Arial"/>
                <a:sym typeface="Lato"/>
              </a:rPr>
              <a:t>Final Thoughts and Future Work</a:t>
            </a:r>
            <a:endParaRPr lang="en-US" sz="4400">
              <a:solidFill>
                <a:schemeClr val="bg1"/>
              </a:solidFill>
              <a:cs typeface="Arial"/>
            </a:endParaRPr>
          </a:p>
        </p:txBody>
      </p:sp>
    </p:spTree>
    <p:extLst>
      <p:ext uri="{BB962C8B-B14F-4D97-AF65-F5344CB8AC3E}">
        <p14:creationId xmlns:p14="http://schemas.microsoft.com/office/powerpoint/2010/main" val="3034381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gbd1a511eea_0_0">
            <a:extLst>
              <a:ext uri="{FF2B5EF4-FFF2-40B4-BE49-F238E27FC236}">
                <a16:creationId xmlns:a16="http://schemas.microsoft.com/office/drawing/2014/main" id="{04749486-F46D-4C8E-9EAD-ADCCE2BE4276}"/>
              </a:ext>
            </a:extLst>
          </p:cNvPr>
          <p:cNvSpPr txBox="1">
            <a:spLocks/>
          </p:cNvSpPr>
          <p:nvPr/>
        </p:nvSpPr>
        <p:spPr>
          <a:xfrm>
            <a:off x="195581"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rPr>
              <a:t>Contributions</a:t>
            </a:r>
            <a:endParaRPr lang="en-US">
              <a:solidFill>
                <a:schemeClr val="tx1">
                  <a:lumMod val="65000"/>
                  <a:lumOff val="35000"/>
                </a:schemeClr>
              </a:solidFill>
            </a:endParaRPr>
          </a:p>
        </p:txBody>
      </p:sp>
      <p:graphicFrame>
        <p:nvGraphicFramePr>
          <p:cNvPr id="4" name="Table 4">
            <a:extLst>
              <a:ext uri="{FF2B5EF4-FFF2-40B4-BE49-F238E27FC236}">
                <a16:creationId xmlns:a16="http://schemas.microsoft.com/office/drawing/2014/main" id="{3A5EE63C-7ED1-4AC7-A617-8245B68C23D6}"/>
              </a:ext>
            </a:extLst>
          </p:cNvPr>
          <p:cNvGraphicFramePr>
            <a:graphicFrameLocks noGrp="1"/>
          </p:cNvGraphicFramePr>
          <p:nvPr/>
        </p:nvGraphicFramePr>
        <p:xfrm>
          <a:off x="701045" y="225683"/>
          <a:ext cx="11360799" cy="6180728"/>
        </p:xfrm>
        <a:graphic>
          <a:graphicData uri="http://schemas.openxmlformats.org/drawingml/2006/table">
            <a:tbl>
              <a:tblPr firstRow="1" bandRow="1">
                <a:tableStyleId>{F2DE63D5-997A-4646-A377-4702673A728D}</a:tableStyleId>
              </a:tblPr>
              <a:tblGrid>
                <a:gridCol w="3914584">
                  <a:extLst>
                    <a:ext uri="{9D8B030D-6E8A-4147-A177-3AD203B41FA5}">
                      <a16:colId xmlns:a16="http://schemas.microsoft.com/office/drawing/2014/main" val="524773214"/>
                    </a:ext>
                  </a:extLst>
                </a:gridCol>
                <a:gridCol w="1489243">
                  <a:extLst>
                    <a:ext uri="{9D8B030D-6E8A-4147-A177-3AD203B41FA5}">
                      <a16:colId xmlns:a16="http://schemas.microsoft.com/office/drawing/2014/main" val="114711861"/>
                    </a:ext>
                  </a:extLst>
                </a:gridCol>
                <a:gridCol w="1489243">
                  <a:extLst>
                    <a:ext uri="{9D8B030D-6E8A-4147-A177-3AD203B41FA5}">
                      <a16:colId xmlns:a16="http://schemas.microsoft.com/office/drawing/2014/main" val="2832055438"/>
                    </a:ext>
                  </a:extLst>
                </a:gridCol>
                <a:gridCol w="1489243">
                  <a:extLst>
                    <a:ext uri="{9D8B030D-6E8A-4147-A177-3AD203B41FA5}">
                      <a16:colId xmlns:a16="http://schemas.microsoft.com/office/drawing/2014/main" val="4007434711"/>
                    </a:ext>
                  </a:extLst>
                </a:gridCol>
                <a:gridCol w="1489243">
                  <a:extLst>
                    <a:ext uri="{9D8B030D-6E8A-4147-A177-3AD203B41FA5}">
                      <a16:colId xmlns:a16="http://schemas.microsoft.com/office/drawing/2014/main" val="1271350082"/>
                    </a:ext>
                  </a:extLst>
                </a:gridCol>
                <a:gridCol w="1489243">
                  <a:extLst>
                    <a:ext uri="{9D8B030D-6E8A-4147-A177-3AD203B41FA5}">
                      <a16:colId xmlns:a16="http://schemas.microsoft.com/office/drawing/2014/main" val="1205440156"/>
                    </a:ext>
                  </a:extLst>
                </a:gridCol>
              </a:tblGrid>
              <a:tr h="999128">
                <a:tc>
                  <a:txBody>
                    <a:bodyPr/>
                    <a:lstStyle/>
                    <a:p>
                      <a:pPr algn="ctr"/>
                      <a:endParaRPr lang="en-US" sz="2400"/>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a:r>
                        <a:rPr lang="en-US" sz="1800" err="1">
                          <a:latin typeface="Lato"/>
                        </a:rPr>
                        <a:t>Tolosana</a:t>
                      </a:r>
                      <a:r>
                        <a:rPr lang="en-US" sz="1800">
                          <a:latin typeface="Lato"/>
                        </a:rPr>
                        <a:t> Et Al. (2020)</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1</a:t>
                      </a:r>
                      <a:r>
                        <a:rPr lang="en-US" sz="1800" baseline="30000">
                          <a:latin typeface="Lato"/>
                        </a:rPr>
                        <a:t>st</a:t>
                      </a:r>
                      <a:r>
                        <a:rPr lang="en-US" sz="1800">
                          <a:latin typeface="Lato"/>
                        </a:rPr>
                        <a:t> Place DFDC Winner</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Dessa (2019)</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Wang Et Al. (2020)</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0070C0"/>
                    </a:solidFill>
                  </a:tcPr>
                </a:tc>
                <a:tc>
                  <a:txBody>
                    <a:bodyPr/>
                    <a:lstStyle/>
                    <a:p>
                      <a:pPr algn="ctr"/>
                      <a:r>
                        <a:rPr lang="en-US" sz="1800">
                          <a:latin typeface="Lato"/>
                        </a:rPr>
                        <a:t>Our Method</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6"/>
                    </a:solidFill>
                  </a:tcPr>
                </a:tc>
                <a:extLst>
                  <a:ext uri="{0D108BD9-81ED-4DB2-BD59-A6C34878D82A}">
                    <a16:rowId xmlns:a16="http://schemas.microsoft.com/office/drawing/2014/main" val="60319634"/>
                  </a:ext>
                </a:extLst>
              </a:tr>
              <a:tr h="518160">
                <a:tc>
                  <a:txBody>
                    <a:bodyPr/>
                    <a:lstStyle/>
                    <a:p>
                      <a:pPr algn="l"/>
                      <a:r>
                        <a:rPr lang="en-US" sz="1200">
                          <a:latin typeface="Lato"/>
                        </a:rPr>
                        <a:t>Utilizes CNN’s and image preprocessing techniques (augmentation, cropping)</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3772486852"/>
                  </a:ext>
                </a:extLst>
              </a:tr>
              <a:tr h="518160">
                <a:tc>
                  <a:txBody>
                    <a:bodyPr/>
                    <a:lstStyle/>
                    <a:p>
                      <a:pPr algn="l"/>
                      <a:r>
                        <a:rPr lang="en-US" sz="1200">
                          <a:latin typeface="Lato"/>
                        </a:rPr>
                        <a:t>Trained on datasets that use Face2Face, FaceSwap, Deepfake, and </a:t>
                      </a:r>
                      <a:r>
                        <a:rPr lang="en-US" sz="1200" err="1">
                          <a:latin typeface="Lato"/>
                        </a:rPr>
                        <a:t>NeuralTextures</a:t>
                      </a:r>
                      <a:r>
                        <a:rPr lang="en-US" sz="1200">
                          <a:latin typeface="Lato"/>
                        </a:rPr>
                        <a:t> techs.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1969522349"/>
                  </a:ext>
                </a:extLst>
              </a:tr>
              <a:tr h="518160">
                <a:tc>
                  <a:txBody>
                    <a:bodyPr/>
                    <a:lstStyle/>
                    <a:p>
                      <a:pPr algn="l"/>
                      <a:r>
                        <a:rPr lang="en-US" sz="1200">
                          <a:latin typeface="Lato"/>
                        </a:rPr>
                        <a:t>Transfer Learning using </a:t>
                      </a:r>
                      <a:r>
                        <a:rPr lang="en-US" sz="1200" b="1" i="1" err="1">
                          <a:latin typeface="Lato"/>
                        </a:rPr>
                        <a:t>Xception</a:t>
                      </a:r>
                      <a:endParaRPr lang="en-US" sz="1200" b="1" i="1">
                        <a:latin typeface="Lato"/>
                      </a:endParaRP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lvl="0" algn="ctr">
                        <a:buNone/>
                      </a:pP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3995838077"/>
                  </a:ext>
                </a:extLst>
              </a:tr>
              <a:tr h="518160">
                <a:tc>
                  <a:txBody>
                    <a:bodyPr/>
                    <a:lstStyle/>
                    <a:p>
                      <a:pPr algn="l"/>
                      <a:r>
                        <a:rPr lang="en-US" sz="1200">
                          <a:latin typeface="Lato"/>
                        </a:rPr>
                        <a:t>Transfer Learning using </a:t>
                      </a:r>
                      <a:r>
                        <a:rPr lang="en-US" sz="1200" b="1" i="1" err="1">
                          <a:latin typeface="Lato"/>
                        </a:rPr>
                        <a:t>Efficientnet</a:t>
                      </a:r>
                      <a:endParaRPr lang="en-US" sz="1200" b="1" i="1">
                        <a:latin typeface="Lato"/>
                      </a:endParaRP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1866785096"/>
                  </a:ext>
                </a:extLst>
              </a:tr>
              <a:tr h="518160">
                <a:tc>
                  <a:txBody>
                    <a:bodyPr/>
                    <a:lstStyle/>
                    <a:p>
                      <a:pPr algn="l"/>
                      <a:r>
                        <a:rPr lang="en-US" sz="1200">
                          <a:latin typeface="Lato"/>
                        </a:rPr>
                        <a:t>Trained on </a:t>
                      </a:r>
                      <a:r>
                        <a:rPr lang="en-US" sz="1200" b="1" i="1">
                          <a:latin typeface="Lato"/>
                        </a:rPr>
                        <a:t>Mixed Datasets </a:t>
                      </a:r>
                      <a:r>
                        <a:rPr lang="en-US" sz="1200">
                          <a:latin typeface="Lato"/>
                        </a:rPr>
                        <a:t>for greater generalizability</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2350420658"/>
                  </a:ext>
                </a:extLst>
              </a:tr>
              <a:tr h="518160">
                <a:tc>
                  <a:txBody>
                    <a:bodyPr/>
                    <a:lstStyle/>
                    <a:p>
                      <a:pPr algn="l"/>
                      <a:r>
                        <a:rPr lang="en-US" sz="1200">
                          <a:latin typeface="Lato"/>
                        </a:rPr>
                        <a:t>Transfer Learning using </a:t>
                      </a:r>
                      <a:r>
                        <a:rPr lang="en-US" sz="1200" b="1" i="1">
                          <a:latin typeface="Lato"/>
                        </a:rPr>
                        <a:t>3D CNN’s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734172289"/>
                  </a:ext>
                </a:extLst>
              </a:tr>
              <a:tr h="518160">
                <a:tc>
                  <a:txBody>
                    <a:bodyPr/>
                    <a:lstStyle/>
                    <a:p>
                      <a:pPr algn="l"/>
                      <a:r>
                        <a:rPr lang="en-US" sz="1200">
                          <a:latin typeface="Lato"/>
                        </a:rPr>
                        <a:t>Utilizes </a:t>
                      </a:r>
                      <a:r>
                        <a:rPr lang="en-US" sz="1200" b="1" i="1">
                          <a:latin typeface="Lato"/>
                        </a:rPr>
                        <a:t>LSTM</a:t>
                      </a:r>
                      <a:r>
                        <a:rPr lang="en-US" sz="1200">
                          <a:latin typeface="Lato"/>
                        </a:rPr>
                        <a:t> to process sequences of frames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3858931710"/>
                  </a:ext>
                </a:extLst>
              </a:tr>
              <a:tr h="518160">
                <a:tc>
                  <a:txBody>
                    <a:bodyPr/>
                    <a:lstStyle/>
                    <a:p>
                      <a:pPr algn="l"/>
                      <a:r>
                        <a:rPr lang="en-US" sz="1200">
                          <a:latin typeface="Lato"/>
                        </a:rPr>
                        <a:t>Ability to detect </a:t>
                      </a:r>
                      <a:r>
                        <a:rPr lang="en-US" sz="1200" b="1" i="1">
                          <a:latin typeface="Lato"/>
                        </a:rPr>
                        <a:t>multiple subjects</a:t>
                      </a:r>
                      <a:r>
                        <a:rPr lang="en-US" sz="1200">
                          <a:latin typeface="Lato"/>
                        </a:rPr>
                        <a:t> per frame</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3121009892"/>
                  </a:ext>
                </a:extLst>
              </a:tr>
              <a:tr h="518160">
                <a:tc>
                  <a:txBody>
                    <a:bodyPr/>
                    <a:lstStyle/>
                    <a:p>
                      <a:pPr algn="l"/>
                      <a:r>
                        <a:rPr lang="en-US" sz="1200">
                          <a:latin typeface="Lato"/>
                        </a:rPr>
                        <a:t>Uses </a:t>
                      </a:r>
                      <a:r>
                        <a:rPr lang="en-US" sz="1200" b="1" i="1">
                          <a:latin typeface="Lato"/>
                        </a:rPr>
                        <a:t>Ensemble Meta-learner </a:t>
                      </a:r>
                      <a:r>
                        <a:rPr lang="en-US" sz="1200">
                          <a:latin typeface="Lato"/>
                        </a:rPr>
                        <a:t>that increases performance and allows plug/play new models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rgbClr val="30CC44"/>
                        </a:solidFill>
                      </a:endParaRP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2314320928"/>
                  </a:ext>
                </a:extLst>
              </a:tr>
              <a:tr h="518160">
                <a:tc>
                  <a:txBody>
                    <a:bodyPr/>
                    <a:lstStyle/>
                    <a:p>
                      <a:pPr algn="l"/>
                      <a:r>
                        <a:rPr lang="en-US" sz="1200">
                          <a:latin typeface="Lato"/>
                        </a:rPr>
                        <a:t>Developed a </a:t>
                      </a:r>
                      <a:r>
                        <a:rPr lang="en-US" sz="1200" b="1" i="1">
                          <a:latin typeface="Lato"/>
                        </a:rPr>
                        <a:t>functional app </a:t>
                      </a:r>
                      <a:r>
                        <a:rPr lang="en-US" sz="1200">
                          <a:latin typeface="Lato"/>
                        </a:rPr>
                        <a:t>with built-in </a:t>
                      </a:r>
                      <a:r>
                        <a:rPr lang="en-US" sz="1200" b="1" i="1">
                          <a:latin typeface="Lato"/>
                        </a:rPr>
                        <a:t>model interpretability </a:t>
                      </a:r>
                      <a:r>
                        <a:rPr lang="en-US" sz="1200" b="0" i="0">
                          <a:latin typeface="Lato"/>
                        </a:rPr>
                        <a:t>algorithms</a:t>
                      </a:r>
                    </a:p>
                  </a:txBody>
                  <a:tcPr anchor="ctr">
                    <a:lnL w="1270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algn="ctr"/>
                      <a:endParaRPr lang="en-US"/>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rgbClr val="30CC44"/>
                          </a:solidFill>
                          <a:effectLst/>
                          <a:latin typeface="+mn-lt"/>
                          <a:ea typeface="+mn-ea"/>
                          <a:cs typeface="+mn-cs"/>
                        </a:rPr>
                        <a:t>✅</a:t>
                      </a:r>
                    </a:p>
                  </a:txBody>
                  <a:tcPr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rgbClr val="E0F9E3"/>
                    </a:solidFill>
                  </a:tcPr>
                </a:tc>
                <a:extLst>
                  <a:ext uri="{0D108BD9-81ED-4DB2-BD59-A6C34878D82A}">
                    <a16:rowId xmlns:a16="http://schemas.microsoft.com/office/drawing/2014/main" val="2154266251"/>
                  </a:ext>
                </a:extLst>
              </a:tr>
            </a:tbl>
          </a:graphicData>
        </a:graphic>
      </p:graphicFrame>
      <p:sp>
        <p:nvSpPr>
          <p:cNvPr id="27" name="Rectangle 26">
            <a:extLst>
              <a:ext uri="{FF2B5EF4-FFF2-40B4-BE49-F238E27FC236}">
                <a16:creationId xmlns:a16="http://schemas.microsoft.com/office/drawing/2014/main" id="{05B80B35-FA4C-48DE-998F-28D7214995A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1185DFE-B9F5-473D-A9C6-903CF3BB11AE}"/>
              </a:ext>
            </a:extLst>
          </p:cNvPr>
          <p:cNvSpPr/>
          <p:nvPr/>
        </p:nvSpPr>
        <p:spPr>
          <a:xfrm>
            <a:off x="586883" y="4825494"/>
            <a:ext cx="11455669" cy="16002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Star">
            <a:extLst>
              <a:ext uri="{FF2B5EF4-FFF2-40B4-BE49-F238E27FC236}">
                <a16:creationId xmlns:a16="http://schemas.microsoft.com/office/drawing/2014/main" id="{25DA7AA1-5A19-441E-AEC3-E37A4BA783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836299"/>
            <a:ext cx="589401" cy="589401"/>
          </a:xfrm>
          <a:prstGeom prst="rect">
            <a:avLst/>
          </a:prstGeom>
        </p:spPr>
      </p:pic>
    </p:spTree>
    <p:extLst>
      <p:ext uri="{BB962C8B-B14F-4D97-AF65-F5344CB8AC3E}">
        <p14:creationId xmlns:p14="http://schemas.microsoft.com/office/powerpoint/2010/main" val="219200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B283E9-3A06-491F-801D-E57BD5B11822}"/>
              </a:ext>
            </a:extLst>
          </p:cNvPr>
          <p:cNvSpPr/>
          <p:nvPr/>
        </p:nvSpPr>
        <p:spPr>
          <a:xfrm>
            <a:off x="0" y="6048527"/>
            <a:ext cx="9065725" cy="8139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F95B6AA-DEB7-41CD-9D9E-EB18BC4CFC5A}"/>
              </a:ext>
            </a:extLst>
          </p:cNvPr>
          <p:cNvSpPr/>
          <p:nvPr/>
        </p:nvSpPr>
        <p:spPr>
          <a:xfrm>
            <a:off x="9067063" y="6048527"/>
            <a:ext cx="3124937" cy="8139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4065DD-D7BF-4ED9-8180-E2673ABE390A}"/>
              </a:ext>
            </a:extLst>
          </p:cNvPr>
          <p:cNvSpPr txBox="1"/>
          <p:nvPr/>
        </p:nvSpPr>
        <p:spPr>
          <a:xfrm>
            <a:off x="2482349" y="1407970"/>
            <a:ext cx="3866491"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b="1">
                <a:solidFill>
                  <a:schemeClr val="tx1">
                    <a:lumMod val="65000"/>
                    <a:lumOff val="35000"/>
                  </a:schemeClr>
                </a:solidFill>
                <a:latin typeface="Helvetica Neue"/>
                <a:ea typeface="+mj-ea"/>
              </a:rPr>
              <a:t>The video received 2.4M views on Twitter...</a:t>
            </a:r>
            <a:endParaRPr lang="en-US">
              <a:solidFill>
                <a:schemeClr val="tx1">
                  <a:lumMod val="65000"/>
                  <a:lumOff val="35000"/>
                </a:schemeClr>
              </a:solidFill>
              <a:ea typeface="+mj-ea"/>
              <a:cs typeface="Calibri"/>
            </a:endParaRPr>
          </a:p>
        </p:txBody>
      </p:sp>
      <p:pic>
        <p:nvPicPr>
          <p:cNvPr id="8" name="Picture 8" descr="Logo&#10;&#10;Description automatically generated">
            <a:extLst>
              <a:ext uri="{FF2B5EF4-FFF2-40B4-BE49-F238E27FC236}">
                <a16:creationId xmlns:a16="http://schemas.microsoft.com/office/drawing/2014/main" id="{741AB18A-9A5D-4A52-81B0-A846FA63ADAF}"/>
              </a:ext>
            </a:extLst>
          </p:cNvPr>
          <p:cNvPicPr>
            <a:picLocks noChangeAspect="1"/>
          </p:cNvPicPr>
          <p:nvPr/>
        </p:nvPicPr>
        <p:blipFill>
          <a:blip r:embed="rId3"/>
          <a:stretch>
            <a:fillRect/>
          </a:stretch>
        </p:blipFill>
        <p:spPr>
          <a:xfrm>
            <a:off x="957695" y="1286741"/>
            <a:ext cx="1175905" cy="1175905"/>
          </a:xfrm>
          <a:prstGeom prst="rect">
            <a:avLst/>
          </a:prstGeom>
        </p:spPr>
      </p:pic>
      <p:pic>
        <p:nvPicPr>
          <p:cNvPr id="9" name="Picture 9">
            <a:extLst>
              <a:ext uri="{FF2B5EF4-FFF2-40B4-BE49-F238E27FC236}">
                <a16:creationId xmlns:a16="http://schemas.microsoft.com/office/drawing/2014/main" id="{169E62A6-91E0-4081-A535-4D7124D2B8FB}"/>
              </a:ext>
            </a:extLst>
          </p:cNvPr>
          <p:cNvPicPr>
            <a:picLocks noChangeAspect="1"/>
          </p:cNvPicPr>
          <p:nvPr/>
        </p:nvPicPr>
        <p:blipFill rotWithShape="1">
          <a:blip r:embed="rId4"/>
          <a:srcRect l="8000" t="15929" r="4889" b="15929"/>
          <a:stretch/>
        </p:blipFill>
        <p:spPr>
          <a:xfrm>
            <a:off x="723901" y="2533649"/>
            <a:ext cx="1695676" cy="1332321"/>
          </a:xfrm>
          <a:prstGeom prst="rect">
            <a:avLst/>
          </a:prstGeom>
        </p:spPr>
      </p:pic>
      <p:pic>
        <p:nvPicPr>
          <p:cNvPr id="10" name="Picture 10" descr="Icon&#10;&#10;Description automatically generated">
            <a:extLst>
              <a:ext uri="{FF2B5EF4-FFF2-40B4-BE49-F238E27FC236}">
                <a16:creationId xmlns:a16="http://schemas.microsoft.com/office/drawing/2014/main" id="{ECBF6511-AE5C-4161-9DF9-B573CC7C4244}"/>
              </a:ext>
            </a:extLst>
          </p:cNvPr>
          <p:cNvPicPr>
            <a:picLocks noChangeAspect="1"/>
          </p:cNvPicPr>
          <p:nvPr/>
        </p:nvPicPr>
        <p:blipFill>
          <a:blip r:embed="rId5"/>
          <a:stretch>
            <a:fillRect/>
          </a:stretch>
        </p:blipFill>
        <p:spPr>
          <a:xfrm>
            <a:off x="954232" y="3984914"/>
            <a:ext cx="1217469" cy="1217469"/>
          </a:xfrm>
          <a:prstGeom prst="rect">
            <a:avLst/>
          </a:prstGeom>
        </p:spPr>
      </p:pic>
      <p:sp>
        <p:nvSpPr>
          <p:cNvPr id="11" name="TextBox 10">
            <a:extLst>
              <a:ext uri="{FF2B5EF4-FFF2-40B4-BE49-F238E27FC236}">
                <a16:creationId xmlns:a16="http://schemas.microsoft.com/office/drawing/2014/main" id="{A526DA68-9820-4508-8B1C-F2AFCC7F9423}"/>
              </a:ext>
            </a:extLst>
          </p:cNvPr>
          <p:cNvSpPr txBox="1"/>
          <p:nvPr/>
        </p:nvSpPr>
        <p:spPr>
          <a:xfrm>
            <a:off x="516735" y="143742"/>
            <a:ext cx="7676489"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3600" b="1">
                <a:solidFill>
                  <a:schemeClr val="tx1">
                    <a:lumMod val="65000"/>
                    <a:lumOff val="35000"/>
                  </a:schemeClr>
                </a:solidFill>
                <a:latin typeface="Helvetica Neue"/>
                <a:ea typeface="+mj-ea"/>
              </a:rPr>
              <a:t>Within the span of 24 hours...</a:t>
            </a:r>
          </a:p>
        </p:txBody>
      </p:sp>
      <p:sp>
        <p:nvSpPr>
          <p:cNvPr id="12" name="TextBox 11">
            <a:extLst>
              <a:ext uri="{FF2B5EF4-FFF2-40B4-BE49-F238E27FC236}">
                <a16:creationId xmlns:a16="http://schemas.microsoft.com/office/drawing/2014/main" id="{9BE24CD0-DE22-412F-AA7A-FC773C6561BF}"/>
              </a:ext>
            </a:extLst>
          </p:cNvPr>
          <p:cNvSpPr txBox="1"/>
          <p:nvPr/>
        </p:nvSpPr>
        <p:spPr>
          <a:xfrm>
            <a:off x="2482349" y="2689515"/>
            <a:ext cx="3866491"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b="1">
                <a:solidFill>
                  <a:schemeClr val="tx1">
                    <a:lumMod val="65000"/>
                    <a:lumOff val="35000"/>
                  </a:schemeClr>
                </a:solidFill>
                <a:latin typeface="Helvetica Neue"/>
                <a:ea typeface="+mj-ea"/>
              </a:rPr>
              <a:t>200K+ views on YouTube...</a:t>
            </a:r>
            <a:endParaRPr lang="en-US" sz="1600">
              <a:solidFill>
                <a:schemeClr val="tx1">
                  <a:lumMod val="65000"/>
                  <a:lumOff val="35000"/>
                </a:schemeClr>
              </a:solidFill>
              <a:ea typeface="+mj-ea"/>
              <a:cs typeface="Calibri"/>
            </a:endParaRPr>
          </a:p>
        </p:txBody>
      </p:sp>
      <p:sp>
        <p:nvSpPr>
          <p:cNvPr id="13" name="TextBox 12">
            <a:extLst>
              <a:ext uri="{FF2B5EF4-FFF2-40B4-BE49-F238E27FC236}">
                <a16:creationId xmlns:a16="http://schemas.microsoft.com/office/drawing/2014/main" id="{D2CA10A0-23F2-4774-85C9-1D54876666B6}"/>
              </a:ext>
            </a:extLst>
          </p:cNvPr>
          <p:cNvSpPr txBox="1"/>
          <p:nvPr/>
        </p:nvSpPr>
        <p:spPr>
          <a:xfrm>
            <a:off x="2482348" y="4074969"/>
            <a:ext cx="3866491"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b="1">
                <a:solidFill>
                  <a:schemeClr val="tx1">
                    <a:lumMod val="65000"/>
                    <a:lumOff val="35000"/>
                  </a:schemeClr>
                </a:solidFill>
                <a:latin typeface="Helvetica Neue"/>
                <a:ea typeface="+mj-ea"/>
              </a:rPr>
              <a:t>Shared tens of thousands of times on Facebook...</a:t>
            </a:r>
          </a:p>
        </p:txBody>
      </p:sp>
      <p:pic>
        <p:nvPicPr>
          <p:cNvPr id="14" name="Picture 14">
            <a:extLst>
              <a:ext uri="{FF2B5EF4-FFF2-40B4-BE49-F238E27FC236}">
                <a16:creationId xmlns:a16="http://schemas.microsoft.com/office/drawing/2014/main" id="{7CAA56BF-81FB-446B-B2E4-12AA9FA2D9F9}"/>
              </a:ext>
            </a:extLst>
          </p:cNvPr>
          <p:cNvPicPr>
            <a:picLocks noChangeAspect="1"/>
          </p:cNvPicPr>
          <p:nvPr/>
        </p:nvPicPr>
        <p:blipFill>
          <a:blip r:embed="rId6"/>
          <a:stretch>
            <a:fillRect/>
          </a:stretch>
        </p:blipFill>
        <p:spPr>
          <a:xfrm>
            <a:off x="6819900" y="1232608"/>
            <a:ext cx="5384222" cy="3604806"/>
          </a:xfrm>
          <a:prstGeom prst="rect">
            <a:avLst/>
          </a:prstGeom>
        </p:spPr>
      </p:pic>
      <p:sp>
        <p:nvSpPr>
          <p:cNvPr id="15" name="TextBox 14">
            <a:extLst>
              <a:ext uri="{FF2B5EF4-FFF2-40B4-BE49-F238E27FC236}">
                <a16:creationId xmlns:a16="http://schemas.microsoft.com/office/drawing/2014/main" id="{46C6A27A-B4CA-438F-B749-B2AD1FC50D61}"/>
              </a:ext>
            </a:extLst>
          </p:cNvPr>
          <p:cNvSpPr txBox="1"/>
          <p:nvPr/>
        </p:nvSpPr>
        <p:spPr>
          <a:xfrm>
            <a:off x="5686211" y="5011136"/>
            <a:ext cx="6363926" cy="92380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b="1">
                <a:solidFill>
                  <a:schemeClr val="tx1">
                    <a:lumMod val="65000"/>
                    <a:lumOff val="35000"/>
                  </a:schemeClr>
                </a:solidFill>
                <a:latin typeface="Helvetica Neue"/>
                <a:ea typeface="+mj-ea"/>
              </a:rPr>
              <a:t>...And gets retweeted by the </a:t>
            </a:r>
            <a:r>
              <a:rPr lang="en-US" b="1">
                <a:solidFill>
                  <a:schemeClr val="accent4"/>
                </a:solidFill>
                <a:latin typeface="Helvetica Neue"/>
                <a:ea typeface="+mj-ea"/>
              </a:rPr>
              <a:t>White House Deputy Chief of Staff &amp; Director of Social Media</a:t>
            </a:r>
            <a:r>
              <a:rPr lang="en-US" b="1">
                <a:solidFill>
                  <a:schemeClr val="tx1">
                    <a:lumMod val="65000"/>
                    <a:lumOff val="35000"/>
                  </a:schemeClr>
                </a:solidFill>
                <a:latin typeface="Helvetica Neue"/>
                <a:ea typeface="+mj-ea"/>
              </a:rPr>
              <a:t>, Dan </a:t>
            </a:r>
            <a:r>
              <a:rPr lang="en-US" b="1" err="1">
                <a:solidFill>
                  <a:schemeClr val="tx1">
                    <a:lumMod val="65000"/>
                    <a:lumOff val="35000"/>
                  </a:schemeClr>
                </a:solidFill>
                <a:latin typeface="Helvetica Neue"/>
                <a:ea typeface="+mj-ea"/>
              </a:rPr>
              <a:t>Scanvino</a:t>
            </a:r>
            <a:r>
              <a:rPr lang="en-US" b="1">
                <a:solidFill>
                  <a:schemeClr val="tx1">
                    <a:lumMod val="65000"/>
                    <a:lumOff val="35000"/>
                  </a:schemeClr>
                </a:solidFill>
                <a:latin typeface="Helvetica Neue"/>
                <a:ea typeface="+mj-ea"/>
              </a:rPr>
              <a:t>, which was then seen by millions more</a:t>
            </a:r>
          </a:p>
        </p:txBody>
      </p:sp>
    </p:spTree>
    <p:extLst>
      <p:ext uri="{BB962C8B-B14F-4D97-AF65-F5344CB8AC3E}">
        <p14:creationId xmlns:p14="http://schemas.microsoft.com/office/powerpoint/2010/main" val="305261924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21FD08A-C55F-482A-AA8E-40416D71829F}"/>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87;gbd1a511eea_0_0">
            <a:extLst>
              <a:ext uri="{FF2B5EF4-FFF2-40B4-BE49-F238E27FC236}">
                <a16:creationId xmlns:a16="http://schemas.microsoft.com/office/drawing/2014/main" id="{E3DBC9A0-19CD-44E4-8DD2-49D1DAF9CA37}"/>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3600" kern="0">
                <a:solidFill>
                  <a:schemeClr val="bg1">
                    <a:lumMod val="65000"/>
                    <a:lumOff val="35000"/>
                  </a:schemeClr>
                </a:solidFill>
                <a:latin typeface="Helvetica Neue"/>
                <a:sym typeface="Helvetica Neue"/>
              </a:rPr>
              <a:t> Future Work</a:t>
            </a:r>
            <a:endParaRPr lang="en-US">
              <a:solidFill>
                <a:schemeClr val="bg1">
                  <a:lumMod val="65000"/>
                  <a:lumOff val="35000"/>
                </a:schemeClr>
              </a:solidFill>
            </a:endParaRPr>
          </a:p>
        </p:txBody>
      </p:sp>
      <p:sp>
        <p:nvSpPr>
          <p:cNvPr id="10" name="TextBox 1">
            <a:extLst>
              <a:ext uri="{FF2B5EF4-FFF2-40B4-BE49-F238E27FC236}">
                <a16:creationId xmlns:a16="http://schemas.microsoft.com/office/drawing/2014/main" id="{7DC6BC18-29F4-47FD-BF9D-8046A20E5964}"/>
              </a:ext>
            </a:extLst>
          </p:cNvPr>
          <p:cNvSpPr txBox="1"/>
          <p:nvPr/>
        </p:nvSpPr>
        <p:spPr>
          <a:xfrm>
            <a:off x="873316" y="1001809"/>
            <a:ext cx="4997043" cy="508464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57150" algn="ctr">
              <a:lnSpc>
                <a:spcPct val="90000"/>
              </a:lnSpc>
              <a:spcAft>
                <a:spcPts val="600"/>
              </a:spcAft>
            </a:pPr>
            <a:r>
              <a:rPr lang="en-US" sz="2000" b="1">
                <a:solidFill>
                  <a:schemeClr val="tx1"/>
                </a:solidFill>
                <a:cs typeface="Calibri" panose="020F0502020204030204"/>
              </a:rPr>
              <a:t>Improve on Deep Learning Models</a:t>
            </a:r>
            <a:endParaRPr lang="en-US" sz="2000">
              <a:solidFill>
                <a:schemeClr val="tx1"/>
              </a:solidFill>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r>
              <a:rPr lang="en-US" b="1">
                <a:solidFill>
                  <a:schemeClr val="bg1">
                    <a:lumMod val="65000"/>
                    <a:lumOff val="35000"/>
                  </a:schemeClr>
                </a:solidFill>
                <a:cs typeface="Calibri" panose="020F0502020204030204"/>
              </a:rPr>
              <a:t>                        3D CNN</a:t>
            </a:r>
          </a:p>
          <a:p>
            <a:pPr marL="1428750" lvl="3">
              <a:lnSpc>
                <a:spcPct val="90000"/>
              </a:lnSpc>
              <a:spcAft>
                <a:spcPts val="600"/>
              </a:spcAft>
            </a:pPr>
            <a:r>
              <a:rPr lang="en-US">
                <a:solidFill>
                  <a:schemeClr val="bg1">
                    <a:lumMod val="65000"/>
                    <a:lumOff val="35000"/>
                  </a:schemeClr>
                </a:solidFill>
                <a:cs typeface="Calibri" panose="020F0502020204030204"/>
              </a:rPr>
              <a:t>Capture </a:t>
            </a:r>
            <a:r>
              <a:rPr lang="en-US" err="1">
                <a:solidFill>
                  <a:schemeClr val="bg1">
                    <a:lumMod val="65000"/>
                    <a:lumOff val="35000"/>
                  </a:schemeClr>
                </a:solidFill>
                <a:cs typeface="Calibri" panose="020F0502020204030204"/>
              </a:rPr>
              <a:t>spatio</a:t>
            </a:r>
            <a:r>
              <a:rPr lang="en-US">
                <a:solidFill>
                  <a:schemeClr val="bg1">
                    <a:lumMod val="65000"/>
                    <a:lumOff val="35000"/>
                  </a:schemeClr>
                </a:solidFill>
                <a:cs typeface="Calibri" panose="020F0502020204030204"/>
              </a:rPr>
              <a:t>-temporal features</a:t>
            </a:r>
            <a:endParaRPr lang="en-US">
              <a:solidFill>
                <a:schemeClr val="bg1">
                  <a:lumMod val="65000"/>
                  <a:lumOff val="35000"/>
                </a:schemeClr>
              </a:solidFill>
            </a:endParaRPr>
          </a:p>
          <a:p>
            <a:pPr marL="57150">
              <a:lnSpc>
                <a:spcPct val="90000"/>
              </a:lnSpc>
              <a:spcAft>
                <a:spcPts val="600"/>
              </a:spcAft>
            </a:pPr>
            <a:endParaRPr lang="en-US">
              <a:solidFill>
                <a:schemeClr val="bg1">
                  <a:lumMod val="65000"/>
                  <a:lumOff val="35000"/>
                </a:schemeClr>
              </a:solidFill>
              <a:cs typeface="Calibri" panose="020F0502020204030204"/>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r>
              <a:rPr lang="en-US" b="1">
                <a:solidFill>
                  <a:schemeClr val="bg1">
                    <a:lumMod val="65000"/>
                    <a:lumOff val="35000"/>
                  </a:schemeClr>
                </a:solidFill>
                <a:cs typeface="Calibri" panose="020F0502020204030204"/>
              </a:rPr>
              <a:t>                        Siamese Network</a:t>
            </a:r>
            <a:endParaRPr lang="en-US">
              <a:solidFill>
                <a:schemeClr val="bg1">
                  <a:lumMod val="65000"/>
                  <a:lumOff val="35000"/>
                </a:schemeClr>
              </a:solidFill>
              <a:cs typeface="Calibri" panose="020F0502020204030204"/>
            </a:endParaRPr>
          </a:p>
          <a:p>
            <a:pPr marL="1428750" lvl="3">
              <a:lnSpc>
                <a:spcPct val="90000"/>
              </a:lnSpc>
              <a:spcAft>
                <a:spcPts val="600"/>
              </a:spcAft>
            </a:pPr>
            <a:r>
              <a:rPr lang="en-US">
                <a:solidFill>
                  <a:schemeClr val="bg1">
                    <a:lumMod val="65000"/>
                    <a:lumOff val="35000"/>
                  </a:schemeClr>
                </a:solidFill>
                <a:cs typeface="Calibri" panose="020F0502020204030204"/>
              </a:rPr>
              <a:t>Distinguishes unique facial features</a:t>
            </a:r>
          </a:p>
          <a:p>
            <a:pPr marL="342900" indent="-285750">
              <a:lnSpc>
                <a:spcPct val="90000"/>
              </a:lnSpc>
              <a:spcAft>
                <a:spcPts val="600"/>
              </a:spcAft>
              <a:buFont typeface="Arial"/>
              <a:buChar char="•"/>
            </a:pPr>
            <a:endParaRPr lang="en-US" b="1">
              <a:solidFill>
                <a:schemeClr val="bg1">
                  <a:lumMod val="65000"/>
                  <a:lumOff val="35000"/>
                </a:schemeClr>
              </a:solidFill>
              <a:cs typeface="Calibri" panose="020F0502020204030204"/>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r>
              <a:rPr lang="en-US" b="1">
                <a:solidFill>
                  <a:schemeClr val="bg1">
                    <a:lumMod val="65000"/>
                    <a:lumOff val="35000"/>
                  </a:schemeClr>
                </a:solidFill>
                <a:cs typeface="Calibri" panose="020F0502020204030204"/>
              </a:rPr>
              <a:t>                        Optical Flow</a:t>
            </a:r>
            <a:endParaRPr lang="en-US">
              <a:solidFill>
                <a:schemeClr val="bg1">
                  <a:lumMod val="65000"/>
                  <a:lumOff val="35000"/>
                </a:schemeClr>
              </a:solidFill>
              <a:cs typeface="Calibri" panose="020F0502020204030204"/>
            </a:endParaRPr>
          </a:p>
          <a:p>
            <a:pPr marL="1428750" lvl="3">
              <a:lnSpc>
                <a:spcPct val="90000"/>
              </a:lnSpc>
              <a:spcAft>
                <a:spcPts val="600"/>
              </a:spcAft>
            </a:pPr>
            <a:r>
              <a:rPr lang="en-US">
                <a:solidFill>
                  <a:schemeClr val="bg1">
                    <a:lumMod val="65000"/>
                    <a:lumOff val="35000"/>
                  </a:schemeClr>
                </a:solidFill>
                <a:cs typeface="Calibri" panose="020F0502020204030204"/>
              </a:rPr>
              <a:t>Granular pixel-to-pixel prediction</a:t>
            </a:r>
          </a:p>
          <a:p>
            <a:pPr marL="57150">
              <a:lnSpc>
                <a:spcPct val="90000"/>
              </a:lnSpc>
              <a:spcAft>
                <a:spcPts val="600"/>
              </a:spcAft>
            </a:pPr>
            <a:endParaRPr lang="en-US">
              <a:solidFill>
                <a:schemeClr val="bg1">
                  <a:lumMod val="65000"/>
                  <a:lumOff val="35000"/>
                </a:schemeClr>
              </a:solidFill>
              <a:ea typeface="+mn-lt"/>
              <a:cs typeface="+mn-lt"/>
            </a:endParaRPr>
          </a:p>
          <a:p>
            <a:pPr marL="57150">
              <a:lnSpc>
                <a:spcPct val="90000"/>
              </a:lnSpc>
              <a:spcAft>
                <a:spcPts val="600"/>
              </a:spcAft>
            </a:pPr>
            <a:endParaRPr lang="en-US">
              <a:solidFill>
                <a:srgbClr val="000000"/>
              </a:solidFill>
              <a:ea typeface="+mn-lt"/>
              <a:cs typeface="+mn-lt"/>
            </a:endParaRPr>
          </a:p>
          <a:p>
            <a:pPr marL="57150">
              <a:lnSpc>
                <a:spcPct val="90000"/>
              </a:lnSpc>
              <a:spcAft>
                <a:spcPts val="600"/>
              </a:spcAft>
              <a:buFont typeface="Arial"/>
            </a:pPr>
            <a:endParaRPr lang="en-US" b="1">
              <a:solidFill>
                <a:srgbClr val="595959"/>
              </a:solidFill>
              <a:cs typeface="Calibri" panose="020F0502020204030204"/>
            </a:endParaRPr>
          </a:p>
          <a:p>
            <a:pPr marL="57150">
              <a:lnSpc>
                <a:spcPct val="90000"/>
              </a:lnSpc>
              <a:spcAft>
                <a:spcPts val="600"/>
              </a:spcAft>
            </a:pPr>
            <a:endParaRPr lang="en-US">
              <a:solidFill>
                <a:schemeClr val="bg1">
                  <a:lumMod val="65000"/>
                  <a:lumOff val="35000"/>
                </a:schemeClr>
              </a:solidFill>
              <a:cs typeface="Calibri" panose="020F0502020204030204"/>
            </a:endParaRPr>
          </a:p>
          <a:p>
            <a:pPr marL="57150">
              <a:lnSpc>
                <a:spcPct val="90000"/>
              </a:lnSpc>
              <a:spcAft>
                <a:spcPts val="600"/>
              </a:spcAft>
            </a:pPr>
            <a:endParaRPr lang="en-US">
              <a:solidFill>
                <a:schemeClr val="bg1">
                  <a:lumMod val="65000"/>
                  <a:lumOff val="35000"/>
                </a:schemeClr>
              </a:solidFill>
              <a:cs typeface="Calibri" panose="020F0502020204030204"/>
            </a:endParaRPr>
          </a:p>
        </p:txBody>
      </p:sp>
      <p:sp>
        <p:nvSpPr>
          <p:cNvPr id="11" name="TextBox 1">
            <a:extLst>
              <a:ext uri="{FF2B5EF4-FFF2-40B4-BE49-F238E27FC236}">
                <a16:creationId xmlns:a16="http://schemas.microsoft.com/office/drawing/2014/main" id="{B84540C8-5B9C-492A-84A8-6266B3BDFD21}"/>
              </a:ext>
            </a:extLst>
          </p:cNvPr>
          <p:cNvSpPr txBox="1"/>
          <p:nvPr/>
        </p:nvSpPr>
        <p:spPr>
          <a:xfrm>
            <a:off x="6194950" y="996036"/>
            <a:ext cx="5199089" cy="509042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57150" algn="ctr">
              <a:lnSpc>
                <a:spcPct val="90000"/>
              </a:lnSpc>
              <a:spcAft>
                <a:spcPts val="600"/>
              </a:spcAft>
            </a:pPr>
            <a:r>
              <a:rPr lang="en-US" sz="2000" b="1">
                <a:solidFill>
                  <a:schemeClr val="tx1"/>
                </a:solidFill>
                <a:cs typeface="Calibri" panose="020F0502020204030204"/>
              </a:rPr>
              <a:t>Additional Datasets for Diversification</a:t>
            </a:r>
            <a:endParaRPr lang="en-US">
              <a:solidFill>
                <a:schemeClr val="tx1"/>
              </a:solidFill>
            </a:endParaRPr>
          </a:p>
          <a:p>
            <a:pPr marL="57150" algn="ctr">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r>
              <a:rPr lang="en-US" b="1">
                <a:solidFill>
                  <a:schemeClr val="bg1">
                    <a:lumMod val="65000"/>
                    <a:lumOff val="35000"/>
                  </a:schemeClr>
                </a:solidFill>
                <a:cs typeface="Calibri" panose="020F0502020204030204"/>
              </a:rPr>
              <a:t>                                Demographics      </a:t>
            </a:r>
            <a:endParaRPr lang="en-US">
              <a:solidFill>
                <a:schemeClr val="bg1">
                  <a:lumMod val="65000"/>
                  <a:lumOff val="35000"/>
                </a:schemeClr>
              </a:solidFill>
              <a:cs typeface="Calibri" panose="020F0502020204030204"/>
            </a:endParaRPr>
          </a:p>
          <a:p>
            <a:pPr marL="1885950" lvl="4">
              <a:lnSpc>
                <a:spcPct val="90000"/>
              </a:lnSpc>
              <a:spcAft>
                <a:spcPts val="600"/>
              </a:spcAft>
            </a:pPr>
            <a:r>
              <a:rPr lang="en-US">
                <a:solidFill>
                  <a:schemeClr val="bg1">
                    <a:lumMod val="65000"/>
                    <a:lumOff val="35000"/>
                  </a:schemeClr>
                </a:solidFill>
                <a:cs typeface="Calibri" panose="020F0502020204030204"/>
              </a:rPr>
              <a:t>Race</a:t>
            </a:r>
            <a:endParaRPr lang="en-US">
              <a:solidFill>
                <a:schemeClr val="bg1">
                  <a:lumMod val="65000"/>
                  <a:lumOff val="35000"/>
                </a:schemeClr>
              </a:solidFill>
            </a:endParaRPr>
          </a:p>
          <a:p>
            <a:pPr marL="1885950" lvl="4">
              <a:lnSpc>
                <a:spcPct val="90000"/>
              </a:lnSpc>
              <a:spcAft>
                <a:spcPts val="600"/>
              </a:spcAft>
            </a:pPr>
            <a:r>
              <a:rPr lang="en-US">
                <a:solidFill>
                  <a:schemeClr val="bg1">
                    <a:lumMod val="65000"/>
                    <a:lumOff val="35000"/>
                  </a:schemeClr>
                </a:solidFill>
                <a:cs typeface="Calibri" panose="020F0502020204030204"/>
              </a:rPr>
              <a:t>Age                                </a:t>
            </a:r>
          </a:p>
          <a:p>
            <a:pPr marL="57150">
              <a:lnSpc>
                <a:spcPct val="90000"/>
              </a:lnSpc>
              <a:spcAft>
                <a:spcPts val="600"/>
              </a:spcAft>
            </a:pPr>
            <a:endParaRPr lang="en-US">
              <a:solidFill>
                <a:schemeClr val="bg1">
                  <a:lumMod val="65000"/>
                  <a:lumOff val="35000"/>
                </a:schemeClr>
              </a:solidFill>
              <a:cs typeface="Calibri" panose="020F0502020204030204"/>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r>
              <a:rPr lang="en-US" b="1">
                <a:solidFill>
                  <a:schemeClr val="bg1">
                    <a:lumMod val="65000"/>
                    <a:lumOff val="35000"/>
                  </a:schemeClr>
                </a:solidFill>
                <a:cs typeface="Calibri" panose="020F0502020204030204"/>
              </a:rPr>
              <a:t>                               Deeper Forensics</a:t>
            </a:r>
          </a:p>
          <a:p>
            <a:pPr marL="1885950" lvl="4">
              <a:lnSpc>
                <a:spcPct val="90000"/>
              </a:lnSpc>
              <a:spcAft>
                <a:spcPts val="600"/>
              </a:spcAft>
            </a:pPr>
            <a:r>
              <a:rPr lang="en-US">
                <a:solidFill>
                  <a:schemeClr val="bg1">
                    <a:lumMod val="65000"/>
                    <a:lumOff val="35000"/>
                  </a:schemeClr>
                </a:solidFill>
                <a:cs typeface="Calibri" panose="020F0502020204030204"/>
              </a:rPr>
              <a:t>Full face swapping</a:t>
            </a:r>
          </a:p>
          <a:p>
            <a:pPr marL="1885950" lvl="4">
              <a:lnSpc>
                <a:spcPct val="90000"/>
              </a:lnSpc>
              <a:spcAft>
                <a:spcPts val="600"/>
              </a:spcAft>
            </a:pPr>
            <a:r>
              <a:rPr lang="en-US">
                <a:solidFill>
                  <a:schemeClr val="bg1">
                    <a:lumMod val="65000"/>
                    <a:lumOff val="35000"/>
                  </a:schemeClr>
                </a:solidFill>
                <a:cs typeface="Calibri" panose="020F0502020204030204"/>
              </a:rPr>
              <a:t>Additional data augmentation</a:t>
            </a:r>
          </a:p>
          <a:p>
            <a:pPr marL="57150">
              <a:lnSpc>
                <a:spcPct val="90000"/>
              </a:lnSpc>
              <a:spcAft>
                <a:spcPts val="600"/>
              </a:spcAft>
            </a:pPr>
            <a:endParaRPr lang="en-US">
              <a:solidFill>
                <a:schemeClr val="bg1">
                  <a:lumMod val="65000"/>
                  <a:lumOff val="35000"/>
                </a:schemeClr>
              </a:solidFill>
              <a:cs typeface="Calibri" panose="020F0502020204030204"/>
            </a:endParaRPr>
          </a:p>
          <a:p>
            <a:pPr marL="57150">
              <a:lnSpc>
                <a:spcPct val="90000"/>
              </a:lnSpc>
              <a:spcAft>
                <a:spcPts val="600"/>
              </a:spcAft>
            </a:pPr>
            <a:endParaRPr lang="en-US">
              <a:solidFill>
                <a:schemeClr val="bg1">
                  <a:lumMod val="65000"/>
                  <a:lumOff val="35000"/>
                </a:schemeClr>
              </a:solidFill>
              <a:cs typeface="Calibri" panose="020F0502020204030204"/>
            </a:endParaRPr>
          </a:p>
          <a:p>
            <a:pPr marL="57150">
              <a:lnSpc>
                <a:spcPct val="90000"/>
              </a:lnSpc>
              <a:spcAft>
                <a:spcPts val="600"/>
              </a:spcAft>
            </a:pPr>
            <a:r>
              <a:rPr lang="en-US" b="1">
                <a:solidFill>
                  <a:schemeClr val="bg1">
                    <a:lumMod val="65000"/>
                    <a:lumOff val="35000"/>
                  </a:schemeClr>
                </a:solidFill>
                <a:cs typeface="Calibri" panose="020F0502020204030204"/>
              </a:rPr>
              <a:t>                               Online Deep Learning</a:t>
            </a:r>
          </a:p>
          <a:p>
            <a:pPr marL="1885950" lvl="4">
              <a:lnSpc>
                <a:spcPct val="90000"/>
              </a:lnSpc>
              <a:spcAft>
                <a:spcPts val="600"/>
              </a:spcAft>
            </a:pPr>
            <a:r>
              <a:rPr lang="en-US">
                <a:solidFill>
                  <a:schemeClr val="bg1">
                    <a:lumMod val="65000"/>
                    <a:lumOff val="35000"/>
                  </a:schemeClr>
                </a:solidFill>
                <a:cs typeface="Calibri" panose="020F0502020204030204"/>
              </a:rPr>
              <a:t>Increase data availability for model training</a:t>
            </a:r>
          </a:p>
          <a:p>
            <a:pPr marL="57150">
              <a:lnSpc>
                <a:spcPct val="90000"/>
              </a:lnSpc>
              <a:spcAft>
                <a:spcPts val="600"/>
              </a:spcAft>
            </a:pPr>
            <a:endParaRPr lang="en-US" b="1">
              <a:solidFill>
                <a:schemeClr val="bg1">
                  <a:lumMod val="65000"/>
                  <a:lumOff val="35000"/>
                </a:schemeClr>
              </a:solidFill>
              <a:cs typeface="Calibri" panose="020F0502020204030204"/>
            </a:endParaRPr>
          </a:p>
          <a:p>
            <a:pPr marL="342900" indent="-285750">
              <a:lnSpc>
                <a:spcPct val="90000"/>
              </a:lnSpc>
              <a:spcAft>
                <a:spcPts val="600"/>
              </a:spcAft>
              <a:buFont typeface="Arial"/>
              <a:buChar char="•"/>
            </a:pPr>
            <a:endParaRPr lang="en-US" b="1">
              <a:solidFill>
                <a:schemeClr val="bg1">
                  <a:lumMod val="65000"/>
                  <a:lumOff val="35000"/>
                </a:schemeClr>
              </a:solidFill>
              <a:cs typeface="Calibri" panose="020F0502020204030204"/>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57150">
              <a:lnSpc>
                <a:spcPct val="90000"/>
              </a:lnSpc>
              <a:spcAft>
                <a:spcPts val="600"/>
              </a:spcAft>
            </a:pPr>
            <a:endParaRPr lang="en-US" b="1">
              <a:solidFill>
                <a:schemeClr val="bg1">
                  <a:lumMod val="65000"/>
                  <a:lumOff val="35000"/>
                </a:schemeClr>
              </a:solidFill>
              <a:cs typeface="Calibri" panose="020F0502020204030204"/>
            </a:endParaRPr>
          </a:p>
          <a:p>
            <a:pPr marL="342900" indent="-285750">
              <a:lnSpc>
                <a:spcPct val="90000"/>
              </a:lnSpc>
              <a:spcAft>
                <a:spcPts val="600"/>
              </a:spcAft>
              <a:buFont typeface="Arial"/>
              <a:buChar char="•"/>
            </a:pPr>
            <a:endParaRPr lang="en-US" b="1">
              <a:solidFill>
                <a:schemeClr val="bg1">
                  <a:lumMod val="65000"/>
                  <a:lumOff val="35000"/>
                </a:schemeClr>
              </a:solidFill>
              <a:cs typeface="Calibri" panose="020F0502020204030204"/>
            </a:endParaRPr>
          </a:p>
        </p:txBody>
      </p:sp>
      <p:pic>
        <p:nvPicPr>
          <p:cNvPr id="3" name="Picture 4" descr="A picture containing outdoor object, web&#10;&#10;Description automatically generated">
            <a:extLst>
              <a:ext uri="{FF2B5EF4-FFF2-40B4-BE49-F238E27FC236}">
                <a16:creationId xmlns:a16="http://schemas.microsoft.com/office/drawing/2014/main" id="{4F8A3693-BC67-47A5-AE11-6B35531ED596}"/>
              </a:ext>
            </a:extLst>
          </p:cNvPr>
          <p:cNvPicPr>
            <a:picLocks noChangeAspect="1"/>
          </p:cNvPicPr>
          <p:nvPr/>
        </p:nvPicPr>
        <p:blipFill>
          <a:blip r:embed="rId3"/>
          <a:stretch>
            <a:fillRect/>
          </a:stretch>
        </p:blipFill>
        <p:spPr>
          <a:xfrm>
            <a:off x="6429590" y="1716809"/>
            <a:ext cx="994064" cy="1005610"/>
          </a:xfrm>
          <a:prstGeom prst="rect">
            <a:avLst/>
          </a:prstGeom>
        </p:spPr>
      </p:pic>
      <p:pic>
        <p:nvPicPr>
          <p:cNvPr id="15" name="Picture 15" descr="Circle&#10;&#10;Description automatically generated">
            <a:extLst>
              <a:ext uri="{FF2B5EF4-FFF2-40B4-BE49-F238E27FC236}">
                <a16:creationId xmlns:a16="http://schemas.microsoft.com/office/drawing/2014/main" id="{3B06693A-A361-4966-AEDA-7CDC84D4F263}"/>
              </a:ext>
            </a:extLst>
          </p:cNvPr>
          <p:cNvPicPr>
            <a:picLocks noChangeAspect="1"/>
          </p:cNvPicPr>
          <p:nvPr/>
        </p:nvPicPr>
        <p:blipFill>
          <a:blip r:embed="rId4"/>
          <a:stretch>
            <a:fillRect/>
          </a:stretch>
        </p:blipFill>
        <p:spPr>
          <a:xfrm>
            <a:off x="6562364" y="3251468"/>
            <a:ext cx="838200" cy="943882"/>
          </a:xfrm>
          <a:prstGeom prst="rect">
            <a:avLst/>
          </a:prstGeom>
        </p:spPr>
      </p:pic>
      <p:pic>
        <p:nvPicPr>
          <p:cNvPr id="17" name="Picture 17">
            <a:extLst>
              <a:ext uri="{FF2B5EF4-FFF2-40B4-BE49-F238E27FC236}">
                <a16:creationId xmlns:a16="http://schemas.microsoft.com/office/drawing/2014/main" id="{B40664EC-E371-432A-9DA0-346912AE882D}"/>
              </a:ext>
            </a:extLst>
          </p:cNvPr>
          <p:cNvPicPr>
            <a:picLocks noChangeAspect="1"/>
          </p:cNvPicPr>
          <p:nvPr/>
        </p:nvPicPr>
        <p:blipFill>
          <a:blip r:embed="rId5"/>
          <a:stretch>
            <a:fillRect/>
          </a:stretch>
        </p:blipFill>
        <p:spPr>
          <a:xfrm>
            <a:off x="1009819" y="1712159"/>
            <a:ext cx="988291" cy="795546"/>
          </a:xfrm>
          <a:prstGeom prst="rect">
            <a:avLst/>
          </a:prstGeom>
        </p:spPr>
      </p:pic>
      <p:pic>
        <p:nvPicPr>
          <p:cNvPr id="20" name="Picture 20">
            <a:extLst>
              <a:ext uri="{FF2B5EF4-FFF2-40B4-BE49-F238E27FC236}">
                <a16:creationId xmlns:a16="http://schemas.microsoft.com/office/drawing/2014/main" id="{34BD1B13-0BD6-4578-AA74-62E32763380C}"/>
              </a:ext>
            </a:extLst>
          </p:cNvPr>
          <p:cNvPicPr>
            <a:picLocks noChangeAspect="1"/>
          </p:cNvPicPr>
          <p:nvPr/>
        </p:nvPicPr>
        <p:blipFill>
          <a:blip r:embed="rId6"/>
          <a:stretch>
            <a:fillRect/>
          </a:stretch>
        </p:blipFill>
        <p:spPr>
          <a:xfrm>
            <a:off x="1148363" y="3113809"/>
            <a:ext cx="849747" cy="849747"/>
          </a:xfrm>
          <a:prstGeom prst="rect">
            <a:avLst/>
          </a:prstGeom>
        </p:spPr>
      </p:pic>
      <p:pic>
        <p:nvPicPr>
          <p:cNvPr id="21" name="Picture 21">
            <a:extLst>
              <a:ext uri="{FF2B5EF4-FFF2-40B4-BE49-F238E27FC236}">
                <a16:creationId xmlns:a16="http://schemas.microsoft.com/office/drawing/2014/main" id="{D5271AFC-39AB-4493-B3BB-7086AF459A1C}"/>
              </a:ext>
            </a:extLst>
          </p:cNvPr>
          <p:cNvPicPr>
            <a:picLocks noChangeAspect="1"/>
          </p:cNvPicPr>
          <p:nvPr/>
        </p:nvPicPr>
        <p:blipFill>
          <a:blip r:embed="rId7"/>
          <a:stretch>
            <a:fillRect/>
          </a:stretch>
        </p:blipFill>
        <p:spPr>
          <a:xfrm>
            <a:off x="1004047" y="4659224"/>
            <a:ext cx="1138382" cy="1101326"/>
          </a:xfrm>
          <a:prstGeom prst="rect">
            <a:avLst/>
          </a:prstGeom>
        </p:spPr>
      </p:pic>
      <p:sp>
        <p:nvSpPr>
          <p:cNvPr id="4" name="Rectangle 3">
            <a:extLst>
              <a:ext uri="{FF2B5EF4-FFF2-40B4-BE49-F238E27FC236}">
                <a16:creationId xmlns:a16="http://schemas.microsoft.com/office/drawing/2014/main" id="{D4919C3D-491F-4F4D-A439-FD724CBF9719}"/>
              </a:ext>
            </a:extLst>
          </p:cNvPr>
          <p:cNvSpPr/>
          <p:nvPr/>
        </p:nvSpPr>
        <p:spPr>
          <a:xfrm>
            <a:off x="873316" y="996037"/>
            <a:ext cx="4997043" cy="555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 algn="ctr">
              <a:lnSpc>
                <a:spcPct val="90000"/>
              </a:lnSpc>
              <a:spcAft>
                <a:spcPts val="600"/>
              </a:spcAft>
            </a:pPr>
            <a:r>
              <a:rPr lang="en-US" sz="2400" b="1">
                <a:solidFill>
                  <a:schemeClr val="tx1"/>
                </a:solidFill>
                <a:cs typeface="Calibri" panose="020F0502020204030204"/>
              </a:rPr>
              <a:t>Improve on Deep Learning Models</a:t>
            </a:r>
            <a:endParaRPr lang="en-US" sz="2400">
              <a:solidFill>
                <a:schemeClr val="tx1"/>
              </a:solidFill>
            </a:endParaRPr>
          </a:p>
        </p:txBody>
      </p:sp>
      <p:pic>
        <p:nvPicPr>
          <p:cNvPr id="2" name="Picture 3" descr="Shape, circle&#10;&#10;Description automatically generated">
            <a:extLst>
              <a:ext uri="{FF2B5EF4-FFF2-40B4-BE49-F238E27FC236}">
                <a16:creationId xmlns:a16="http://schemas.microsoft.com/office/drawing/2014/main" id="{265430D5-B9AD-4960-9958-FBE1F77FA3A2}"/>
              </a:ext>
            </a:extLst>
          </p:cNvPr>
          <p:cNvPicPr>
            <a:picLocks noChangeAspect="1"/>
          </p:cNvPicPr>
          <p:nvPr/>
        </p:nvPicPr>
        <p:blipFill>
          <a:blip r:embed="rId8"/>
          <a:stretch>
            <a:fillRect/>
          </a:stretch>
        </p:blipFill>
        <p:spPr>
          <a:xfrm>
            <a:off x="6431541" y="4659184"/>
            <a:ext cx="985795" cy="1006390"/>
          </a:xfrm>
          <a:prstGeom prst="rect">
            <a:avLst/>
          </a:prstGeom>
        </p:spPr>
      </p:pic>
      <p:sp>
        <p:nvSpPr>
          <p:cNvPr id="14" name="Rectangle 13">
            <a:extLst>
              <a:ext uri="{FF2B5EF4-FFF2-40B4-BE49-F238E27FC236}">
                <a16:creationId xmlns:a16="http://schemas.microsoft.com/office/drawing/2014/main" id="{8FDE6955-B269-4E3A-B91B-D8BAB09E611C}"/>
              </a:ext>
            </a:extLst>
          </p:cNvPr>
          <p:cNvSpPr/>
          <p:nvPr/>
        </p:nvSpPr>
        <p:spPr>
          <a:xfrm>
            <a:off x="6194950" y="999182"/>
            <a:ext cx="5199089" cy="5522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 algn="ctr">
              <a:lnSpc>
                <a:spcPct val="90000"/>
              </a:lnSpc>
              <a:spcAft>
                <a:spcPts val="600"/>
              </a:spcAft>
            </a:pPr>
            <a:r>
              <a:rPr lang="en-US" sz="2400" b="1">
                <a:solidFill>
                  <a:schemeClr val="tx1"/>
                </a:solidFill>
                <a:cs typeface="Calibri" panose="020F0502020204030204"/>
              </a:rPr>
              <a:t>Additional Datasets for Diversification</a:t>
            </a:r>
            <a:endParaRPr lang="en-US" sz="2400">
              <a:solidFill>
                <a:schemeClr val="tx1"/>
              </a:solidFill>
            </a:endParaRPr>
          </a:p>
        </p:txBody>
      </p:sp>
    </p:spTree>
    <p:extLst>
      <p:ext uri="{BB962C8B-B14F-4D97-AF65-F5344CB8AC3E}">
        <p14:creationId xmlns:p14="http://schemas.microsoft.com/office/powerpoint/2010/main" val="2121390298"/>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135"/>
        <p:cNvGrpSpPr/>
        <p:nvPr/>
      </p:nvGrpSpPr>
      <p:grpSpPr>
        <a:xfrm>
          <a:off x="0" y="0"/>
          <a:ext cx="0" cy="0"/>
          <a:chOff x="0" y="0"/>
          <a:chExt cx="0" cy="0"/>
        </a:xfrm>
      </p:grpSpPr>
      <p:sp>
        <p:nvSpPr>
          <p:cNvPr id="10" name="Google Shape;137;p5">
            <a:extLst>
              <a:ext uri="{FF2B5EF4-FFF2-40B4-BE49-F238E27FC236}">
                <a16:creationId xmlns:a16="http://schemas.microsoft.com/office/drawing/2014/main" id="{E5AA0E7D-C09B-4F71-A523-0FEA384121DA}"/>
              </a:ext>
            </a:extLst>
          </p:cNvPr>
          <p:cNvSpPr txBox="1"/>
          <p:nvPr/>
        </p:nvSpPr>
        <p:spPr>
          <a:xfrm>
            <a:off x="992448" y="2003309"/>
            <a:ext cx="10812700" cy="1809655"/>
          </a:xfrm>
          <a:prstGeom prst="rect">
            <a:avLst/>
          </a:prstGeom>
          <a:noFill/>
          <a:ln>
            <a:noFill/>
          </a:ln>
        </p:spPr>
        <p:txBody>
          <a:bodyPr spcFirstLastPara="1" wrap="square" lIns="121900" tIns="60933" rIns="121900" bIns="60933" anchor="t" anchorCtr="0">
            <a:noAutofit/>
          </a:bodyPr>
          <a:lstStyle/>
          <a:p>
            <a:pPr marL="380365" indent="-227965"/>
            <a:r>
              <a:rPr lang="en-US" sz="4400" b="1">
                <a:solidFill>
                  <a:schemeClr val="bg1"/>
                </a:solidFill>
                <a:latin typeface="Lato"/>
                <a:cs typeface="Arial"/>
                <a:sym typeface="Lato"/>
              </a:rPr>
              <a:t>Thank you!</a:t>
            </a:r>
            <a:endParaRPr lang="en-US">
              <a:solidFill>
                <a:schemeClr val="bg1"/>
              </a:solidFill>
            </a:endParaRPr>
          </a:p>
        </p:txBody>
      </p:sp>
      <p:pic>
        <p:nvPicPr>
          <p:cNvPr id="3" name="Picture 5" descr="How threatening is Deepfake AI? | Analytics Insight">
            <a:extLst>
              <a:ext uri="{FF2B5EF4-FFF2-40B4-BE49-F238E27FC236}">
                <a16:creationId xmlns:a16="http://schemas.microsoft.com/office/drawing/2014/main" id="{9663B55A-204A-4275-9EDA-A33E9B2F50DB}"/>
              </a:ext>
            </a:extLst>
          </p:cNvPr>
          <p:cNvPicPr>
            <a:picLocks noChangeAspect="1"/>
          </p:cNvPicPr>
          <p:nvPr/>
        </p:nvPicPr>
        <p:blipFill rotWithShape="1">
          <a:blip r:embed="rId3"/>
          <a:srcRect l="25276" t="-1" r="26740" b="-1"/>
          <a:stretch/>
        </p:blipFill>
        <p:spPr>
          <a:xfrm>
            <a:off x="5846008" y="10"/>
            <a:ext cx="6298058" cy="685799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Oval 3">
            <a:extLst>
              <a:ext uri="{FF2B5EF4-FFF2-40B4-BE49-F238E27FC236}">
                <a16:creationId xmlns:a16="http://schemas.microsoft.com/office/drawing/2014/main" id="{CABD37A2-776C-4CDC-8CE6-298C81370CD8}"/>
              </a:ext>
            </a:extLst>
          </p:cNvPr>
          <p:cNvSpPr/>
          <p:nvPr/>
        </p:nvSpPr>
        <p:spPr>
          <a:xfrm>
            <a:off x="8722773" y="289083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64D4BF-F7FA-420C-AF7F-3766E8F64ABB}"/>
              </a:ext>
            </a:extLst>
          </p:cNvPr>
          <p:cNvSpPr/>
          <p:nvPr/>
        </p:nvSpPr>
        <p:spPr>
          <a:xfrm>
            <a:off x="9224495" y="289083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EE494DD-FAF4-4C55-BA05-FBC2E1E25D8E}"/>
              </a:ext>
            </a:extLst>
          </p:cNvPr>
          <p:cNvSpPr/>
          <p:nvPr/>
        </p:nvSpPr>
        <p:spPr>
          <a:xfrm>
            <a:off x="9974508" y="226240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B20E705-E248-4CB5-91BB-09E4BCEFAAA6}"/>
              </a:ext>
            </a:extLst>
          </p:cNvPr>
          <p:cNvSpPr/>
          <p:nvPr/>
        </p:nvSpPr>
        <p:spPr>
          <a:xfrm>
            <a:off x="8166256" y="226240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2A2BF72-BE8A-49B7-B2CC-D2A45ACD85F4}"/>
              </a:ext>
            </a:extLst>
          </p:cNvPr>
          <p:cNvSpPr/>
          <p:nvPr/>
        </p:nvSpPr>
        <p:spPr>
          <a:xfrm>
            <a:off x="7759307" y="2450726"/>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9FFA302-9DDC-48AD-B5F4-7403C7646952}"/>
              </a:ext>
            </a:extLst>
          </p:cNvPr>
          <p:cNvSpPr/>
          <p:nvPr/>
        </p:nvSpPr>
        <p:spPr>
          <a:xfrm>
            <a:off x="10241572" y="252140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782649-4A9C-4D1B-936B-70A12596EE38}"/>
              </a:ext>
            </a:extLst>
          </p:cNvPr>
          <p:cNvSpPr/>
          <p:nvPr/>
        </p:nvSpPr>
        <p:spPr>
          <a:xfrm>
            <a:off x="8556675" y="3628865"/>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61BB905-C0EC-4F3C-8777-251E85F94B0B}"/>
              </a:ext>
            </a:extLst>
          </p:cNvPr>
          <p:cNvSpPr/>
          <p:nvPr/>
        </p:nvSpPr>
        <p:spPr>
          <a:xfrm>
            <a:off x="9368469" y="3600793"/>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2A2A805-1A15-4818-9C60-B134FCE2CB1B}"/>
              </a:ext>
            </a:extLst>
          </p:cNvPr>
          <p:cNvSpPr/>
          <p:nvPr/>
        </p:nvSpPr>
        <p:spPr>
          <a:xfrm>
            <a:off x="8371739" y="406037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8D47314-8961-4FA7-B4FD-2A8DEDFC68F7}"/>
              </a:ext>
            </a:extLst>
          </p:cNvPr>
          <p:cNvSpPr/>
          <p:nvPr/>
        </p:nvSpPr>
        <p:spPr>
          <a:xfrm>
            <a:off x="8941735" y="39699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BD0BF8D-19C4-4E21-9F9F-E5BA69BEA33D}"/>
              </a:ext>
            </a:extLst>
          </p:cNvPr>
          <p:cNvSpPr/>
          <p:nvPr/>
        </p:nvSpPr>
        <p:spPr>
          <a:xfrm>
            <a:off x="9162265" y="39699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D6D715-053E-41DA-82CC-E00DC70C228C}"/>
              </a:ext>
            </a:extLst>
          </p:cNvPr>
          <p:cNvSpPr/>
          <p:nvPr/>
        </p:nvSpPr>
        <p:spPr>
          <a:xfrm>
            <a:off x="9713863" y="39699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2D58A6D-7A61-4274-BE74-1F9621EA6070}"/>
              </a:ext>
            </a:extLst>
          </p:cNvPr>
          <p:cNvSpPr/>
          <p:nvPr/>
        </p:nvSpPr>
        <p:spPr>
          <a:xfrm>
            <a:off x="8926031" y="4362196"/>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6FE2EE-54F4-486D-B025-8E7E25577861}"/>
              </a:ext>
            </a:extLst>
          </p:cNvPr>
          <p:cNvSpPr/>
          <p:nvPr/>
        </p:nvSpPr>
        <p:spPr>
          <a:xfrm>
            <a:off x="9162265" y="4358411"/>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BD7C4A4-93DB-40B2-AED2-94DA1C7F22F2}"/>
              </a:ext>
            </a:extLst>
          </p:cNvPr>
          <p:cNvSpPr/>
          <p:nvPr/>
        </p:nvSpPr>
        <p:spPr>
          <a:xfrm>
            <a:off x="8688160" y="487526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CB89903-A97B-41AC-B702-8D1E7C2653A5}"/>
              </a:ext>
            </a:extLst>
          </p:cNvPr>
          <p:cNvSpPr/>
          <p:nvPr/>
        </p:nvSpPr>
        <p:spPr>
          <a:xfrm>
            <a:off x="9309381" y="487526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80EBE2-1863-4A70-A249-69AD43E24D5B}"/>
              </a:ext>
            </a:extLst>
          </p:cNvPr>
          <p:cNvSpPr/>
          <p:nvPr/>
        </p:nvSpPr>
        <p:spPr>
          <a:xfrm>
            <a:off x="7828533" y="4177474"/>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B5875DC-8A9D-4E40-8312-9B71C55A07D4}"/>
              </a:ext>
            </a:extLst>
          </p:cNvPr>
          <p:cNvSpPr/>
          <p:nvPr/>
        </p:nvSpPr>
        <p:spPr>
          <a:xfrm>
            <a:off x="10209131" y="4142133"/>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895E1CB-8E24-4B7E-ADA5-09A4EF27AC6A}"/>
              </a:ext>
            </a:extLst>
          </p:cNvPr>
          <p:cNvSpPr/>
          <p:nvPr/>
        </p:nvSpPr>
        <p:spPr>
          <a:xfrm>
            <a:off x="7498435" y="3197350"/>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E71F1E-5F03-4339-9E39-C24A95E5F8F4}"/>
              </a:ext>
            </a:extLst>
          </p:cNvPr>
          <p:cNvSpPr/>
          <p:nvPr/>
        </p:nvSpPr>
        <p:spPr>
          <a:xfrm>
            <a:off x="10442314" y="307574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91F6715-830B-4AA8-911B-6067F192E0CB}"/>
              </a:ext>
            </a:extLst>
          </p:cNvPr>
          <p:cNvSpPr/>
          <p:nvPr/>
        </p:nvSpPr>
        <p:spPr>
          <a:xfrm>
            <a:off x="8093752" y="128938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2A947A8-5ECE-4911-9A96-FDC493BE0450}"/>
              </a:ext>
            </a:extLst>
          </p:cNvPr>
          <p:cNvSpPr/>
          <p:nvPr/>
        </p:nvSpPr>
        <p:spPr>
          <a:xfrm>
            <a:off x="8976348" y="2227061"/>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19502A-A318-4F9E-B051-9DDD2B6026C9}"/>
              </a:ext>
            </a:extLst>
          </p:cNvPr>
          <p:cNvSpPr/>
          <p:nvPr/>
        </p:nvSpPr>
        <p:spPr>
          <a:xfrm>
            <a:off x="9010961" y="111733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6C73418-05F6-461E-89B8-BB224C78C5EF}"/>
              </a:ext>
            </a:extLst>
          </p:cNvPr>
          <p:cNvSpPr/>
          <p:nvPr/>
        </p:nvSpPr>
        <p:spPr>
          <a:xfrm>
            <a:off x="9859506" y="1360071"/>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E6A59C9-0B3E-4EFF-A0D3-E454DB87DB02}"/>
              </a:ext>
            </a:extLst>
          </p:cNvPr>
          <p:cNvSpPr/>
          <p:nvPr/>
        </p:nvSpPr>
        <p:spPr>
          <a:xfrm>
            <a:off x="7190211" y="2592090"/>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2D195FC-404B-4A0F-829F-D6D74A2255CA}"/>
              </a:ext>
            </a:extLst>
          </p:cNvPr>
          <p:cNvSpPr/>
          <p:nvPr/>
        </p:nvSpPr>
        <p:spPr>
          <a:xfrm>
            <a:off x="10826382" y="25514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6777862-98D6-439E-8D19-1EEF03D6AD92}"/>
              </a:ext>
            </a:extLst>
          </p:cNvPr>
          <p:cNvSpPr/>
          <p:nvPr/>
        </p:nvSpPr>
        <p:spPr>
          <a:xfrm>
            <a:off x="10580944" y="358046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FC7D571-D2BF-48F3-BACC-216EA413ABC8}"/>
              </a:ext>
            </a:extLst>
          </p:cNvPr>
          <p:cNvSpPr/>
          <p:nvPr/>
        </p:nvSpPr>
        <p:spPr>
          <a:xfrm>
            <a:off x="7463750" y="3628865"/>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28CED25-823E-4B83-859C-3CD988F4B2FF}"/>
              </a:ext>
            </a:extLst>
          </p:cNvPr>
          <p:cNvCxnSpPr>
            <a:cxnSpLocks/>
            <a:stCxn id="25" idx="7"/>
            <a:endCxn id="8" idx="0"/>
          </p:cNvCxnSpPr>
          <p:nvPr/>
        </p:nvCxnSpPr>
        <p:spPr>
          <a:xfrm flipH="1">
            <a:off x="7793920" y="1299740"/>
            <a:ext cx="358920" cy="115098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FB0252C-9CF0-43A3-BBDD-F477DB9D38AB}"/>
              </a:ext>
            </a:extLst>
          </p:cNvPr>
          <p:cNvCxnSpPr>
            <a:cxnSpLocks/>
            <a:stCxn id="27" idx="2"/>
            <a:endCxn id="25" idx="6"/>
          </p:cNvCxnSpPr>
          <p:nvPr/>
        </p:nvCxnSpPr>
        <p:spPr>
          <a:xfrm flipH="1">
            <a:off x="8162978" y="1152680"/>
            <a:ext cx="847983" cy="1720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2F91E50-A193-437B-90A1-9776A3FE5CCE}"/>
              </a:ext>
            </a:extLst>
          </p:cNvPr>
          <p:cNvCxnSpPr>
            <a:cxnSpLocks/>
            <a:stCxn id="28" idx="1"/>
            <a:endCxn id="27" idx="6"/>
          </p:cNvCxnSpPr>
          <p:nvPr/>
        </p:nvCxnSpPr>
        <p:spPr>
          <a:xfrm flipH="1" flipV="1">
            <a:off x="9080187" y="1152680"/>
            <a:ext cx="789457" cy="217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DF46BF6-663D-45DD-88F4-85A4CE514BF1}"/>
              </a:ext>
            </a:extLst>
          </p:cNvPr>
          <p:cNvCxnSpPr>
            <a:cxnSpLocks/>
            <a:stCxn id="27" idx="4"/>
            <a:endCxn id="26" idx="0"/>
          </p:cNvCxnSpPr>
          <p:nvPr/>
        </p:nvCxnSpPr>
        <p:spPr>
          <a:xfrm flipH="1">
            <a:off x="9010961" y="1188021"/>
            <a:ext cx="34613" cy="10390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2CD93DD-4163-4D72-A38D-662A94131F18}"/>
              </a:ext>
            </a:extLst>
          </p:cNvPr>
          <p:cNvCxnSpPr>
            <a:cxnSpLocks/>
            <a:stCxn id="26" idx="2"/>
            <a:endCxn id="7" idx="6"/>
          </p:cNvCxnSpPr>
          <p:nvPr/>
        </p:nvCxnSpPr>
        <p:spPr>
          <a:xfrm flipH="1">
            <a:off x="8235482" y="2262402"/>
            <a:ext cx="740866" cy="353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CEC283E-4068-4FA3-B22A-C2393006E004}"/>
              </a:ext>
            </a:extLst>
          </p:cNvPr>
          <p:cNvCxnSpPr>
            <a:cxnSpLocks/>
            <a:stCxn id="7" idx="2"/>
            <a:endCxn id="8" idx="3"/>
          </p:cNvCxnSpPr>
          <p:nvPr/>
        </p:nvCxnSpPr>
        <p:spPr>
          <a:xfrm flipH="1">
            <a:off x="7769445" y="2297743"/>
            <a:ext cx="396811" cy="2133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DDF779-6936-46E6-ABDB-C022B8C70A37}"/>
              </a:ext>
            </a:extLst>
          </p:cNvPr>
          <p:cNvCxnSpPr>
            <a:cxnSpLocks/>
            <a:stCxn id="23" idx="4"/>
            <a:endCxn id="29" idx="4"/>
          </p:cNvCxnSpPr>
          <p:nvPr/>
        </p:nvCxnSpPr>
        <p:spPr>
          <a:xfrm flipH="1" flipV="1">
            <a:off x="7224824" y="2662772"/>
            <a:ext cx="308224" cy="6052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9FCBF3-CC49-4134-B8CB-8291543B0E4C}"/>
              </a:ext>
            </a:extLst>
          </p:cNvPr>
          <p:cNvCxnSpPr>
            <a:cxnSpLocks/>
            <a:stCxn id="32" idx="1"/>
            <a:endCxn id="29" idx="4"/>
          </p:cNvCxnSpPr>
          <p:nvPr/>
        </p:nvCxnSpPr>
        <p:spPr>
          <a:xfrm flipH="1" flipV="1">
            <a:off x="7224824" y="2662772"/>
            <a:ext cx="249064" cy="9764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9D9088-5A52-4E24-8F9E-AE66E7A2F504}"/>
              </a:ext>
            </a:extLst>
          </p:cNvPr>
          <p:cNvCxnSpPr>
            <a:cxnSpLocks/>
            <a:stCxn id="23" idx="3"/>
            <a:endCxn id="32" idx="0"/>
          </p:cNvCxnSpPr>
          <p:nvPr/>
        </p:nvCxnSpPr>
        <p:spPr>
          <a:xfrm flipH="1">
            <a:off x="7498363" y="3257681"/>
            <a:ext cx="10210" cy="371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6A3895-D824-47DF-B836-9D0754FF7DC4}"/>
              </a:ext>
            </a:extLst>
          </p:cNvPr>
          <p:cNvCxnSpPr>
            <a:cxnSpLocks/>
            <a:stCxn id="6" idx="2"/>
            <a:endCxn id="26" idx="6"/>
          </p:cNvCxnSpPr>
          <p:nvPr/>
        </p:nvCxnSpPr>
        <p:spPr>
          <a:xfrm flipH="1" flipV="1">
            <a:off x="9045574" y="2262402"/>
            <a:ext cx="928934" cy="353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D72B03-D50F-4508-9961-5B9D1BE677CA}"/>
              </a:ext>
            </a:extLst>
          </p:cNvPr>
          <p:cNvCxnSpPr>
            <a:cxnSpLocks/>
            <a:stCxn id="28" idx="5"/>
            <a:endCxn id="9" idx="5"/>
          </p:cNvCxnSpPr>
          <p:nvPr/>
        </p:nvCxnSpPr>
        <p:spPr>
          <a:xfrm>
            <a:off x="9918594" y="1420402"/>
            <a:ext cx="382066" cy="11613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7407466-C77D-48A4-ACDC-198C9AAACB79}"/>
              </a:ext>
            </a:extLst>
          </p:cNvPr>
          <p:cNvCxnSpPr>
            <a:cxnSpLocks/>
            <a:stCxn id="8" idx="2"/>
          </p:cNvCxnSpPr>
          <p:nvPr/>
        </p:nvCxnSpPr>
        <p:spPr>
          <a:xfrm flipH="1">
            <a:off x="7249301" y="2486067"/>
            <a:ext cx="510006" cy="11637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2AEE72C-E994-4EA3-8FF9-FB659439680B}"/>
              </a:ext>
            </a:extLst>
          </p:cNvPr>
          <p:cNvCxnSpPr>
            <a:cxnSpLocks/>
            <a:stCxn id="6" idx="5"/>
            <a:endCxn id="9" idx="1"/>
          </p:cNvCxnSpPr>
          <p:nvPr/>
        </p:nvCxnSpPr>
        <p:spPr>
          <a:xfrm>
            <a:off x="10033596" y="2322733"/>
            <a:ext cx="218114" cy="2090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3232E5BA-3CD7-4C70-B531-DCE64AAC72D1}"/>
              </a:ext>
            </a:extLst>
          </p:cNvPr>
          <p:cNvSpPr/>
          <p:nvPr/>
        </p:nvSpPr>
        <p:spPr>
          <a:xfrm>
            <a:off x="8309545" y="2616105"/>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11024E5-5C79-4EC6-8EE7-4EB7F6A42B7E}"/>
              </a:ext>
            </a:extLst>
          </p:cNvPr>
          <p:cNvSpPr/>
          <p:nvPr/>
        </p:nvSpPr>
        <p:spPr>
          <a:xfrm>
            <a:off x="9748938" y="2548217"/>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40D3B30-5D9D-48CD-9FCB-FCEE82469906}"/>
              </a:ext>
            </a:extLst>
          </p:cNvPr>
          <p:cNvSpPr/>
          <p:nvPr/>
        </p:nvSpPr>
        <p:spPr>
          <a:xfrm>
            <a:off x="7886683" y="2842086"/>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07053F5-6713-4C4A-875A-3D0DFB4CF8B4}"/>
              </a:ext>
            </a:extLst>
          </p:cNvPr>
          <p:cNvSpPr/>
          <p:nvPr/>
        </p:nvSpPr>
        <p:spPr>
          <a:xfrm>
            <a:off x="8240829" y="298453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317353F-7C99-4D92-AB1B-28CC85D16F1B}"/>
              </a:ext>
            </a:extLst>
          </p:cNvPr>
          <p:cNvSpPr/>
          <p:nvPr/>
        </p:nvSpPr>
        <p:spPr>
          <a:xfrm>
            <a:off x="9748476" y="294919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F2010C-44E8-477F-A577-FCC76B46E001}"/>
              </a:ext>
            </a:extLst>
          </p:cNvPr>
          <p:cNvSpPr/>
          <p:nvPr/>
        </p:nvSpPr>
        <p:spPr>
          <a:xfrm>
            <a:off x="10091665" y="2771404"/>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4673AA27-2A30-4822-8EDC-A9693EADDB76}"/>
              </a:ext>
            </a:extLst>
          </p:cNvPr>
          <p:cNvCxnSpPr>
            <a:cxnSpLocks/>
            <a:stCxn id="51" idx="1"/>
            <a:endCxn id="47" idx="5"/>
          </p:cNvCxnSpPr>
          <p:nvPr/>
        </p:nvCxnSpPr>
        <p:spPr>
          <a:xfrm flipH="1" flipV="1">
            <a:off x="9808026" y="2608548"/>
            <a:ext cx="293777" cy="17320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5CC2B9D-7946-4D29-9D7E-509FAB0584B3}"/>
              </a:ext>
            </a:extLst>
          </p:cNvPr>
          <p:cNvCxnSpPr>
            <a:cxnSpLocks/>
            <a:stCxn id="47" idx="3"/>
            <a:endCxn id="5" idx="7"/>
          </p:cNvCxnSpPr>
          <p:nvPr/>
        </p:nvCxnSpPr>
        <p:spPr>
          <a:xfrm flipH="1">
            <a:off x="9283583" y="2608548"/>
            <a:ext cx="475493" cy="2926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ED332E-D484-4D0B-BB73-C4FD30ADD6C6}"/>
              </a:ext>
            </a:extLst>
          </p:cNvPr>
          <p:cNvCxnSpPr>
            <a:cxnSpLocks/>
            <a:stCxn id="50" idx="2"/>
            <a:endCxn id="5" idx="2"/>
          </p:cNvCxnSpPr>
          <p:nvPr/>
        </p:nvCxnSpPr>
        <p:spPr>
          <a:xfrm flipH="1" flipV="1">
            <a:off x="9224495" y="2926179"/>
            <a:ext cx="523981" cy="583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C98815-1AA4-49E5-AD81-1A2C161D56AC}"/>
              </a:ext>
            </a:extLst>
          </p:cNvPr>
          <p:cNvCxnSpPr>
            <a:cxnSpLocks/>
            <a:stCxn id="51" idx="2"/>
            <a:endCxn id="50" idx="3"/>
          </p:cNvCxnSpPr>
          <p:nvPr/>
        </p:nvCxnSpPr>
        <p:spPr>
          <a:xfrm flipH="1">
            <a:off x="9758614" y="2806745"/>
            <a:ext cx="333051" cy="2027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B64C818-8FFE-45AD-A052-12012AD67967}"/>
              </a:ext>
            </a:extLst>
          </p:cNvPr>
          <p:cNvCxnSpPr>
            <a:cxnSpLocks/>
            <a:stCxn id="4" idx="2"/>
            <a:endCxn id="46" idx="6"/>
          </p:cNvCxnSpPr>
          <p:nvPr/>
        </p:nvCxnSpPr>
        <p:spPr>
          <a:xfrm flipH="1" flipV="1">
            <a:off x="8378771" y="2651446"/>
            <a:ext cx="344002" cy="2747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57D5DFF-B3C7-42C2-B476-D808A2EFB908}"/>
              </a:ext>
            </a:extLst>
          </p:cNvPr>
          <p:cNvCxnSpPr>
            <a:cxnSpLocks/>
            <a:stCxn id="5" idx="2"/>
            <a:endCxn id="4" idx="6"/>
          </p:cNvCxnSpPr>
          <p:nvPr/>
        </p:nvCxnSpPr>
        <p:spPr>
          <a:xfrm flipH="1">
            <a:off x="8791999" y="2926179"/>
            <a:ext cx="4324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FD85C41-926C-4A29-9F90-41588C113425}"/>
              </a:ext>
            </a:extLst>
          </p:cNvPr>
          <p:cNvCxnSpPr>
            <a:cxnSpLocks/>
            <a:stCxn id="49" idx="2"/>
          </p:cNvCxnSpPr>
          <p:nvPr/>
        </p:nvCxnSpPr>
        <p:spPr>
          <a:xfrm flipH="1" flipV="1">
            <a:off x="7930123" y="2890910"/>
            <a:ext cx="310706" cy="1289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820537-B207-4D21-80EF-184B2DF4DD60}"/>
              </a:ext>
            </a:extLst>
          </p:cNvPr>
          <p:cNvCxnSpPr>
            <a:cxnSpLocks/>
            <a:stCxn id="46" idx="2"/>
            <a:endCxn id="48" idx="7"/>
          </p:cNvCxnSpPr>
          <p:nvPr/>
        </p:nvCxnSpPr>
        <p:spPr>
          <a:xfrm flipH="1">
            <a:off x="7945771" y="2651446"/>
            <a:ext cx="363774" cy="2009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1485E8-C3D2-4E0D-ACB4-BD8E0F738377}"/>
              </a:ext>
            </a:extLst>
          </p:cNvPr>
          <p:cNvCxnSpPr>
            <a:cxnSpLocks/>
            <a:stCxn id="4" idx="3"/>
            <a:endCxn id="49" idx="6"/>
          </p:cNvCxnSpPr>
          <p:nvPr/>
        </p:nvCxnSpPr>
        <p:spPr>
          <a:xfrm flipH="1">
            <a:off x="8310055" y="2951169"/>
            <a:ext cx="422856" cy="687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3350CD4-B4FA-4D11-A37E-96D1DB16258E}"/>
              </a:ext>
            </a:extLst>
          </p:cNvPr>
          <p:cNvCxnSpPr>
            <a:cxnSpLocks/>
            <a:stCxn id="11" idx="2"/>
            <a:endCxn id="23" idx="6"/>
          </p:cNvCxnSpPr>
          <p:nvPr/>
        </p:nvCxnSpPr>
        <p:spPr>
          <a:xfrm flipH="1" flipV="1">
            <a:off x="7567661" y="3232691"/>
            <a:ext cx="989014" cy="4315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89B0953-718C-4E41-B7BF-0BB1B05254C0}"/>
              </a:ext>
            </a:extLst>
          </p:cNvPr>
          <p:cNvCxnSpPr>
            <a:cxnSpLocks/>
            <a:stCxn id="24" idx="7"/>
          </p:cNvCxnSpPr>
          <p:nvPr/>
        </p:nvCxnSpPr>
        <p:spPr>
          <a:xfrm flipH="1">
            <a:off x="9413220" y="3086093"/>
            <a:ext cx="1088182" cy="5637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6363714-2BB9-4E0F-B687-AEC00820733F}"/>
              </a:ext>
            </a:extLst>
          </p:cNvPr>
          <p:cNvCxnSpPr>
            <a:cxnSpLocks/>
            <a:stCxn id="12" idx="4"/>
            <a:endCxn id="5" idx="0"/>
          </p:cNvCxnSpPr>
          <p:nvPr/>
        </p:nvCxnSpPr>
        <p:spPr>
          <a:xfrm flipH="1" flipV="1">
            <a:off x="9259108" y="2890838"/>
            <a:ext cx="143974" cy="7806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2CCC802-4F11-4D2D-89B5-2E873E6A004D}"/>
              </a:ext>
            </a:extLst>
          </p:cNvPr>
          <p:cNvCxnSpPr>
            <a:cxnSpLocks/>
            <a:stCxn id="4" idx="4"/>
            <a:endCxn id="11" idx="7"/>
          </p:cNvCxnSpPr>
          <p:nvPr/>
        </p:nvCxnSpPr>
        <p:spPr>
          <a:xfrm flipH="1">
            <a:off x="8615763" y="2961520"/>
            <a:ext cx="141623" cy="6776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99B1DA0-46C9-4B09-B5D0-C0682B3781BE}"/>
              </a:ext>
            </a:extLst>
          </p:cNvPr>
          <p:cNvCxnSpPr>
            <a:cxnSpLocks/>
            <a:stCxn id="24" idx="5"/>
            <a:endCxn id="31" idx="5"/>
          </p:cNvCxnSpPr>
          <p:nvPr/>
        </p:nvCxnSpPr>
        <p:spPr>
          <a:xfrm>
            <a:off x="10501402" y="3136073"/>
            <a:ext cx="138630" cy="504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1634289-5F11-47D4-8808-0E030569C03A}"/>
              </a:ext>
            </a:extLst>
          </p:cNvPr>
          <p:cNvCxnSpPr>
            <a:cxnSpLocks/>
            <a:stCxn id="22" idx="1"/>
            <a:endCxn id="12" idx="5"/>
          </p:cNvCxnSpPr>
          <p:nvPr/>
        </p:nvCxnSpPr>
        <p:spPr>
          <a:xfrm flipH="1" flipV="1">
            <a:off x="9427557" y="3661124"/>
            <a:ext cx="791712" cy="4913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58707B6-3C9F-47BE-AAB6-E464A67CF6C3}"/>
              </a:ext>
            </a:extLst>
          </p:cNvPr>
          <p:cNvCxnSpPr>
            <a:cxnSpLocks/>
            <a:stCxn id="22" idx="7"/>
            <a:endCxn id="31" idx="3"/>
          </p:cNvCxnSpPr>
          <p:nvPr/>
        </p:nvCxnSpPr>
        <p:spPr>
          <a:xfrm flipV="1">
            <a:off x="10268219" y="3640793"/>
            <a:ext cx="322863" cy="5116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C49F1C8-A250-4B4F-8C52-62FAD30B017E}"/>
              </a:ext>
            </a:extLst>
          </p:cNvPr>
          <p:cNvCxnSpPr>
            <a:cxnSpLocks/>
            <a:stCxn id="30" idx="3"/>
            <a:endCxn id="24" idx="7"/>
          </p:cNvCxnSpPr>
          <p:nvPr/>
        </p:nvCxnSpPr>
        <p:spPr>
          <a:xfrm flipH="1">
            <a:off x="10501402" y="2611830"/>
            <a:ext cx="335118" cy="4742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0BFEC24-46FB-4BE7-8A40-39E3AED03ED6}"/>
              </a:ext>
            </a:extLst>
          </p:cNvPr>
          <p:cNvCxnSpPr>
            <a:cxnSpLocks/>
            <a:stCxn id="30" idx="4"/>
            <a:endCxn id="31" idx="4"/>
          </p:cNvCxnSpPr>
          <p:nvPr/>
        </p:nvCxnSpPr>
        <p:spPr>
          <a:xfrm flipH="1">
            <a:off x="10615557" y="2622181"/>
            <a:ext cx="245438" cy="1028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566EDEF-D2CC-41EB-86F3-CE74CB62E604}"/>
              </a:ext>
            </a:extLst>
          </p:cNvPr>
          <p:cNvCxnSpPr>
            <a:cxnSpLocks/>
            <a:stCxn id="16" idx="2"/>
            <a:endCxn id="15" idx="6"/>
          </p:cNvCxnSpPr>
          <p:nvPr/>
        </p:nvCxnSpPr>
        <p:spPr>
          <a:xfrm flipH="1">
            <a:off x="9231491" y="4005340"/>
            <a:ext cx="4823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458A60AB-254A-4242-B4CC-A7147FC20422}"/>
              </a:ext>
            </a:extLst>
          </p:cNvPr>
          <p:cNvSpPr/>
          <p:nvPr/>
        </p:nvSpPr>
        <p:spPr>
          <a:xfrm>
            <a:off x="8963345" y="3571613"/>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934B4558-29B4-4003-9332-A80AC1D36CD0}"/>
              </a:ext>
            </a:extLst>
          </p:cNvPr>
          <p:cNvCxnSpPr>
            <a:cxnSpLocks/>
            <a:stCxn id="15" idx="2"/>
            <a:endCxn id="14" idx="2"/>
          </p:cNvCxnSpPr>
          <p:nvPr/>
        </p:nvCxnSpPr>
        <p:spPr>
          <a:xfrm flipH="1">
            <a:off x="8941735" y="4005340"/>
            <a:ext cx="2205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F18AD6-5968-4813-8A38-568360F3904D}"/>
              </a:ext>
            </a:extLst>
          </p:cNvPr>
          <p:cNvCxnSpPr>
            <a:cxnSpLocks/>
            <a:stCxn id="16" idx="3"/>
            <a:endCxn id="18" idx="6"/>
          </p:cNvCxnSpPr>
          <p:nvPr/>
        </p:nvCxnSpPr>
        <p:spPr>
          <a:xfrm flipH="1">
            <a:off x="9231491" y="4030330"/>
            <a:ext cx="492510" cy="3634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DB548E-540E-4F3D-BACD-55345CACEEF1}"/>
              </a:ext>
            </a:extLst>
          </p:cNvPr>
          <p:cNvCxnSpPr>
            <a:cxnSpLocks/>
            <a:stCxn id="12" idx="2"/>
            <a:endCxn id="71" idx="6"/>
          </p:cNvCxnSpPr>
          <p:nvPr/>
        </p:nvCxnSpPr>
        <p:spPr>
          <a:xfrm flipH="1" flipV="1">
            <a:off x="9032571" y="3606954"/>
            <a:ext cx="335898" cy="291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B256AEE-21D3-4E62-BF11-0F3C7B1A01C7}"/>
              </a:ext>
            </a:extLst>
          </p:cNvPr>
          <p:cNvCxnSpPr>
            <a:cxnSpLocks/>
            <a:stCxn id="71" idx="2"/>
            <a:endCxn id="11" idx="5"/>
          </p:cNvCxnSpPr>
          <p:nvPr/>
        </p:nvCxnSpPr>
        <p:spPr>
          <a:xfrm flipH="1">
            <a:off x="8615763" y="3606954"/>
            <a:ext cx="347582" cy="822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829DFB-777A-4CFD-910D-854087D991B7}"/>
              </a:ext>
            </a:extLst>
          </p:cNvPr>
          <p:cNvCxnSpPr>
            <a:cxnSpLocks/>
            <a:stCxn id="18" idx="2"/>
            <a:endCxn id="17" idx="6"/>
          </p:cNvCxnSpPr>
          <p:nvPr/>
        </p:nvCxnSpPr>
        <p:spPr>
          <a:xfrm flipH="1">
            <a:off x="8995257" y="4393752"/>
            <a:ext cx="167008" cy="37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1D486A5-F8F5-4A2C-AB46-2A7F2F42AA79}"/>
              </a:ext>
            </a:extLst>
          </p:cNvPr>
          <p:cNvCxnSpPr>
            <a:cxnSpLocks/>
            <a:stCxn id="14" idx="2"/>
            <a:endCxn id="13" idx="1"/>
          </p:cNvCxnSpPr>
          <p:nvPr/>
        </p:nvCxnSpPr>
        <p:spPr>
          <a:xfrm flipH="1">
            <a:off x="8381877" y="4005340"/>
            <a:ext cx="559858" cy="653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6F44358-74BE-4C72-B61B-E7D6BC62716A}"/>
              </a:ext>
            </a:extLst>
          </p:cNvPr>
          <p:cNvCxnSpPr>
            <a:cxnSpLocks/>
            <a:stCxn id="18" idx="5"/>
            <a:endCxn id="20" idx="1"/>
          </p:cNvCxnSpPr>
          <p:nvPr/>
        </p:nvCxnSpPr>
        <p:spPr>
          <a:xfrm>
            <a:off x="9221353" y="4418742"/>
            <a:ext cx="98166" cy="4668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CEC2D8-407F-4138-9143-670F113DB852}"/>
              </a:ext>
            </a:extLst>
          </p:cNvPr>
          <p:cNvCxnSpPr>
            <a:cxnSpLocks/>
            <a:stCxn id="13" idx="2"/>
            <a:endCxn id="21" idx="7"/>
          </p:cNvCxnSpPr>
          <p:nvPr/>
        </p:nvCxnSpPr>
        <p:spPr>
          <a:xfrm flipH="1">
            <a:off x="7887621" y="4095720"/>
            <a:ext cx="484118" cy="9210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198F93E-90E9-4C27-8E55-43EEB17349EC}"/>
              </a:ext>
            </a:extLst>
          </p:cNvPr>
          <p:cNvCxnSpPr>
            <a:cxnSpLocks/>
            <a:stCxn id="32" idx="5"/>
            <a:endCxn id="21" idx="3"/>
          </p:cNvCxnSpPr>
          <p:nvPr/>
        </p:nvCxnSpPr>
        <p:spPr>
          <a:xfrm>
            <a:off x="7522838" y="3689196"/>
            <a:ext cx="315833" cy="5486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9A083F8-3E34-4E9E-ADF4-006D3544D593}"/>
              </a:ext>
            </a:extLst>
          </p:cNvPr>
          <p:cNvCxnSpPr>
            <a:cxnSpLocks/>
            <a:stCxn id="22" idx="2"/>
            <a:endCxn id="20" idx="6"/>
          </p:cNvCxnSpPr>
          <p:nvPr/>
        </p:nvCxnSpPr>
        <p:spPr>
          <a:xfrm flipH="1">
            <a:off x="9378607" y="4177474"/>
            <a:ext cx="830524" cy="7331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68C7F91-97D8-4365-BF59-1F6607E90718}"/>
              </a:ext>
            </a:extLst>
          </p:cNvPr>
          <p:cNvCxnSpPr>
            <a:cxnSpLocks/>
            <a:stCxn id="19" idx="6"/>
            <a:endCxn id="20" idx="2"/>
          </p:cNvCxnSpPr>
          <p:nvPr/>
        </p:nvCxnSpPr>
        <p:spPr>
          <a:xfrm>
            <a:off x="8757386" y="4910610"/>
            <a:ext cx="55199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371E5B-51A3-46B8-B7D0-5774A6B36C5C}"/>
              </a:ext>
            </a:extLst>
          </p:cNvPr>
          <p:cNvCxnSpPr>
            <a:cxnSpLocks/>
            <a:endCxn id="19" idx="1"/>
          </p:cNvCxnSpPr>
          <p:nvPr/>
        </p:nvCxnSpPr>
        <p:spPr>
          <a:xfrm>
            <a:off x="7897759" y="4237805"/>
            <a:ext cx="800539" cy="6478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230BB15-3BE6-4F79-8C41-A0D03A63C799}"/>
              </a:ext>
            </a:extLst>
          </p:cNvPr>
          <p:cNvCxnSpPr>
            <a:cxnSpLocks/>
            <a:stCxn id="9" idx="6"/>
            <a:endCxn id="30" idx="2"/>
          </p:cNvCxnSpPr>
          <p:nvPr/>
        </p:nvCxnSpPr>
        <p:spPr>
          <a:xfrm>
            <a:off x="10310798" y="2556749"/>
            <a:ext cx="515584" cy="300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8CAB8A0-6AAA-43D8-9A4A-0832C8FDB284}"/>
              </a:ext>
            </a:extLst>
          </p:cNvPr>
          <p:cNvCxnSpPr>
            <a:cxnSpLocks/>
            <a:stCxn id="13" idx="5"/>
            <a:endCxn id="17" idx="2"/>
          </p:cNvCxnSpPr>
          <p:nvPr/>
        </p:nvCxnSpPr>
        <p:spPr>
          <a:xfrm>
            <a:off x="8430827" y="4120710"/>
            <a:ext cx="495204" cy="2768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070FF1F-2881-4468-8E4E-D82E3D485300}"/>
              </a:ext>
            </a:extLst>
          </p:cNvPr>
          <p:cNvCxnSpPr>
            <a:cxnSpLocks/>
            <a:stCxn id="17" idx="3"/>
            <a:endCxn id="19" idx="3"/>
          </p:cNvCxnSpPr>
          <p:nvPr/>
        </p:nvCxnSpPr>
        <p:spPr>
          <a:xfrm flipH="1">
            <a:off x="8698298" y="4422527"/>
            <a:ext cx="237871" cy="5130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240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5"/>
        <p:cNvGrpSpPr/>
        <p:nvPr/>
      </p:nvGrpSpPr>
      <p:grpSpPr>
        <a:xfrm>
          <a:off x="0" y="0"/>
          <a:ext cx="0" cy="0"/>
          <a:chOff x="0" y="0"/>
          <a:chExt cx="0" cy="0"/>
        </a:xfrm>
      </p:grpSpPr>
      <p:sp>
        <p:nvSpPr>
          <p:cNvPr id="10" name="Google Shape;137;p5">
            <a:extLst>
              <a:ext uri="{FF2B5EF4-FFF2-40B4-BE49-F238E27FC236}">
                <a16:creationId xmlns:a16="http://schemas.microsoft.com/office/drawing/2014/main" id="{E5AA0E7D-C09B-4F71-A523-0FEA384121DA}"/>
              </a:ext>
            </a:extLst>
          </p:cNvPr>
          <p:cNvSpPr txBox="1"/>
          <p:nvPr/>
        </p:nvSpPr>
        <p:spPr>
          <a:xfrm>
            <a:off x="375999" y="1991782"/>
            <a:ext cx="10812700" cy="1809655"/>
          </a:xfrm>
          <a:prstGeom prst="rect">
            <a:avLst/>
          </a:prstGeom>
          <a:noFill/>
          <a:ln>
            <a:noFill/>
          </a:ln>
        </p:spPr>
        <p:txBody>
          <a:bodyPr spcFirstLastPara="1" wrap="square" lIns="121900" tIns="60933" rIns="121900" bIns="60933" anchor="t" anchorCtr="0">
            <a:noAutofit/>
          </a:bodyPr>
          <a:lstStyle/>
          <a:p>
            <a:pPr marL="380365" indent="-227965"/>
            <a:r>
              <a:rPr lang="en-US" sz="4400" b="1">
                <a:solidFill>
                  <a:schemeClr val="bg1"/>
                </a:solidFill>
                <a:latin typeface="Lato"/>
                <a:cs typeface="Arial"/>
                <a:sym typeface="Lato"/>
              </a:rPr>
              <a:t>Appendix</a:t>
            </a:r>
            <a:endParaRPr lang="en-US"/>
          </a:p>
        </p:txBody>
      </p:sp>
    </p:spTree>
    <p:extLst>
      <p:ext uri="{BB962C8B-B14F-4D97-AF65-F5344CB8AC3E}">
        <p14:creationId xmlns:p14="http://schemas.microsoft.com/office/powerpoint/2010/main" val="3478221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hart, box and whisker chart&#10;&#10;Description automatically generated">
            <a:extLst>
              <a:ext uri="{FF2B5EF4-FFF2-40B4-BE49-F238E27FC236}">
                <a16:creationId xmlns:a16="http://schemas.microsoft.com/office/drawing/2014/main" id="{E54BC87D-1580-427C-8F8A-C7F73436C590}"/>
              </a:ext>
            </a:extLst>
          </p:cNvPr>
          <p:cNvPicPr>
            <a:picLocks noChangeAspect="1"/>
          </p:cNvPicPr>
          <p:nvPr/>
        </p:nvPicPr>
        <p:blipFill>
          <a:blip r:embed="rId2"/>
          <a:stretch>
            <a:fillRect/>
          </a:stretch>
        </p:blipFill>
        <p:spPr>
          <a:xfrm>
            <a:off x="825472" y="1165816"/>
            <a:ext cx="10541055" cy="4331216"/>
          </a:xfrm>
          <a:prstGeom prst="rect">
            <a:avLst/>
          </a:prstGeom>
        </p:spPr>
      </p:pic>
      <p:sp>
        <p:nvSpPr>
          <p:cNvPr id="4" name="Google Shape;87;gbd1a511eea_0_0">
            <a:extLst>
              <a:ext uri="{FF2B5EF4-FFF2-40B4-BE49-F238E27FC236}">
                <a16:creationId xmlns:a16="http://schemas.microsoft.com/office/drawing/2014/main" id="{E5C12DDE-BCEA-4493-90C9-B798F3157C23}"/>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b="1" kern="0">
                <a:solidFill>
                  <a:schemeClr val="tx1">
                    <a:lumMod val="65000"/>
                    <a:lumOff val="35000"/>
                  </a:schemeClr>
                </a:solidFill>
                <a:latin typeface="Helvetica Neue"/>
                <a:sym typeface="Helvetica Neue"/>
              </a:rPr>
              <a:t>Value of EfficientNet</a:t>
            </a:r>
            <a:endParaRPr lang="en-US">
              <a:solidFill>
                <a:schemeClr val="tx1">
                  <a:lumMod val="65000"/>
                  <a:lumOff val="35000"/>
                </a:schemeClr>
              </a:solidFill>
            </a:endParaRPr>
          </a:p>
        </p:txBody>
      </p:sp>
    </p:spTree>
    <p:extLst>
      <p:ext uri="{BB962C8B-B14F-4D97-AF65-F5344CB8AC3E}">
        <p14:creationId xmlns:p14="http://schemas.microsoft.com/office/powerpoint/2010/main" val="3474388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gbd1a511eea_0_0">
            <a:extLst>
              <a:ext uri="{FF2B5EF4-FFF2-40B4-BE49-F238E27FC236}">
                <a16:creationId xmlns:a16="http://schemas.microsoft.com/office/drawing/2014/main" id="{E5C12DDE-BCEA-4493-90C9-B798F3157C23}"/>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b="1" kern="0">
                <a:solidFill>
                  <a:schemeClr val="tx1">
                    <a:lumMod val="65000"/>
                    <a:lumOff val="35000"/>
                  </a:schemeClr>
                </a:solidFill>
                <a:latin typeface="Helvetica Neue"/>
                <a:sym typeface="Helvetica Neue"/>
              </a:rPr>
              <a:t>Efficient-B4</a:t>
            </a:r>
            <a:endParaRPr lang="en-US">
              <a:solidFill>
                <a:schemeClr val="tx1">
                  <a:lumMod val="65000"/>
                  <a:lumOff val="35000"/>
                </a:schemeClr>
              </a:solidFill>
            </a:endParaRPr>
          </a:p>
        </p:txBody>
      </p:sp>
      <p:pic>
        <p:nvPicPr>
          <p:cNvPr id="4098" name="Picture 2" descr="Image for post">
            <a:extLst>
              <a:ext uri="{FF2B5EF4-FFF2-40B4-BE49-F238E27FC236}">
                <a16:creationId xmlns:a16="http://schemas.microsoft.com/office/drawing/2014/main" id="{B80AF04D-89F2-40FC-A8E6-B78C09572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7400"/>
            <a:ext cx="12192000" cy="528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03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gbd1a511eea_0_0">
            <a:extLst>
              <a:ext uri="{FF2B5EF4-FFF2-40B4-BE49-F238E27FC236}">
                <a16:creationId xmlns:a16="http://schemas.microsoft.com/office/drawing/2014/main" id="{E5C12DDE-BCEA-4493-90C9-B798F3157C23}"/>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b="1" kern="0">
                <a:solidFill>
                  <a:schemeClr val="tx1">
                    <a:lumMod val="65000"/>
                    <a:lumOff val="35000"/>
                  </a:schemeClr>
                </a:solidFill>
                <a:latin typeface="Helvetica Neue"/>
                <a:sym typeface="Helvetica Neue"/>
              </a:rPr>
              <a:t>Model Comparison</a:t>
            </a:r>
            <a:endParaRPr lang="en-US">
              <a:solidFill>
                <a:schemeClr val="tx1">
                  <a:lumMod val="65000"/>
                  <a:lumOff val="35000"/>
                </a:schemeClr>
              </a:solidFill>
            </a:endParaRPr>
          </a:p>
        </p:txBody>
      </p:sp>
      <p:pic>
        <p:nvPicPr>
          <p:cNvPr id="5122" name="Picture 2" descr="Image for post">
            <a:extLst>
              <a:ext uri="{FF2B5EF4-FFF2-40B4-BE49-F238E27FC236}">
                <a16:creationId xmlns:a16="http://schemas.microsoft.com/office/drawing/2014/main" id="{819A1DE6-9635-4731-AD02-01830CCEE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866" y="763600"/>
            <a:ext cx="8103006" cy="57253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DC77C96-97D4-446A-AF92-0C186FF9811B}"/>
              </a:ext>
            </a:extLst>
          </p:cNvPr>
          <p:cNvSpPr/>
          <p:nvPr/>
        </p:nvSpPr>
        <p:spPr>
          <a:xfrm>
            <a:off x="1637414" y="4391246"/>
            <a:ext cx="8495414" cy="861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056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gbd1a511eea_0_0">
            <a:extLst>
              <a:ext uri="{FF2B5EF4-FFF2-40B4-BE49-F238E27FC236}">
                <a16:creationId xmlns:a16="http://schemas.microsoft.com/office/drawing/2014/main" id="{4D39A111-FDA7-44D9-BA59-95F468487AC9}"/>
              </a:ext>
            </a:extLst>
          </p:cNvPr>
          <p:cNvSpPr txBox="1">
            <a:spLocks/>
          </p:cNvSpPr>
          <p:nvPr/>
        </p:nvSpPr>
        <p:spPr>
          <a:xfrm>
            <a:off x="431533" y="0"/>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Model Comparison</a:t>
            </a:r>
            <a:endParaRPr lang="en-US">
              <a:solidFill>
                <a:schemeClr val="tx1">
                  <a:lumMod val="65000"/>
                  <a:lumOff val="35000"/>
                </a:schemeClr>
              </a:solidFill>
            </a:endParaRPr>
          </a:p>
        </p:txBody>
      </p:sp>
      <p:graphicFrame>
        <p:nvGraphicFramePr>
          <p:cNvPr id="5" name="Table 4">
            <a:extLst>
              <a:ext uri="{FF2B5EF4-FFF2-40B4-BE49-F238E27FC236}">
                <a16:creationId xmlns:a16="http://schemas.microsoft.com/office/drawing/2014/main" id="{F20BA23B-8573-4963-80CB-314B41C0E6A6}"/>
              </a:ext>
            </a:extLst>
          </p:cNvPr>
          <p:cNvGraphicFramePr>
            <a:graphicFrameLocks noGrp="1"/>
          </p:cNvGraphicFramePr>
          <p:nvPr>
            <p:extLst>
              <p:ext uri="{D42A27DB-BD31-4B8C-83A1-F6EECF244321}">
                <p14:modId xmlns:p14="http://schemas.microsoft.com/office/powerpoint/2010/main" val="2189690091"/>
              </p:ext>
            </p:extLst>
          </p:nvPr>
        </p:nvGraphicFramePr>
        <p:xfrm>
          <a:off x="505395" y="1021309"/>
          <a:ext cx="11181209" cy="4475723"/>
        </p:xfrm>
        <a:graphic>
          <a:graphicData uri="http://schemas.openxmlformats.org/drawingml/2006/table">
            <a:tbl>
              <a:tblPr firstRow="1" bandRow="1">
                <a:tableStyleId>{5C22544A-7EE6-4342-B048-85BDC9FD1C3A}</a:tableStyleId>
              </a:tblPr>
              <a:tblGrid>
                <a:gridCol w="1164989">
                  <a:extLst>
                    <a:ext uri="{9D8B030D-6E8A-4147-A177-3AD203B41FA5}">
                      <a16:colId xmlns:a16="http://schemas.microsoft.com/office/drawing/2014/main" val="1129519579"/>
                    </a:ext>
                  </a:extLst>
                </a:gridCol>
                <a:gridCol w="1897811">
                  <a:extLst>
                    <a:ext uri="{9D8B030D-6E8A-4147-A177-3AD203B41FA5}">
                      <a16:colId xmlns:a16="http://schemas.microsoft.com/office/drawing/2014/main" val="1226426464"/>
                    </a:ext>
                  </a:extLst>
                </a:gridCol>
                <a:gridCol w="1961069">
                  <a:extLst>
                    <a:ext uri="{9D8B030D-6E8A-4147-A177-3AD203B41FA5}">
                      <a16:colId xmlns:a16="http://schemas.microsoft.com/office/drawing/2014/main" val="1782365881"/>
                    </a:ext>
                  </a:extLst>
                </a:gridCol>
                <a:gridCol w="1813463">
                  <a:extLst>
                    <a:ext uri="{9D8B030D-6E8A-4147-A177-3AD203B41FA5}">
                      <a16:colId xmlns:a16="http://schemas.microsoft.com/office/drawing/2014/main" val="208522058"/>
                    </a:ext>
                  </a:extLst>
                </a:gridCol>
                <a:gridCol w="2013787">
                  <a:extLst>
                    <a:ext uri="{9D8B030D-6E8A-4147-A177-3AD203B41FA5}">
                      <a16:colId xmlns:a16="http://schemas.microsoft.com/office/drawing/2014/main" val="3729218869"/>
                    </a:ext>
                  </a:extLst>
                </a:gridCol>
                <a:gridCol w="2330090">
                  <a:extLst>
                    <a:ext uri="{9D8B030D-6E8A-4147-A177-3AD203B41FA5}">
                      <a16:colId xmlns:a16="http://schemas.microsoft.com/office/drawing/2014/main" val="3887558744"/>
                    </a:ext>
                  </a:extLst>
                </a:gridCol>
              </a:tblGrid>
              <a:tr h="518223">
                <a:tc>
                  <a:txBody>
                    <a:bodyPr/>
                    <a:lstStyle/>
                    <a:p>
                      <a:pPr fontAlgn="b"/>
                      <a:endParaRPr lang="en-US" sz="1200" b="1">
                        <a:solidFill>
                          <a:srgbClr val="3F3F3F"/>
                        </a:solidFill>
                        <a:effectLst/>
                        <a:latin typeface="Helvetica" panose="020B0604020202020204" pitchFamily="34" charset="0"/>
                      </a:endParaRPr>
                    </a:p>
                  </a:txBody>
                  <a:tcPr marL="9525" marR="9525" marT="9525" marB="0" anchor="b"/>
                </a:tc>
                <a:tc>
                  <a:txBody>
                    <a:bodyPr/>
                    <a:lstStyle/>
                    <a:p>
                      <a:pPr algn="ctr" fontAlgn="b"/>
                      <a:r>
                        <a:rPr lang="en-US" sz="1800" err="1">
                          <a:effectLst/>
                          <a:latin typeface="Helvetica Neue"/>
                        </a:rPr>
                        <a:t>XceptionNet</a:t>
                      </a:r>
                      <a:endParaRPr lang="en-US" sz="1800" b="1">
                        <a:solidFill>
                          <a:srgbClr val="3F3F3F"/>
                        </a:solidFill>
                        <a:effectLst/>
                        <a:latin typeface="Helvetica Neue"/>
                      </a:endParaRPr>
                    </a:p>
                  </a:txBody>
                  <a:tcPr marL="9525" marR="9525" marT="9525" marB="0" anchor="b"/>
                </a:tc>
                <a:tc>
                  <a:txBody>
                    <a:bodyPr/>
                    <a:lstStyle/>
                    <a:p>
                      <a:pPr algn="ctr" fontAlgn="b"/>
                      <a:r>
                        <a:rPr lang="en-US" sz="1800" err="1">
                          <a:effectLst/>
                          <a:latin typeface="Helvetica Neue"/>
                        </a:rPr>
                        <a:t>EfficientNet</a:t>
                      </a:r>
                      <a:endParaRPr lang="en-US" sz="1800" b="1">
                        <a:solidFill>
                          <a:srgbClr val="3F3F3F"/>
                        </a:solidFill>
                        <a:effectLst/>
                        <a:latin typeface="Helvetica Neue"/>
                      </a:endParaRPr>
                    </a:p>
                  </a:txBody>
                  <a:tcPr marL="9525" marR="9525" marT="9525" marB="0" anchor="b"/>
                </a:tc>
                <a:tc>
                  <a:txBody>
                    <a:bodyPr/>
                    <a:lstStyle/>
                    <a:p>
                      <a:pPr algn="ctr" fontAlgn="b"/>
                      <a:r>
                        <a:rPr lang="en-US" sz="1800">
                          <a:effectLst/>
                          <a:latin typeface="Helvetica Neue"/>
                        </a:rPr>
                        <a:t>InceptionNetV3</a:t>
                      </a:r>
                      <a:endParaRPr lang="en-US" sz="1800" b="1">
                        <a:solidFill>
                          <a:srgbClr val="3F3F3F"/>
                        </a:solidFill>
                        <a:effectLst/>
                        <a:latin typeface="Helvetica Neue"/>
                      </a:endParaRPr>
                    </a:p>
                  </a:txBody>
                  <a:tcPr marL="9525" marR="9525" marT="9525" marB="0" anchor="b"/>
                </a:tc>
                <a:tc>
                  <a:txBody>
                    <a:bodyPr/>
                    <a:lstStyle/>
                    <a:p>
                      <a:pPr algn="ctr" fontAlgn="b"/>
                      <a:r>
                        <a:rPr lang="en-US" sz="1800">
                          <a:effectLst/>
                          <a:latin typeface="Helvetica Neue"/>
                        </a:rPr>
                        <a:t>ResNet50</a:t>
                      </a:r>
                      <a:endParaRPr lang="en-US" sz="1800" b="1">
                        <a:solidFill>
                          <a:srgbClr val="3F3F3F"/>
                        </a:solidFill>
                        <a:effectLst/>
                        <a:latin typeface="Helvetica Neue"/>
                      </a:endParaRPr>
                    </a:p>
                  </a:txBody>
                  <a:tcPr marL="9525" marR="9525" marT="9525" marB="0" anchor="b"/>
                </a:tc>
                <a:tc>
                  <a:txBody>
                    <a:bodyPr/>
                    <a:lstStyle/>
                    <a:p>
                      <a:pPr algn="ctr" fontAlgn="b"/>
                      <a:r>
                        <a:rPr lang="en-US" sz="1800">
                          <a:effectLst/>
                          <a:latin typeface="Helvetica Neue"/>
                        </a:rPr>
                        <a:t>ResNeSt200</a:t>
                      </a:r>
                      <a:endParaRPr lang="en-US" sz="1800" b="1">
                        <a:solidFill>
                          <a:srgbClr val="3F3F3F"/>
                        </a:solidFill>
                        <a:effectLst/>
                        <a:latin typeface="Helvetica Neue"/>
                      </a:endParaRPr>
                    </a:p>
                  </a:txBody>
                  <a:tcPr marL="9525" marR="9525" marT="9525" marB="0" anchor="b"/>
                </a:tc>
                <a:extLst>
                  <a:ext uri="{0D108BD9-81ED-4DB2-BD59-A6C34878D82A}">
                    <a16:rowId xmlns:a16="http://schemas.microsoft.com/office/drawing/2014/main" val="3396305153"/>
                  </a:ext>
                </a:extLst>
              </a:tr>
              <a:tr h="1468268">
                <a:tc>
                  <a:txBody>
                    <a:bodyPr/>
                    <a:lstStyle/>
                    <a:p>
                      <a:pPr algn="l" fontAlgn="b"/>
                      <a:r>
                        <a:rPr lang="en-US" sz="1200" b="1">
                          <a:effectLst/>
                          <a:latin typeface="Lato"/>
                        </a:rPr>
                        <a:t>Overview</a:t>
                      </a:r>
                      <a:endParaRPr lang="en-US" sz="1200" b="1">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An extension of the Inception architecture which replaces the standard Inception modules with </a:t>
                      </a:r>
                      <a:r>
                        <a:rPr lang="en-US" sz="1200" err="1">
                          <a:effectLst/>
                          <a:latin typeface="Lato"/>
                        </a:rPr>
                        <a:t>depthwise</a:t>
                      </a:r>
                      <a:r>
                        <a:rPr lang="en-US" sz="1200">
                          <a:effectLst/>
                          <a:latin typeface="Lato"/>
                        </a:rPr>
                        <a:t> separable convolutions</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Uniformly scales all dimensions of depth/width/resolution using a compound coefficient​</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Inception module is to act as a “multi-level feature extractor”</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A form of “exotic architecture” that relies on micro-architecture modules </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A variant of </a:t>
                      </a:r>
                      <a:r>
                        <a:rPr lang="en-US" sz="1200" err="1">
                          <a:effectLst/>
                          <a:latin typeface="Lato"/>
                        </a:rPr>
                        <a:t>ResNet</a:t>
                      </a:r>
                      <a:r>
                        <a:rPr lang="en-US" sz="1200">
                          <a:effectLst/>
                          <a:latin typeface="Lato"/>
                        </a:rPr>
                        <a:t>. Stacks Split-Attention blocks that can distribute attention to several feature-map groups</a:t>
                      </a:r>
                      <a:endParaRPr lang="en-US" sz="1200">
                        <a:solidFill>
                          <a:srgbClr val="3F3F3F"/>
                        </a:solidFill>
                        <a:effectLst/>
                        <a:latin typeface="Lato"/>
                      </a:endParaRPr>
                    </a:p>
                  </a:txBody>
                  <a:tcPr marL="9525" marR="9525" marT="9525" marB="0" anchor="ctr">
                    <a:solidFill>
                      <a:schemeClr val="bg1"/>
                    </a:solidFill>
                  </a:tcPr>
                </a:tc>
                <a:extLst>
                  <a:ext uri="{0D108BD9-81ED-4DB2-BD59-A6C34878D82A}">
                    <a16:rowId xmlns:a16="http://schemas.microsoft.com/office/drawing/2014/main" val="153537055"/>
                  </a:ext>
                </a:extLst>
              </a:tr>
              <a:tr h="1468268">
                <a:tc>
                  <a:txBody>
                    <a:bodyPr/>
                    <a:lstStyle/>
                    <a:p>
                      <a:pPr algn="l" fontAlgn="b"/>
                      <a:r>
                        <a:rPr lang="en-US" sz="1200" b="1">
                          <a:effectLst/>
                          <a:latin typeface="Lato"/>
                        </a:rPr>
                        <a:t>Capabilities</a:t>
                      </a:r>
                      <a:endParaRPr lang="en-US" sz="1200" b="1">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Introduced CNN based entirely on </a:t>
                      </a:r>
                      <a:r>
                        <a:rPr lang="en-US" sz="1200" err="1">
                          <a:effectLst/>
                          <a:latin typeface="Lato"/>
                        </a:rPr>
                        <a:t>depthwise</a:t>
                      </a:r>
                      <a:r>
                        <a:rPr lang="en-US" sz="1200">
                          <a:effectLst/>
                          <a:latin typeface="Lato"/>
                        </a:rPr>
                        <a:t> separable convolution layers</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Uniformly scales all dimensions of depth/width/resolution using a compound coefficient​</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Building networks using modules/blocks. Instead of stacking convolutional layers, we stack modules or blocks, within which are convolutional layers</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Designing even deeper CNNs (up to 152 layers) without compromising model’s generalization power. Among the first to use batch </a:t>
                      </a:r>
                      <a:r>
                        <a:rPr lang="en-US" sz="1200" err="1">
                          <a:effectLst/>
                          <a:latin typeface="Lato"/>
                        </a:rPr>
                        <a:t>normalisation</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Maintains overall structure of </a:t>
                      </a:r>
                      <a:r>
                        <a:rPr lang="en-US" sz="1200" err="1">
                          <a:effectLst/>
                          <a:latin typeface="Lato"/>
                        </a:rPr>
                        <a:t>ResNet</a:t>
                      </a:r>
                      <a:r>
                        <a:rPr lang="en-US" sz="1200">
                          <a:effectLst/>
                          <a:latin typeface="Lato"/>
                        </a:rPr>
                        <a:t> and can be used directly for downstream, tasks without adding additional computational effort</a:t>
                      </a:r>
                      <a:endParaRPr lang="en-US" sz="1200">
                        <a:solidFill>
                          <a:srgbClr val="3F3F3F"/>
                        </a:solidFill>
                        <a:effectLst/>
                        <a:latin typeface="Lato"/>
                      </a:endParaRPr>
                    </a:p>
                  </a:txBody>
                  <a:tcPr marL="9525" marR="9525" marT="9525" marB="0" anchor="ctr">
                    <a:solidFill>
                      <a:schemeClr val="bg1"/>
                    </a:solidFill>
                  </a:tcPr>
                </a:tc>
                <a:extLst>
                  <a:ext uri="{0D108BD9-81ED-4DB2-BD59-A6C34878D82A}">
                    <a16:rowId xmlns:a16="http://schemas.microsoft.com/office/drawing/2014/main" val="3788875679"/>
                  </a:ext>
                </a:extLst>
              </a:tr>
              <a:tr h="255241">
                <a:tc>
                  <a:txBody>
                    <a:bodyPr/>
                    <a:lstStyle/>
                    <a:p>
                      <a:pPr fontAlgn="b"/>
                      <a:r>
                        <a:rPr lang="en-US" sz="1200" b="1">
                          <a:effectLst/>
                          <a:latin typeface="Lato"/>
                        </a:rPr>
                        <a:t>Parameters</a:t>
                      </a:r>
                      <a:endParaRPr lang="en-US" sz="1200" b="1">
                        <a:solidFill>
                          <a:srgbClr val="3F3F3F"/>
                        </a:solidFill>
                        <a:effectLst/>
                        <a:latin typeface="Lato"/>
                      </a:endParaRPr>
                    </a:p>
                  </a:txBody>
                  <a:tcPr marL="9525" marR="9525" marT="9525" marB="0" anchor="b">
                    <a:solidFill>
                      <a:schemeClr val="bg1"/>
                    </a:solidFill>
                  </a:tcPr>
                </a:tc>
                <a:tc>
                  <a:txBody>
                    <a:bodyPr/>
                    <a:lstStyle/>
                    <a:p>
                      <a:pPr algn="l" fontAlgn="b"/>
                      <a:r>
                        <a:rPr lang="en-US" sz="1200">
                          <a:effectLst/>
                          <a:latin typeface="Lato"/>
                        </a:rPr>
                        <a:t>~22 million</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~11 million</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~23 million</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~25 </a:t>
                      </a:r>
                      <a:r>
                        <a:rPr lang="en-US" sz="1200" err="1">
                          <a:effectLst/>
                          <a:latin typeface="Lato"/>
                        </a:rPr>
                        <a:t>milion</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~70 </a:t>
                      </a:r>
                      <a:r>
                        <a:rPr lang="en-US" sz="1200" err="1">
                          <a:effectLst/>
                          <a:latin typeface="Lato"/>
                        </a:rPr>
                        <a:t>milion</a:t>
                      </a:r>
                      <a:endParaRPr lang="en-US" sz="1200">
                        <a:solidFill>
                          <a:srgbClr val="3F3F3F"/>
                        </a:solidFill>
                        <a:effectLst/>
                        <a:latin typeface="Lato"/>
                      </a:endParaRPr>
                    </a:p>
                  </a:txBody>
                  <a:tcPr marL="9525" marR="9525" marT="9525" marB="0" anchor="ctr">
                    <a:solidFill>
                      <a:schemeClr val="bg1"/>
                    </a:solidFill>
                  </a:tcPr>
                </a:tc>
                <a:extLst>
                  <a:ext uri="{0D108BD9-81ED-4DB2-BD59-A6C34878D82A}">
                    <a16:rowId xmlns:a16="http://schemas.microsoft.com/office/drawing/2014/main" val="2246558227"/>
                  </a:ext>
                </a:extLst>
              </a:tr>
              <a:tr h="255241">
                <a:tc>
                  <a:txBody>
                    <a:bodyPr/>
                    <a:lstStyle/>
                    <a:p>
                      <a:pPr fontAlgn="b"/>
                      <a:r>
                        <a:rPr lang="en-US" sz="1200" b="1">
                          <a:effectLst/>
                          <a:latin typeface="Lato"/>
                        </a:rPr>
                        <a:t>Top-1 Accuracy</a:t>
                      </a:r>
                      <a:endParaRPr lang="en-US" sz="1200" b="1">
                        <a:solidFill>
                          <a:srgbClr val="3F3F3F"/>
                        </a:solidFill>
                        <a:effectLst/>
                        <a:latin typeface="Lato"/>
                      </a:endParaRPr>
                    </a:p>
                  </a:txBody>
                  <a:tcPr marL="9525" marR="9525" marT="9525" marB="0" anchor="b">
                    <a:solidFill>
                      <a:schemeClr val="bg1"/>
                    </a:solidFill>
                  </a:tcPr>
                </a:tc>
                <a:tc>
                  <a:txBody>
                    <a:bodyPr/>
                    <a:lstStyle/>
                    <a:p>
                      <a:pPr algn="l" fontAlgn="b"/>
                      <a:r>
                        <a:rPr lang="en-US" sz="1200">
                          <a:effectLst/>
                          <a:latin typeface="Lato"/>
                        </a:rPr>
                        <a:t>0.79</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0.84</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0.78</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0.77</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0.84</a:t>
                      </a:r>
                      <a:endParaRPr lang="en-US" sz="1200">
                        <a:solidFill>
                          <a:srgbClr val="3F3F3F"/>
                        </a:solidFill>
                        <a:effectLst/>
                        <a:latin typeface="Lato"/>
                      </a:endParaRPr>
                    </a:p>
                  </a:txBody>
                  <a:tcPr marL="9525" marR="9525" marT="9525" marB="0" anchor="ctr">
                    <a:solidFill>
                      <a:schemeClr val="bg1"/>
                    </a:solidFill>
                  </a:tcPr>
                </a:tc>
                <a:extLst>
                  <a:ext uri="{0D108BD9-81ED-4DB2-BD59-A6C34878D82A}">
                    <a16:rowId xmlns:a16="http://schemas.microsoft.com/office/drawing/2014/main" val="3432154686"/>
                  </a:ext>
                </a:extLst>
              </a:tr>
              <a:tr h="255241">
                <a:tc>
                  <a:txBody>
                    <a:bodyPr/>
                    <a:lstStyle/>
                    <a:p>
                      <a:pPr fontAlgn="b"/>
                      <a:r>
                        <a:rPr lang="en-US" sz="1200" b="1">
                          <a:effectLst/>
                          <a:latin typeface="Lato"/>
                        </a:rPr>
                        <a:t>Top-5 Accuracy</a:t>
                      </a:r>
                      <a:endParaRPr lang="en-US" sz="1200" b="1">
                        <a:solidFill>
                          <a:srgbClr val="3F3F3F"/>
                        </a:solidFill>
                        <a:effectLst/>
                        <a:latin typeface="Lato"/>
                      </a:endParaRPr>
                    </a:p>
                  </a:txBody>
                  <a:tcPr marL="9525" marR="9525" marT="9525" marB="0" anchor="b">
                    <a:solidFill>
                      <a:schemeClr val="bg1"/>
                    </a:solidFill>
                  </a:tcPr>
                </a:tc>
                <a:tc>
                  <a:txBody>
                    <a:bodyPr/>
                    <a:lstStyle/>
                    <a:p>
                      <a:pPr algn="l" fontAlgn="b"/>
                      <a:r>
                        <a:rPr lang="en-US" sz="1200">
                          <a:effectLst/>
                          <a:latin typeface="Lato"/>
                        </a:rPr>
                        <a:t>0.95</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97.1</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0.94</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0.93</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endParaRPr lang="en-US" sz="1200">
                        <a:solidFill>
                          <a:srgbClr val="3F3F3F"/>
                        </a:solidFill>
                        <a:effectLst/>
                        <a:latin typeface="Lato"/>
                      </a:endParaRPr>
                    </a:p>
                  </a:txBody>
                  <a:tcPr marL="9525" marR="9525" marT="9525" marB="0" anchor="ctr">
                    <a:solidFill>
                      <a:schemeClr val="bg1"/>
                    </a:solidFill>
                  </a:tcPr>
                </a:tc>
                <a:extLst>
                  <a:ext uri="{0D108BD9-81ED-4DB2-BD59-A6C34878D82A}">
                    <a16:rowId xmlns:a16="http://schemas.microsoft.com/office/drawing/2014/main" val="3410469095"/>
                  </a:ext>
                </a:extLst>
              </a:tr>
              <a:tr h="255241">
                <a:tc>
                  <a:txBody>
                    <a:bodyPr/>
                    <a:lstStyle/>
                    <a:p>
                      <a:pPr fontAlgn="b"/>
                      <a:r>
                        <a:rPr lang="en-US" sz="1200" b="1">
                          <a:effectLst/>
                          <a:latin typeface="Lato"/>
                        </a:rPr>
                        <a:t>Depths</a:t>
                      </a:r>
                      <a:endParaRPr lang="en-US" sz="1200" b="1">
                        <a:solidFill>
                          <a:srgbClr val="3F3F3F"/>
                        </a:solidFill>
                        <a:effectLst/>
                        <a:latin typeface="Lato"/>
                      </a:endParaRPr>
                    </a:p>
                  </a:txBody>
                  <a:tcPr marL="9525" marR="9525" marT="9525" marB="0" anchor="b">
                    <a:solidFill>
                      <a:schemeClr val="bg1"/>
                    </a:solidFill>
                  </a:tcPr>
                </a:tc>
                <a:tc>
                  <a:txBody>
                    <a:bodyPr/>
                    <a:lstStyle/>
                    <a:p>
                      <a:pPr algn="l" fontAlgn="b"/>
                      <a:r>
                        <a:rPr lang="en-US" sz="1200">
                          <a:effectLst/>
                          <a:latin typeface="Lato"/>
                        </a:rPr>
                        <a:t>126</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endParaRPr lang="en-US" sz="1200">
                        <a:solidFill>
                          <a:srgbClr val="3F3F3F"/>
                        </a:solidFill>
                        <a:effectLst/>
                        <a:latin typeface="Lato"/>
                      </a:endParaRPr>
                    </a:p>
                  </a:txBody>
                  <a:tcPr marL="9525" marR="9525" marT="9525" marB="0" anchor="ctr">
                    <a:solidFill>
                      <a:schemeClr val="bg1"/>
                    </a:solidFill>
                  </a:tcPr>
                </a:tc>
                <a:tc>
                  <a:txBody>
                    <a:bodyPr/>
                    <a:lstStyle/>
                    <a:p>
                      <a:pPr algn="l" fontAlgn="b"/>
                      <a:r>
                        <a:rPr lang="en-US" sz="1200">
                          <a:effectLst/>
                          <a:latin typeface="Lato"/>
                        </a:rPr>
                        <a:t>159</a:t>
                      </a:r>
                      <a:endParaRPr lang="en-US" sz="1200">
                        <a:solidFill>
                          <a:srgbClr val="3F3F3F"/>
                        </a:solidFill>
                        <a:effectLst/>
                        <a:latin typeface="Lato"/>
                      </a:endParaRPr>
                    </a:p>
                  </a:txBody>
                  <a:tcPr marL="9525" marR="9525" marT="9525" marB="0" anchor="ctr">
                    <a:solidFill>
                      <a:schemeClr val="bg1"/>
                    </a:solidFill>
                  </a:tcPr>
                </a:tc>
                <a:tc>
                  <a:txBody>
                    <a:bodyPr/>
                    <a:lstStyle/>
                    <a:p>
                      <a:pPr algn="l" fontAlgn="b"/>
                      <a:endParaRPr lang="en-US" sz="1200">
                        <a:solidFill>
                          <a:srgbClr val="3F3F3F"/>
                        </a:solidFill>
                        <a:effectLst/>
                        <a:latin typeface="Lato"/>
                      </a:endParaRPr>
                    </a:p>
                  </a:txBody>
                  <a:tcPr marL="9525" marR="9525" marT="9525" marB="0" anchor="ctr">
                    <a:solidFill>
                      <a:schemeClr val="bg1"/>
                    </a:solidFill>
                  </a:tcPr>
                </a:tc>
                <a:tc>
                  <a:txBody>
                    <a:bodyPr/>
                    <a:lstStyle/>
                    <a:p>
                      <a:pPr algn="l" fontAlgn="b"/>
                      <a:endParaRPr lang="en-US" sz="1200">
                        <a:solidFill>
                          <a:srgbClr val="3F3F3F"/>
                        </a:solidFill>
                        <a:effectLst/>
                        <a:latin typeface="Lato"/>
                      </a:endParaRPr>
                    </a:p>
                  </a:txBody>
                  <a:tcPr marL="9525" marR="9525" marT="9525" marB="0" anchor="ctr">
                    <a:solidFill>
                      <a:schemeClr val="bg1"/>
                    </a:solidFill>
                  </a:tcPr>
                </a:tc>
                <a:extLst>
                  <a:ext uri="{0D108BD9-81ED-4DB2-BD59-A6C34878D82A}">
                    <a16:rowId xmlns:a16="http://schemas.microsoft.com/office/drawing/2014/main" val="3631809890"/>
                  </a:ext>
                </a:extLst>
              </a:tr>
            </a:tbl>
          </a:graphicData>
        </a:graphic>
      </p:graphicFrame>
      <p:sp>
        <p:nvSpPr>
          <p:cNvPr id="8" name="Rectangle 7">
            <a:extLst>
              <a:ext uri="{FF2B5EF4-FFF2-40B4-BE49-F238E27FC236}">
                <a16:creationId xmlns:a16="http://schemas.microsoft.com/office/drawing/2014/main" id="{0937244A-6EA6-440E-B24A-D245749A3B57}"/>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36794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4" name="Rectangle 3">
            <a:extLst>
              <a:ext uri="{FF2B5EF4-FFF2-40B4-BE49-F238E27FC236}">
                <a16:creationId xmlns:a16="http://schemas.microsoft.com/office/drawing/2014/main" id="{8FC0BA29-B9A9-4E58-AFD0-AAA12D091A03}"/>
              </a:ext>
            </a:extLst>
          </p:cNvPr>
          <p:cNvSpPr/>
          <p:nvPr/>
        </p:nvSpPr>
        <p:spPr>
          <a:xfrm>
            <a:off x="188684" y="1132113"/>
            <a:ext cx="7248072" cy="5279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group of people posing for a photo&#10;&#10;Description generated with very high confidence">
            <a:extLst>
              <a:ext uri="{FF2B5EF4-FFF2-40B4-BE49-F238E27FC236}">
                <a16:creationId xmlns:a16="http://schemas.microsoft.com/office/drawing/2014/main" id="{0EFD69FF-8748-47E6-919C-87B46914C0DB}"/>
              </a:ext>
            </a:extLst>
          </p:cNvPr>
          <p:cNvPicPr>
            <a:picLocks noChangeAspect="1"/>
          </p:cNvPicPr>
          <p:nvPr/>
        </p:nvPicPr>
        <p:blipFill rotWithShape="1">
          <a:blip r:embed="rId3"/>
          <a:srcRect l="16824" t="5343" r="43918" b="6338"/>
          <a:stretch/>
        </p:blipFill>
        <p:spPr>
          <a:xfrm>
            <a:off x="2241887" y="1341736"/>
            <a:ext cx="4891741" cy="2095925"/>
          </a:xfrm>
          <a:prstGeom prst="rect">
            <a:avLst/>
          </a:prstGeom>
        </p:spPr>
      </p:pic>
      <p:pic>
        <p:nvPicPr>
          <p:cNvPr id="6" name="Picture 2" descr="A group of people posing for a photo&#10;&#10;Description generated with very high confidence">
            <a:extLst>
              <a:ext uri="{FF2B5EF4-FFF2-40B4-BE49-F238E27FC236}">
                <a16:creationId xmlns:a16="http://schemas.microsoft.com/office/drawing/2014/main" id="{6DDFDE03-6D14-42AE-9687-06A65C9181F2}"/>
              </a:ext>
            </a:extLst>
          </p:cNvPr>
          <p:cNvPicPr>
            <a:picLocks noChangeAspect="1"/>
          </p:cNvPicPr>
          <p:nvPr/>
        </p:nvPicPr>
        <p:blipFill rotWithShape="1">
          <a:blip r:embed="rId3"/>
          <a:srcRect l="58558" t="2910" r="1457" b="6107"/>
          <a:stretch/>
        </p:blipFill>
        <p:spPr>
          <a:xfrm>
            <a:off x="2241886" y="3769069"/>
            <a:ext cx="4982377" cy="2159152"/>
          </a:xfrm>
          <a:prstGeom prst="rect">
            <a:avLst/>
          </a:prstGeom>
        </p:spPr>
      </p:pic>
      <p:pic>
        <p:nvPicPr>
          <p:cNvPr id="7" name="Picture 2" descr="A group of people posing for a photo&#10;&#10;Description generated with very high confidence">
            <a:extLst>
              <a:ext uri="{FF2B5EF4-FFF2-40B4-BE49-F238E27FC236}">
                <a16:creationId xmlns:a16="http://schemas.microsoft.com/office/drawing/2014/main" id="{234BF3DE-8F8B-46E5-A7A2-A8872C896FD0}"/>
              </a:ext>
            </a:extLst>
          </p:cNvPr>
          <p:cNvPicPr>
            <a:picLocks noChangeAspect="1"/>
          </p:cNvPicPr>
          <p:nvPr/>
        </p:nvPicPr>
        <p:blipFill rotWithShape="1">
          <a:blip r:embed="rId3"/>
          <a:srcRect l="1310" t="3435" r="85517" b="5801"/>
          <a:stretch/>
        </p:blipFill>
        <p:spPr>
          <a:xfrm>
            <a:off x="349777" y="2465319"/>
            <a:ext cx="1641507" cy="2153947"/>
          </a:xfrm>
          <a:prstGeom prst="rect">
            <a:avLst/>
          </a:prstGeom>
        </p:spPr>
      </p:pic>
      <p:sp>
        <p:nvSpPr>
          <p:cNvPr id="8" name="TextBox 7">
            <a:extLst>
              <a:ext uri="{FF2B5EF4-FFF2-40B4-BE49-F238E27FC236}">
                <a16:creationId xmlns:a16="http://schemas.microsoft.com/office/drawing/2014/main" id="{26DCC8E0-6072-48D4-ABE5-E098B93866B3}"/>
              </a:ext>
            </a:extLst>
          </p:cNvPr>
          <p:cNvSpPr txBox="1"/>
          <p:nvPr/>
        </p:nvSpPr>
        <p:spPr>
          <a:xfrm>
            <a:off x="7558035" y="1138256"/>
            <a:ext cx="3942303" cy="272382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228594" indent="-228594">
              <a:buFont typeface="Wingdings"/>
              <a:buChar char="§"/>
            </a:pPr>
            <a:endParaRPr lang="en-US" sz="1300">
              <a:cs typeface="Calibri"/>
            </a:endParaRPr>
          </a:p>
          <a:p>
            <a:pPr marL="228594" indent="-228594">
              <a:buFont typeface="Wingdings"/>
              <a:buChar char="§"/>
            </a:pPr>
            <a:r>
              <a:rPr lang="en-US" sz="1300" b="1"/>
              <a:t>FaceSwap:</a:t>
            </a:r>
            <a:r>
              <a:rPr lang="en-US" sz="1300"/>
              <a:t> Facial identity manipulation, graphics based approach that uses, for each frame, landmarks on source to create a 3D models of the source, then project it onto the target by minimizing the distance between landmarks</a:t>
            </a:r>
          </a:p>
          <a:p>
            <a:pPr marL="228594" indent="-228594">
              <a:buFont typeface="Wingdings"/>
              <a:buChar char="§"/>
            </a:pPr>
            <a:endParaRPr lang="en-US" sz="1300">
              <a:ea typeface="+mn-lt"/>
              <a:cs typeface="+mn-lt"/>
            </a:endParaRPr>
          </a:p>
          <a:p>
            <a:pPr marL="228594" indent="-228594">
              <a:buFont typeface="Wingdings"/>
              <a:buChar char="§"/>
            </a:pPr>
            <a:r>
              <a:rPr lang="en-US" sz="1300" b="1" err="1">
                <a:ea typeface="+mn-lt"/>
                <a:cs typeface="+mn-lt"/>
              </a:rPr>
              <a:t>DeepFakes</a:t>
            </a:r>
            <a:r>
              <a:rPr lang="en-US" sz="1300" b="1">
                <a:ea typeface="+mn-lt"/>
                <a:cs typeface="+mn-lt"/>
              </a:rPr>
              <a:t>: </a:t>
            </a:r>
            <a:r>
              <a:rPr lang="en-US" sz="1300">
                <a:ea typeface="+mn-lt"/>
                <a:cs typeface="+mn-lt"/>
              </a:rPr>
              <a:t>Facial identity manipulation, first uses facial recognition to crop the face, then train two autoencoder and one shared autoencoder for source and target. To produce a fake, run the target through the source autoencoder and stick the images using Poisson image editing </a:t>
            </a:r>
          </a:p>
        </p:txBody>
      </p:sp>
      <p:sp>
        <p:nvSpPr>
          <p:cNvPr id="9" name="TextBox 8">
            <a:extLst>
              <a:ext uri="{FF2B5EF4-FFF2-40B4-BE49-F238E27FC236}">
                <a16:creationId xmlns:a16="http://schemas.microsoft.com/office/drawing/2014/main" id="{6766F1F9-F6CC-4867-AD80-001A28636C70}"/>
              </a:ext>
            </a:extLst>
          </p:cNvPr>
          <p:cNvSpPr txBox="1"/>
          <p:nvPr/>
        </p:nvSpPr>
        <p:spPr>
          <a:xfrm>
            <a:off x="7566502" y="4623125"/>
            <a:ext cx="3942303" cy="112338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228594" indent="-228594">
              <a:buFont typeface="Wingdings"/>
              <a:buChar char="§"/>
            </a:pPr>
            <a:r>
              <a:rPr lang="en-US" sz="1300" b="1">
                <a:ea typeface="+mn-lt"/>
                <a:cs typeface="+mn-lt"/>
              </a:rPr>
              <a:t>Face2Face:</a:t>
            </a:r>
            <a:r>
              <a:rPr lang="en-US" sz="1300">
                <a:ea typeface="+mn-lt"/>
                <a:cs typeface="+mn-lt"/>
              </a:rPr>
              <a:t> Facial reenactment: transfer expression from source video to target photo, using model based approach</a:t>
            </a:r>
            <a:endParaRPr lang="en-US">
              <a:ea typeface="+mn-lt"/>
              <a:cs typeface="+mn-lt"/>
            </a:endParaRPr>
          </a:p>
          <a:p>
            <a:pPr marL="228594" indent="-228594">
              <a:buFont typeface="Wingdings"/>
              <a:buChar char="§"/>
            </a:pPr>
            <a:endParaRPr lang="en-US" sz="1300">
              <a:cs typeface="Calibri"/>
            </a:endParaRPr>
          </a:p>
          <a:p>
            <a:pPr marL="228594" indent="-228594">
              <a:buFont typeface="Wingdings"/>
              <a:buChar char="§"/>
            </a:pPr>
            <a:r>
              <a:rPr lang="en-US" sz="1300" b="1" err="1">
                <a:cs typeface="Arial"/>
              </a:rPr>
              <a:t>NeuralTextures</a:t>
            </a:r>
            <a:r>
              <a:rPr lang="en-US" sz="1300" b="1">
                <a:cs typeface="Arial"/>
              </a:rPr>
              <a:t>:</a:t>
            </a:r>
            <a:r>
              <a:rPr lang="en-US" sz="1300">
                <a:cs typeface="Arial"/>
              </a:rPr>
              <a:t> Facial reenactment using GANs</a:t>
            </a:r>
            <a:endParaRPr lang="en-US"/>
          </a:p>
        </p:txBody>
      </p:sp>
      <p:sp>
        <p:nvSpPr>
          <p:cNvPr id="10" name="Google Shape;236;p24">
            <a:extLst>
              <a:ext uri="{FF2B5EF4-FFF2-40B4-BE49-F238E27FC236}">
                <a16:creationId xmlns:a16="http://schemas.microsoft.com/office/drawing/2014/main" id="{879BF8B5-CB15-4410-80FB-49454713E1D6}"/>
              </a:ext>
            </a:extLst>
          </p:cNvPr>
          <p:cNvSpPr txBox="1">
            <a:spLocks/>
          </p:cNvSpPr>
          <p:nvPr/>
        </p:nvSpPr>
        <p:spPr>
          <a:xfrm>
            <a:off x="0" y="0"/>
            <a:ext cx="9388000" cy="1219200"/>
          </a:xfrm>
          <a:prstGeom prst="rect">
            <a:avLst/>
          </a:prstGeom>
          <a:effectLst>
            <a:outerShdw blurRad="25400" dir="17880000">
              <a:srgbClr val="000000">
                <a:alpha val="46000"/>
              </a:srgbClr>
            </a:outerShdw>
          </a:effectLst>
        </p:spPr>
        <p:txBody>
          <a:bodyPr spcFirstLastPara="1" vert="horz" wrap="square" lIns="121900" tIns="121900" rIns="121900" bIns="121900" rtlCol="0" anchor="b" anchorCtr="0">
            <a:noAutofit/>
          </a:bodyPr>
          <a:lstStyle>
            <a:lvl1pPr lvl="0" algn="ctr" defTabSz="342900" rtl="0" eaLnBrk="1" latinLnBrk="0" hangingPunct="1">
              <a:spcBef>
                <a:spcPts val="0"/>
              </a:spcBef>
              <a:spcAft>
                <a:spcPts val="0"/>
              </a:spcAft>
              <a:buSzPts val="2400"/>
              <a:buNone/>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lvl="1" eaLnBrk="1" hangingPunct="1">
              <a:spcBef>
                <a:spcPts val="0"/>
              </a:spcBef>
              <a:spcAft>
                <a:spcPts val="0"/>
              </a:spcAft>
              <a:buSzPts val="2400"/>
              <a:buNone/>
              <a:defRPr sz="2400">
                <a:solidFill>
                  <a:schemeClr val="tx2"/>
                </a:solidFill>
              </a:defRPr>
            </a:lvl2pPr>
            <a:lvl3pPr lvl="2" eaLnBrk="1" hangingPunct="1">
              <a:spcBef>
                <a:spcPts val="0"/>
              </a:spcBef>
              <a:spcAft>
                <a:spcPts val="0"/>
              </a:spcAft>
              <a:buSzPts val="2400"/>
              <a:buNone/>
              <a:defRPr sz="2400">
                <a:solidFill>
                  <a:schemeClr val="tx2"/>
                </a:solidFill>
              </a:defRPr>
            </a:lvl3pPr>
            <a:lvl4pPr lvl="3" eaLnBrk="1" hangingPunct="1">
              <a:spcBef>
                <a:spcPts val="0"/>
              </a:spcBef>
              <a:spcAft>
                <a:spcPts val="0"/>
              </a:spcAft>
              <a:buSzPts val="2400"/>
              <a:buNone/>
              <a:defRPr sz="2400">
                <a:solidFill>
                  <a:schemeClr val="tx2"/>
                </a:solidFill>
              </a:defRPr>
            </a:lvl4pPr>
            <a:lvl5pPr lvl="4" eaLnBrk="1" hangingPunct="1">
              <a:spcBef>
                <a:spcPts val="0"/>
              </a:spcBef>
              <a:spcAft>
                <a:spcPts val="0"/>
              </a:spcAft>
              <a:buSzPts val="2400"/>
              <a:buNone/>
              <a:defRPr sz="2400">
                <a:solidFill>
                  <a:schemeClr val="tx2"/>
                </a:solidFill>
              </a:defRPr>
            </a:lvl5pPr>
            <a:lvl6pPr lvl="5" eaLnBrk="1" hangingPunct="1">
              <a:spcBef>
                <a:spcPts val="0"/>
              </a:spcBef>
              <a:spcAft>
                <a:spcPts val="0"/>
              </a:spcAft>
              <a:buSzPts val="2400"/>
              <a:buNone/>
              <a:defRPr sz="2400">
                <a:solidFill>
                  <a:schemeClr val="tx2"/>
                </a:solidFill>
              </a:defRPr>
            </a:lvl6pPr>
            <a:lvl7pPr lvl="6" eaLnBrk="1" hangingPunct="1">
              <a:spcBef>
                <a:spcPts val="0"/>
              </a:spcBef>
              <a:spcAft>
                <a:spcPts val="0"/>
              </a:spcAft>
              <a:buSzPts val="2400"/>
              <a:buNone/>
              <a:defRPr sz="2400">
                <a:solidFill>
                  <a:schemeClr val="tx2"/>
                </a:solidFill>
              </a:defRPr>
            </a:lvl7pPr>
            <a:lvl8pPr lvl="7" eaLnBrk="1" hangingPunct="1">
              <a:spcBef>
                <a:spcPts val="0"/>
              </a:spcBef>
              <a:spcAft>
                <a:spcPts val="0"/>
              </a:spcAft>
              <a:buSzPts val="2400"/>
              <a:buNone/>
              <a:defRPr sz="2400">
                <a:solidFill>
                  <a:schemeClr val="tx2"/>
                </a:solidFill>
              </a:defRPr>
            </a:lvl8pPr>
            <a:lvl9pPr lvl="8" eaLnBrk="1" hangingPunct="1">
              <a:spcBef>
                <a:spcPts val="0"/>
              </a:spcBef>
              <a:spcAft>
                <a:spcPts val="0"/>
              </a:spcAft>
              <a:buSzPts val="2400"/>
              <a:buNone/>
              <a:defRPr sz="2400">
                <a:solidFill>
                  <a:schemeClr val="tx2"/>
                </a:solidFill>
              </a:defRPr>
            </a:lvl9pPr>
          </a:lstStyle>
          <a:p>
            <a:pPr algn="l"/>
            <a:r>
              <a:rPr lang="en-US" sz="4800" err="1">
                <a:ln>
                  <a:noFill/>
                </a:ln>
                <a:solidFill>
                  <a:srgbClr val="790800"/>
                </a:solidFill>
                <a:effectLst/>
                <a:latin typeface="EB Garamond"/>
                <a:ea typeface="EB Garamond"/>
                <a:cs typeface="EB Garamond"/>
              </a:rPr>
              <a:t>SoTA</a:t>
            </a:r>
            <a:r>
              <a:rPr lang="en-US" sz="4800">
                <a:ln>
                  <a:noFill/>
                </a:ln>
                <a:solidFill>
                  <a:srgbClr val="790800"/>
                </a:solidFill>
                <a:effectLst/>
                <a:latin typeface="EB Garamond"/>
                <a:ea typeface="EB Garamond"/>
                <a:cs typeface="EB Garamond"/>
              </a:rPr>
              <a:t> Manipulation Methods</a:t>
            </a:r>
            <a:endParaRPr lang="en-US" sz="4800"/>
          </a:p>
        </p:txBody>
      </p:sp>
      <p:sp>
        <p:nvSpPr>
          <p:cNvPr id="3" name="Rectangle 2">
            <a:extLst>
              <a:ext uri="{FF2B5EF4-FFF2-40B4-BE49-F238E27FC236}">
                <a16:creationId xmlns:a16="http://schemas.microsoft.com/office/drawing/2014/main" id="{02DE9447-AA34-41F2-B286-7D05D3794E24}"/>
              </a:ext>
            </a:extLst>
          </p:cNvPr>
          <p:cNvSpPr/>
          <p:nvPr/>
        </p:nvSpPr>
        <p:spPr>
          <a:xfrm>
            <a:off x="7554686" y="1295401"/>
            <a:ext cx="3946071" cy="25490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ACAD4B-58CA-4DAE-AA02-179DFCE38AE5}"/>
              </a:ext>
            </a:extLst>
          </p:cNvPr>
          <p:cNvSpPr/>
          <p:nvPr/>
        </p:nvSpPr>
        <p:spPr>
          <a:xfrm>
            <a:off x="7554686" y="4007758"/>
            <a:ext cx="3946071" cy="14605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296887F-23ED-49A9-B169-D90976C8B198}"/>
              </a:ext>
            </a:extLst>
          </p:cNvPr>
          <p:cNvSpPr/>
          <p:nvPr/>
        </p:nvSpPr>
        <p:spPr>
          <a:xfrm>
            <a:off x="5815542" y="4049184"/>
            <a:ext cx="1312333" cy="187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EE890E-CC34-4F46-BAD0-EAE8239C6AFF}"/>
              </a:ext>
            </a:extLst>
          </p:cNvPr>
          <p:cNvSpPr/>
          <p:nvPr/>
        </p:nvSpPr>
        <p:spPr>
          <a:xfrm>
            <a:off x="2276473" y="4049184"/>
            <a:ext cx="1244600" cy="18626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3404F7-D593-49C1-98D0-3E789C3719B5}"/>
              </a:ext>
            </a:extLst>
          </p:cNvPr>
          <p:cNvSpPr/>
          <p:nvPr/>
        </p:nvSpPr>
        <p:spPr>
          <a:xfrm>
            <a:off x="7953223" y="774699"/>
            <a:ext cx="3147784" cy="444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cs typeface="Calibri"/>
              </a:rPr>
              <a:t>Identity Swap</a:t>
            </a:r>
            <a:endParaRPr lang="en-US"/>
          </a:p>
        </p:txBody>
      </p:sp>
      <p:sp>
        <p:nvSpPr>
          <p:cNvPr id="15" name="Rectangle 14">
            <a:extLst>
              <a:ext uri="{FF2B5EF4-FFF2-40B4-BE49-F238E27FC236}">
                <a16:creationId xmlns:a16="http://schemas.microsoft.com/office/drawing/2014/main" id="{3403E5F4-3081-4F5D-AA15-0A984ABDAE14}"/>
              </a:ext>
            </a:extLst>
          </p:cNvPr>
          <p:cNvSpPr/>
          <p:nvPr/>
        </p:nvSpPr>
        <p:spPr>
          <a:xfrm>
            <a:off x="7953223" y="4008965"/>
            <a:ext cx="3147784" cy="444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cs typeface="Calibri"/>
              </a:rPr>
              <a:t>Facial Reenactment</a:t>
            </a:r>
            <a:endParaRPr lang="en-US">
              <a:solidFill>
                <a:schemeClr val="tx1"/>
              </a:solidFill>
            </a:endParaRPr>
          </a:p>
        </p:txBody>
      </p:sp>
      <p:sp>
        <p:nvSpPr>
          <p:cNvPr id="18" name="Rectangle 17">
            <a:extLst>
              <a:ext uri="{FF2B5EF4-FFF2-40B4-BE49-F238E27FC236}">
                <a16:creationId xmlns:a16="http://schemas.microsoft.com/office/drawing/2014/main" id="{D05C8CB9-C13B-4C50-9931-2EF7CE5AB370}"/>
              </a:ext>
            </a:extLst>
          </p:cNvPr>
          <p:cNvSpPr/>
          <p:nvPr/>
        </p:nvSpPr>
        <p:spPr>
          <a:xfrm>
            <a:off x="7566327" y="5373613"/>
            <a:ext cx="3924903" cy="3918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sign&#10;&#10;Description automatically generated">
            <a:extLst>
              <a:ext uri="{FF2B5EF4-FFF2-40B4-BE49-F238E27FC236}">
                <a16:creationId xmlns:a16="http://schemas.microsoft.com/office/drawing/2014/main" id="{861DFA42-0872-43CB-B19B-5E53C782D4F7}"/>
              </a:ext>
            </a:extLst>
          </p:cNvPr>
          <p:cNvPicPr>
            <a:picLocks noChangeAspect="1"/>
          </p:cNvPicPr>
          <p:nvPr/>
        </p:nvPicPr>
        <p:blipFill>
          <a:blip r:embed="rId4"/>
          <a:stretch>
            <a:fillRect/>
          </a:stretch>
        </p:blipFill>
        <p:spPr>
          <a:xfrm>
            <a:off x="11271037" y="5937035"/>
            <a:ext cx="920963" cy="920963"/>
          </a:xfrm>
          <a:prstGeom prst="rect">
            <a:avLst/>
          </a:prstGeom>
        </p:spPr>
      </p:pic>
    </p:spTree>
    <p:extLst>
      <p:ext uri="{BB962C8B-B14F-4D97-AF65-F5344CB8AC3E}">
        <p14:creationId xmlns:p14="http://schemas.microsoft.com/office/powerpoint/2010/main" val="2963228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 name="Google Shape;236;p24">
            <a:extLst>
              <a:ext uri="{FF2B5EF4-FFF2-40B4-BE49-F238E27FC236}">
                <a16:creationId xmlns:a16="http://schemas.microsoft.com/office/drawing/2014/main" id="{879BF8B5-CB15-4410-80FB-49454713E1D6}"/>
              </a:ext>
            </a:extLst>
          </p:cNvPr>
          <p:cNvSpPr txBox="1">
            <a:spLocks/>
          </p:cNvSpPr>
          <p:nvPr/>
        </p:nvSpPr>
        <p:spPr>
          <a:xfrm>
            <a:off x="290285" y="0"/>
            <a:ext cx="9388000" cy="1219200"/>
          </a:xfrm>
          <a:prstGeom prst="rect">
            <a:avLst/>
          </a:prstGeom>
          <a:effectLst>
            <a:outerShdw blurRad="25400" dir="17880000">
              <a:srgbClr val="000000">
                <a:alpha val="46000"/>
              </a:srgbClr>
            </a:outerShdw>
          </a:effectLst>
        </p:spPr>
        <p:txBody>
          <a:bodyPr spcFirstLastPara="1" vert="horz" wrap="square" lIns="121900" tIns="121900" rIns="121900" bIns="121900" rtlCol="0" anchor="b" anchorCtr="0">
            <a:noAutofit/>
          </a:bodyPr>
          <a:lstStyle>
            <a:lvl1pPr lvl="0" algn="ctr" defTabSz="342900" rtl="0" eaLnBrk="1" latinLnBrk="0" hangingPunct="1">
              <a:spcBef>
                <a:spcPts val="0"/>
              </a:spcBef>
              <a:spcAft>
                <a:spcPts val="0"/>
              </a:spcAft>
              <a:buSzPts val="2400"/>
              <a:buNone/>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lvl="1" eaLnBrk="1" hangingPunct="1">
              <a:spcBef>
                <a:spcPts val="0"/>
              </a:spcBef>
              <a:spcAft>
                <a:spcPts val="0"/>
              </a:spcAft>
              <a:buSzPts val="2400"/>
              <a:buNone/>
              <a:defRPr sz="2400">
                <a:solidFill>
                  <a:schemeClr val="tx2"/>
                </a:solidFill>
              </a:defRPr>
            </a:lvl2pPr>
            <a:lvl3pPr lvl="2" eaLnBrk="1" hangingPunct="1">
              <a:spcBef>
                <a:spcPts val="0"/>
              </a:spcBef>
              <a:spcAft>
                <a:spcPts val="0"/>
              </a:spcAft>
              <a:buSzPts val="2400"/>
              <a:buNone/>
              <a:defRPr sz="2400">
                <a:solidFill>
                  <a:schemeClr val="tx2"/>
                </a:solidFill>
              </a:defRPr>
            </a:lvl3pPr>
            <a:lvl4pPr lvl="3" eaLnBrk="1" hangingPunct="1">
              <a:spcBef>
                <a:spcPts val="0"/>
              </a:spcBef>
              <a:spcAft>
                <a:spcPts val="0"/>
              </a:spcAft>
              <a:buSzPts val="2400"/>
              <a:buNone/>
              <a:defRPr sz="2400">
                <a:solidFill>
                  <a:schemeClr val="tx2"/>
                </a:solidFill>
              </a:defRPr>
            </a:lvl4pPr>
            <a:lvl5pPr lvl="4" eaLnBrk="1" hangingPunct="1">
              <a:spcBef>
                <a:spcPts val="0"/>
              </a:spcBef>
              <a:spcAft>
                <a:spcPts val="0"/>
              </a:spcAft>
              <a:buSzPts val="2400"/>
              <a:buNone/>
              <a:defRPr sz="2400">
                <a:solidFill>
                  <a:schemeClr val="tx2"/>
                </a:solidFill>
              </a:defRPr>
            </a:lvl5pPr>
            <a:lvl6pPr lvl="5" eaLnBrk="1" hangingPunct="1">
              <a:spcBef>
                <a:spcPts val="0"/>
              </a:spcBef>
              <a:spcAft>
                <a:spcPts val="0"/>
              </a:spcAft>
              <a:buSzPts val="2400"/>
              <a:buNone/>
              <a:defRPr sz="2400">
                <a:solidFill>
                  <a:schemeClr val="tx2"/>
                </a:solidFill>
              </a:defRPr>
            </a:lvl6pPr>
            <a:lvl7pPr lvl="6" eaLnBrk="1" hangingPunct="1">
              <a:spcBef>
                <a:spcPts val="0"/>
              </a:spcBef>
              <a:spcAft>
                <a:spcPts val="0"/>
              </a:spcAft>
              <a:buSzPts val="2400"/>
              <a:buNone/>
              <a:defRPr sz="2400">
                <a:solidFill>
                  <a:schemeClr val="tx2"/>
                </a:solidFill>
              </a:defRPr>
            </a:lvl7pPr>
            <a:lvl8pPr lvl="7" eaLnBrk="1" hangingPunct="1">
              <a:spcBef>
                <a:spcPts val="0"/>
              </a:spcBef>
              <a:spcAft>
                <a:spcPts val="0"/>
              </a:spcAft>
              <a:buSzPts val="2400"/>
              <a:buNone/>
              <a:defRPr sz="2400">
                <a:solidFill>
                  <a:schemeClr val="tx2"/>
                </a:solidFill>
              </a:defRPr>
            </a:lvl8pPr>
            <a:lvl9pPr lvl="8" eaLnBrk="1" hangingPunct="1">
              <a:spcBef>
                <a:spcPts val="0"/>
              </a:spcBef>
              <a:spcAft>
                <a:spcPts val="0"/>
              </a:spcAft>
              <a:buSzPts val="2400"/>
              <a:buNone/>
              <a:defRPr sz="2400">
                <a:solidFill>
                  <a:schemeClr val="tx2"/>
                </a:solidFill>
              </a:defRPr>
            </a:lvl9pPr>
          </a:lstStyle>
          <a:p>
            <a:pPr algn="l"/>
            <a:r>
              <a:rPr lang="en-US" sz="4300">
                <a:ln>
                  <a:noFill/>
                </a:ln>
                <a:solidFill>
                  <a:srgbClr val="790800"/>
                </a:solidFill>
                <a:effectLst/>
                <a:latin typeface="EB Garamond"/>
                <a:ea typeface="EB Garamond"/>
                <a:cs typeface="EB Garamond"/>
              </a:rPr>
              <a:t>Limitations of SoTA Detection Models</a:t>
            </a:r>
            <a:endParaRPr lang="en-US"/>
          </a:p>
        </p:txBody>
      </p:sp>
      <p:sp>
        <p:nvSpPr>
          <p:cNvPr id="4" name="TextBox 3">
            <a:extLst>
              <a:ext uri="{FF2B5EF4-FFF2-40B4-BE49-F238E27FC236}">
                <a16:creationId xmlns:a16="http://schemas.microsoft.com/office/drawing/2014/main" id="{B1CB8494-3889-4873-85EF-360C8C8A2D27}"/>
              </a:ext>
            </a:extLst>
          </p:cNvPr>
          <p:cNvSpPr txBox="1"/>
          <p:nvPr/>
        </p:nvSpPr>
        <p:spPr>
          <a:xfrm>
            <a:off x="6872515" y="1771198"/>
            <a:ext cx="4945740" cy="426783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a:buFont typeface="Wingdings"/>
              <a:buChar char="§"/>
            </a:pPr>
            <a:r>
              <a:rPr lang="en-US" sz="1900">
                <a:latin typeface="Calibri"/>
                <a:ea typeface="EB Garamond"/>
                <a:cs typeface="EB Garamond"/>
              </a:rPr>
              <a:t>Severely limited by datasets, lack of cohesive repository with:</a:t>
            </a:r>
          </a:p>
          <a:p>
            <a:pPr marL="990575" lvl="1" indent="-380990">
              <a:buFont typeface="Wingdings,Sans-Serif"/>
              <a:buChar char="§"/>
            </a:pPr>
            <a:r>
              <a:rPr lang="en-US" sz="1600">
                <a:latin typeface="Calibri"/>
                <a:ea typeface="EB Garamond"/>
                <a:cs typeface="EB Garamond"/>
              </a:rPr>
              <a:t>GAN fingerprints removed</a:t>
            </a:r>
          </a:p>
          <a:p>
            <a:pPr marL="990575" lvl="1" indent="-380990">
              <a:buFont typeface="Wingdings,Sans-Serif"/>
              <a:buChar char="§"/>
            </a:pPr>
            <a:r>
              <a:rPr lang="en-US" sz="1600">
                <a:latin typeface="Calibri"/>
                <a:ea typeface="EB Garamond"/>
                <a:cs typeface="EB Garamond"/>
              </a:rPr>
              <a:t>Fakes generated by multiple sources (papers + videos in the "wild")</a:t>
            </a:r>
          </a:p>
          <a:p>
            <a:pPr marL="990575" lvl="1" indent="-380990">
              <a:spcAft>
                <a:spcPts val="1600"/>
              </a:spcAft>
              <a:buFont typeface="Wingdings,Sans-Serif"/>
              <a:buChar char="§"/>
            </a:pPr>
            <a:r>
              <a:rPr lang="en-US" sz="1600">
                <a:latin typeface="Calibri"/>
                <a:ea typeface="EB Garamond"/>
                <a:cs typeface="EB Garamond"/>
              </a:rPr>
              <a:t>Mixture of high- and low-quality videos</a:t>
            </a:r>
          </a:p>
          <a:p>
            <a:pPr marL="380990" indent="-380990">
              <a:buFont typeface="Wingdings,Sans-Serif"/>
              <a:buChar char="§"/>
            </a:pPr>
            <a:r>
              <a:rPr lang="en-US" sz="1900">
                <a:latin typeface="Calibri"/>
                <a:ea typeface="EB Garamond"/>
                <a:cs typeface="EB Garamond"/>
              </a:rPr>
              <a:t>Often only use one method / set of features proposed by authors</a:t>
            </a:r>
          </a:p>
          <a:p>
            <a:pPr marL="380990" indent="-380990">
              <a:buFont typeface="Wingdings,Sans-Serif"/>
              <a:buChar char="§"/>
            </a:pPr>
            <a:r>
              <a:rPr lang="en-US" sz="1900">
                <a:latin typeface="Calibri"/>
                <a:ea typeface="EB Garamond"/>
                <a:cs typeface="EB Garamond"/>
              </a:rPr>
              <a:t>Susceptible to adversarial attacks</a:t>
            </a:r>
            <a:endParaRPr lang="en-US">
              <a:latin typeface="Calibri"/>
              <a:ea typeface="EB Garamond"/>
              <a:cs typeface="EB Garamond"/>
            </a:endParaRPr>
          </a:p>
          <a:p>
            <a:pPr marL="380990" indent="-380990">
              <a:buFont typeface="Wingdings"/>
              <a:buChar char="§"/>
            </a:pPr>
            <a:endParaRPr lang="en-US" sz="1900">
              <a:latin typeface="Calibri"/>
              <a:ea typeface="EB Garamond" panose="020B0604020202020204" charset="0"/>
              <a:cs typeface="EB Garamond" panose="020B0604020202020204" charset="0"/>
            </a:endParaRPr>
          </a:p>
          <a:p>
            <a:endParaRPr lang="en-US" sz="1900">
              <a:latin typeface="Calibri"/>
              <a:ea typeface="EB Garamond" panose="020B0604020202020204" charset="0"/>
              <a:cs typeface="EB Garamond" panose="020B0604020202020204" charset="0"/>
            </a:endParaRPr>
          </a:p>
          <a:p>
            <a:r>
              <a:rPr lang="en-US" sz="1900">
                <a:latin typeface="Calibri"/>
                <a:ea typeface="EB Garamond"/>
                <a:cs typeface="EB Garamond"/>
              </a:rPr>
              <a:t>       </a:t>
            </a:r>
            <a:r>
              <a:rPr lang="en-US" sz="2100">
                <a:latin typeface="Calibri"/>
                <a:ea typeface="EB Garamond"/>
                <a:cs typeface="EB Garamond"/>
              </a:rPr>
              <a:t>Resulting in:</a:t>
            </a:r>
          </a:p>
          <a:p>
            <a:pPr marL="380990" indent="-380990">
              <a:buFont typeface="Wingdings"/>
              <a:buChar char="§"/>
            </a:pPr>
            <a:r>
              <a:rPr lang="en-US" sz="1900">
                <a:latin typeface="Calibri"/>
                <a:ea typeface="EB Garamond"/>
                <a:cs typeface="EB Garamond"/>
              </a:rPr>
              <a:t>Models that are not generalizable to unseen video datasets</a:t>
            </a:r>
          </a:p>
        </p:txBody>
      </p:sp>
      <p:cxnSp>
        <p:nvCxnSpPr>
          <p:cNvPr id="17" name="Straight Arrow Connector 16">
            <a:extLst>
              <a:ext uri="{FF2B5EF4-FFF2-40B4-BE49-F238E27FC236}">
                <a16:creationId xmlns:a16="http://schemas.microsoft.com/office/drawing/2014/main" id="{B22BDEC4-97C9-4946-97BE-E99D76BC7BD6}"/>
              </a:ext>
            </a:extLst>
          </p:cNvPr>
          <p:cNvCxnSpPr>
            <a:cxnSpLocks/>
            <a:stCxn id="5" idx="3"/>
            <a:endCxn id="22" idx="1"/>
          </p:cNvCxnSpPr>
          <p:nvPr/>
        </p:nvCxnSpPr>
        <p:spPr>
          <a:xfrm>
            <a:off x="6096000" y="2474921"/>
            <a:ext cx="916645" cy="2966795"/>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3B77C8-B0E7-4663-AB45-8335E70FDDBD}"/>
              </a:ext>
            </a:extLst>
          </p:cNvPr>
          <p:cNvCxnSpPr>
            <a:cxnSpLocks/>
            <a:stCxn id="26" idx="3"/>
            <a:endCxn id="22" idx="1"/>
          </p:cNvCxnSpPr>
          <p:nvPr/>
        </p:nvCxnSpPr>
        <p:spPr>
          <a:xfrm flipV="1">
            <a:off x="6096000" y="5441716"/>
            <a:ext cx="916645" cy="431819"/>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500D611-7C95-48E3-B720-564DDA775A7A}"/>
              </a:ext>
            </a:extLst>
          </p:cNvPr>
          <p:cNvCxnSpPr>
            <a:cxnSpLocks/>
            <a:stCxn id="27" idx="3"/>
            <a:endCxn id="22" idx="1"/>
          </p:cNvCxnSpPr>
          <p:nvPr/>
        </p:nvCxnSpPr>
        <p:spPr>
          <a:xfrm flipV="1">
            <a:off x="6096000" y="5441716"/>
            <a:ext cx="916645" cy="1214581"/>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D75A6D0-3AC2-45F3-B8DB-4A51EA288EEA}"/>
              </a:ext>
            </a:extLst>
          </p:cNvPr>
          <p:cNvSpPr/>
          <p:nvPr/>
        </p:nvSpPr>
        <p:spPr>
          <a:xfrm>
            <a:off x="7012645" y="5364610"/>
            <a:ext cx="127000" cy="1542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4">
            <a:extLst>
              <a:ext uri="{FF2B5EF4-FFF2-40B4-BE49-F238E27FC236}">
                <a16:creationId xmlns:a16="http://schemas.microsoft.com/office/drawing/2014/main" id="{EBB3905A-8973-4CE9-8420-90046A4C060D}"/>
              </a:ext>
            </a:extLst>
          </p:cNvPr>
          <p:cNvGraphicFramePr>
            <a:graphicFrameLocks noGrp="1"/>
          </p:cNvGraphicFramePr>
          <p:nvPr>
            <p:extLst>
              <p:ext uri="{D42A27DB-BD31-4B8C-83A1-F6EECF244321}">
                <p14:modId xmlns:p14="http://schemas.microsoft.com/office/powerpoint/2010/main" val="2397739750"/>
              </p:ext>
            </p:extLst>
          </p:nvPr>
        </p:nvGraphicFramePr>
        <p:xfrm>
          <a:off x="481736" y="1111777"/>
          <a:ext cx="5791200" cy="5669280"/>
        </p:xfrm>
        <a:graphic>
          <a:graphicData uri="http://schemas.openxmlformats.org/drawingml/2006/table">
            <a:tbl>
              <a:tblPr firstRow="1" bandRow="1">
                <a:tableStyleId>{69012ECD-51FC-41F1-AA8D-1B2483CD663E}</a:tableStyleId>
              </a:tblPr>
              <a:tblGrid>
                <a:gridCol w="1158240">
                  <a:extLst>
                    <a:ext uri="{9D8B030D-6E8A-4147-A177-3AD203B41FA5}">
                      <a16:colId xmlns:a16="http://schemas.microsoft.com/office/drawing/2014/main" val="2659052700"/>
                    </a:ext>
                  </a:extLst>
                </a:gridCol>
                <a:gridCol w="1158240">
                  <a:extLst>
                    <a:ext uri="{9D8B030D-6E8A-4147-A177-3AD203B41FA5}">
                      <a16:colId xmlns:a16="http://schemas.microsoft.com/office/drawing/2014/main" val="1199768127"/>
                    </a:ext>
                  </a:extLst>
                </a:gridCol>
                <a:gridCol w="1158240">
                  <a:extLst>
                    <a:ext uri="{9D8B030D-6E8A-4147-A177-3AD203B41FA5}">
                      <a16:colId xmlns:a16="http://schemas.microsoft.com/office/drawing/2014/main" val="367704328"/>
                    </a:ext>
                  </a:extLst>
                </a:gridCol>
                <a:gridCol w="1158240">
                  <a:extLst>
                    <a:ext uri="{9D8B030D-6E8A-4147-A177-3AD203B41FA5}">
                      <a16:colId xmlns:a16="http://schemas.microsoft.com/office/drawing/2014/main" val="382229429"/>
                    </a:ext>
                  </a:extLst>
                </a:gridCol>
                <a:gridCol w="1158240">
                  <a:extLst>
                    <a:ext uri="{9D8B030D-6E8A-4147-A177-3AD203B41FA5}">
                      <a16:colId xmlns:a16="http://schemas.microsoft.com/office/drawing/2014/main" val="2086303153"/>
                    </a:ext>
                  </a:extLst>
                </a:gridCol>
              </a:tblGrid>
              <a:tr h="233680">
                <a:tc>
                  <a:txBody>
                    <a:bodyPr/>
                    <a:lstStyle/>
                    <a:p>
                      <a:pPr algn="ctr"/>
                      <a:r>
                        <a:rPr lang="en-US" sz="700"/>
                        <a:t>Study</a:t>
                      </a:r>
                    </a:p>
                  </a:txBody>
                  <a:tcPr marL="121920" marR="121920" marT="60960" marB="60960" anchor="ctr"/>
                </a:tc>
                <a:tc>
                  <a:txBody>
                    <a:bodyPr/>
                    <a:lstStyle/>
                    <a:p>
                      <a:pPr algn="ctr"/>
                      <a:r>
                        <a:rPr lang="en-US" sz="700"/>
                        <a:t>Method</a:t>
                      </a:r>
                    </a:p>
                  </a:txBody>
                  <a:tcPr marL="121920" marR="121920" marT="60960" marB="60960" anchor="ctr"/>
                </a:tc>
                <a:tc>
                  <a:txBody>
                    <a:bodyPr/>
                    <a:lstStyle/>
                    <a:p>
                      <a:pPr algn="ctr"/>
                      <a:r>
                        <a:rPr lang="en-US" sz="700"/>
                        <a:t>Classifiers</a:t>
                      </a:r>
                    </a:p>
                  </a:txBody>
                  <a:tcPr marL="121920" marR="121920" marT="60960" marB="60960" anchor="ctr"/>
                </a:tc>
                <a:tc>
                  <a:txBody>
                    <a:bodyPr/>
                    <a:lstStyle/>
                    <a:p>
                      <a:pPr algn="ctr"/>
                      <a:r>
                        <a:rPr lang="en-US" sz="700"/>
                        <a:t>Best Performance</a:t>
                      </a:r>
                    </a:p>
                  </a:txBody>
                  <a:tcPr marL="121920" marR="121920" marT="60960" marB="60960" anchor="ctr"/>
                </a:tc>
                <a:tc>
                  <a:txBody>
                    <a:bodyPr/>
                    <a:lstStyle/>
                    <a:p>
                      <a:pPr algn="ctr"/>
                      <a:r>
                        <a:rPr lang="en-US" sz="700"/>
                        <a:t>Databases</a:t>
                      </a:r>
                    </a:p>
                  </a:txBody>
                  <a:tcPr marL="121920" marR="121920" marT="60960" marB="60960" anchor="ctr"/>
                </a:tc>
                <a:extLst>
                  <a:ext uri="{0D108BD9-81ED-4DB2-BD59-A6C34878D82A}">
                    <a16:rowId xmlns:a16="http://schemas.microsoft.com/office/drawing/2014/main" val="995617413"/>
                  </a:ext>
                </a:extLst>
              </a:tr>
              <a:tr h="345440">
                <a:tc>
                  <a:txBody>
                    <a:bodyPr/>
                    <a:lstStyle/>
                    <a:p>
                      <a:pPr algn="ctr"/>
                      <a:r>
                        <a:rPr lang="en-US" sz="700"/>
                        <a:t>Korshunov and Marcel (2018)</a:t>
                      </a:r>
                    </a:p>
                  </a:txBody>
                  <a:tcPr marL="121920" marR="121920" marT="60960" marB="60960" anchor="ctr"/>
                </a:tc>
                <a:tc>
                  <a:txBody>
                    <a:bodyPr/>
                    <a:lstStyle/>
                    <a:p>
                      <a:pPr algn="ctr"/>
                      <a:r>
                        <a:rPr lang="en-US" sz="700"/>
                        <a:t>Audio-Visual Features</a:t>
                      </a:r>
                    </a:p>
                  </a:txBody>
                  <a:tcPr marL="121920" marR="121920" marT="60960" marB="60960" anchor="ctr"/>
                </a:tc>
                <a:tc>
                  <a:txBody>
                    <a:bodyPr/>
                    <a:lstStyle/>
                    <a:p>
                      <a:pPr algn="ctr"/>
                      <a:r>
                        <a:rPr lang="en-US" sz="700"/>
                        <a:t>PCA+RNN</a:t>
                      </a:r>
                    </a:p>
                    <a:p>
                      <a:pPr algn="ctr"/>
                      <a:r>
                        <a:rPr lang="en-US" sz="700"/>
                        <a:t>PCA+LDA, SVM</a:t>
                      </a:r>
                    </a:p>
                  </a:txBody>
                  <a:tcPr marL="121920" marR="121920" marT="60960" marB="60960" anchor="ctr"/>
                </a:tc>
                <a:tc>
                  <a:txBody>
                    <a:bodyPr/>
                    <a:lstStyle/>
                    <a:p>
                      <a:pPr algn="ctr"/>
                      <a:r>
                        <a:rPr lang="en-US" sz="700" b="1"/>
                        <a:t>EER = 3.3%</a:t>
                      </a:r>
                    </a:p>
                    <a:p>
                      <a:pPr algn="ctr"/>
                      <a:r>
                        <a:rPr lang="en-US" sz="700" b="1"/>
                        <a:t>EER = 8.9%</a:t>
                      </a:r>
                    </a:p>
                  </a:txBody>
                  <a:tcPr marL="121920" marR="121920" marT="60960" marB="60960" anchor="ctr"/>
                </a:tc>
                <a:tc>
                  <a:txBody>
                    <a:bodyPr/>
                    <a:lstStyle/>
                    <a:p>
                      <a:pPr algn="ctr"/>
                      <a:r>
                        <a:rPr lang="en-US" sz="700" b="1"/>
                        <a:t>DeepfakeTIMIT (LQ)</a:t>
                      </a:r>
                    </a:p>
                    <a:p>
                      <a:pPr algn="ctr"/>
                      <a:r>
                        <a:rPr lang="en-US" sz="700" b="1"/>
                        <a:t>DeepfakeTIMIT (HQ)</a:t>
                      </a:r>
                    </a:p>
                  </a:txBody>
                  <a:tcPr marL="121920" marR="121920" marT="60960" marB="60960" anchor="ctr"/>
                </a:tc>
                <a:extLst>
                  <a:ext uri="{0D108BD9-81ED-4DB2-BD59-A6C34878D82A}">
                    <a16:rowId xmlns:a16="http://schemas.microsoft.com/office/drawing/2014/main" val="1194064751"/>
                  </a:ext>
                </a:extLst>
              </a:tr>
              <a:tr h="904240">
                <a:tc>
                  <a:txBody>
                    <a:bodyPr/>
                    <a:lstStyle/>
                    <a:p>
                      <a:pPr algn="ctr"/>
                      <a:r>
                        <a:rPr lang="en-US" sz="700"/>
                        <a:t>Matern et al. (2019)</a:t>
                      </a:r>
                    </a:p>
                  </a:txBody>
                  <a:tcPr marL="121920" marR="121920" marT="60960" marB="60960" anchor="ctr"/>
                </a:tc>
                <a:tc>
                  <a:txBody>
                    <a:bodyPr/>
                    <a:lstStyle/>
                    <a:p>
                      <a:pPr algn="ctr"/>
                      <a:r>
                        <a:rPr lang="en-US" sz="700"/>
                        <a:t>Visual Features</a:t>
                      </a:r>
                    </a:p>
                  </a:txBody>
                  <a:tcPr marL="121920" marR="121920" marT="60960" marB="60960" anchor="ctr"/>
                </a:tc>
                <a:tc>
                  <a:txBody>
                    <a:bodyPr/>
                    <a:lstStyle/>
                    <a:p>
                      <a:pPr algn="ctr"/>
                      <a:r>
                        <a:rPr lang="en-US" sz="700"/>
                        <a:t>Logistic Regression</a:t>
                      </a:r>
                    </a:p>
                    <a:p>
                      <a:pPr algn="ctr"/>
                      <a:r>
                        <a:rPr lang="en-US" sz="700"/>
                        <a:t>MLP</a:t>
                      </a:r>
                    </a:p>
                  </a:txBody>
                  <a:tcPr marL="121920" marR="121920" marT="60960" marB="60960" anchor="ctr"/>
                </a:tc>
                <a:tc>
                  <a:txBody>
                    <a:bodyPr/>
                    <a:lstStyle/>
                    <a:p>
                      <a:pPr algn="ctr"/>
                      <a:r>
                        <a:rPr lang="en-US" sz="700"/>
                        <a:t>AUC = 85.1%</a:t>
                      </a:r>
                    </a:p>
                    <a:p>
                      <a:pPr algn="ctr"/>
                      <a:r>
                        <a:rPr lang="en-US" sz="700"/>
                        <a:t>AUC = 70.2%</a:t>
                      </a:r>
                    </a:p>
                    <a:p>
                      <a:pPr algn="ctr"/>
                      <a:r>
                        <a:rPr lang="en-US" sz="700"/>
                        <a:t>AUC = 77.0%</a:t>
                      </a:r>
                    </a:p>
                    <a:p>
                      <a:pPr algn="ctr"/>
                      <a:r>
                        <a:rPr lang="en-US" sz="700"/>
                        <a:t>AUC = 77.3%</a:t>
                      </a:r>
                    </a:p>
                    <a:p>
                      <a:pPr algn="ctr"/>
                      <a:r>
                        <a:rPr lang="en-US" sz="700"/>
                        <a:t>AUC = 78.0%</a:t>
                      </a:r>
                    </a:p>
                    <a:p>
                      <a:pPr algn="ctr"/>
                      <a:r>
                        <a:rPr lang="en-US" sz="700"/>
                        <a:t>AUC = 66.2%</a:t>
                      </a:r>
                    </a:p>
                    <a:p>
                      <a:pPr algn="ctr"/>
                      <a:r>
                        <a:rPr lang="en-US" sz="700"/>
                        <a:t>AUC = 55.1%</a:t>
                      </a:r>
                    </a:p>
                  </a:txBody>
                  <a:tcPr marL="121920" marR="121920" marT="60960" marB="60960" anchor="ctr"/>
                </a:tc>
                <a:tc>
                  <a:txBody>
                    <a:bodyPr/>
                    <a:lstStyle/>
                    <a:p>
                      <a:pPr algn="ctr"/>
                      <a:r>
                        <a:rPr lang="en-US" sz="700"/>
                        <a:t>Own</a:t>
                      </a:r>
                    </a:p>
                    <a:p>
                      <a:pPr algn="ctr"/>
                      <a:r>
                        <a:rPr lang="en-US" sz="700"/>
                        <a:t>UADFV</a:t>
                      </a:r>
                    </a:p>
                    <a:p>
                      <a:pPr algn="ctr"/>
                      <a:r>
                        <a:rPr lang="en-US" sz="700"/>
                        <a:t>DeepfakeTIMIT (LQ)</a:t>
                      </a:r>
                    </a:p>
                    <a:p>
                      <a:pPr algn="ctr"/>
                      <a:r>
                        <a:rPr lang="en-US" sz="700"/>
                        <a:t>DeepfakeTIMIT (HQ)</a:t>
                      </a:r>
                    </a:p>
                    <a:p>
                      <a:pPr algn="ctr"/>
                      <a:r>
                        <a:rPr lang="en-US" sz="700"/>
                        <a:t>FF++ / DFD</a:t>
                      </a:r>
                    </a:p>
                    <a:p>
                      <a:pPr algn="ctr"/>
                      <a:r>
                        <a:rPr lang="en-US" sz="700"/>
                        <a:t>DFDC Preview</a:t>
                      </a:r>
                    </a:p>
                    <a:p>
                      <a:pPr algn="ctr"/>
                      <a:r>
                        <a:rPr lang="en-US" sz="700"/>
                        <a:t>Celeb-DF</a:t>
                      </a:r>
                    </a:p>
                  </a:txBody>
                  <a:tcPr marL="121920" marR="121920" marT="60960" marB="60960" anchor="ctr"/>
                </a:tc>
                <a:extLst>
                  <a:ext uri="{0D108BD9-81ED-4DB2-BD59-A6C34878D82A}">
                    <a16:rowId xmlns:a16="http://schemas.microsoft.com/office/drawing/2014/main" val="2747281126"/>
                  </a:ext>
                </a:extLst>
              </a:tr>
              <a:tr h="792480">
                <a:tc>
                  <a:txBody>
                    <a:bodyPr/>
                    <a:lstStyle/>
                    <a:p>
                      <a:pPr algn="ctr"/>
                      <a:r>
                        <a:rPr lang="en-US" sz="700"/>
                        <a:t>Yang et al. (2019)</a:t>
                      </a:r>
                    </a:p>
                  </a:txBody>
                  <a:tcPr marL="121920" marR="121920" marT="60960" marB="60960" anchor="ctr"/>
                </a:tc>
                <a:tc>
                  <a:txBody>
                    <a:bodyPr/>
                    <a:lstStyle/>
                    <a:p>
                      <a:pPr algn="ctr"/>
                      <a:r>
                        <a:rPr lang="en-US" sz="700"/>
                        <a:t>Head Pose Features</a:t>
                      </a:r>
                    </a:p>
                  </a:txBody>
                  <a:tcPr marL="121920" marR="121920" marT="60960" marB="60960" anchor="ctr"/>
                </a:tc>
                <a:tc>
                  <a:txBody>
                    <a:bodyPr/>
                    <a:lstStyle/>
                    <a:p>
                      <a:pPr algn="ctr"/>
                      <a:r>
                        <a:rPr lang="en-US" sz="700"/>
                        <a:t>SVM</a:t>
                      </a:r>
                    </a:p>
                  </a:txBody>
                  <a:tcPr marL="121920" marR="121920" marT="60960" marB="60960" anchor="ctr"/>
                </a:tc>
                <a:tc>
                  <a:txBody>
                    <a:bodyPr/>
                    <a:lstStyle/>
                    <a:p>
                      <a:pPr algn="ctr"/>
                      <a:r>
                        <a:rPr lang="en-US" sz="700"/>
                        <a:t>AUC = 89.0%</a:t>
                      </a:r>
                    </a:p>
                    <a:p>
                      <a:pPr algn="ctr"/>
                      <a:r>
                        <a:rPr lang="en-US" sz="700"/>
                        <a:t>AUC = 55.1%</a:t>
                      </a:r>
                    </a:p>
                    <a:p>
                      <a:pPr algn="ctr"/>
                      <a:r>
                        <a:rPr lang="en-US" sz="700"/>
                        <a:t>AUC = 53.2%</a:t>
                      </a:r>
                    </a:p>
                    <a:p>
                      <a:pPr algn="ctr"/>
                      <a:r>
                        <a:rPr lang="en-US" sz="700"/>
                        <a:t>AUC = 47.3%</a:t>
                      </a:r>
                    </a:p>
                    <a:p>
                      <a:pPr algn="ctr"/>
                      <a:r>
                        <a:rPr lang="en-US" sz="700"/>
                        <a:t>AUC = 55.9%</a:t>
                      </a:r>
                    </a:p>
                    <a:p>
                      <a:pPr algn="ctr"/>
                      <a:r>
                        <a:rPr lang="en-US" sz="700"/>
                        <a:t>AUC = 54.6%</a:t>
                      </a:r>
                    </a:p>
                  </a:txBody>
                  <a:tcPr marL="121920" marR="121920" marT="60960" marB="60960" anchor="ctr"/>
                </a:tc>
                <a:tc>
                  <a:txBody>
                    <a:bodyPr/>
                    <a:lstStyle/>
                    <a:p>
                      <a:pPr algn="ctr"/>
                      <a:r>
                        <a:rPr lang="en-US" sz="700"/>
                        <a:t>UADFV</a:t>
                      </a:r>
                    </a:p>
                    <a:p>
                      <a:pPr algn="ctr"/>
                      <a:r>
                        <a:rPr lang="en-US" sz="700"/>
                        <a:t>DeepfakeTIMIT (LQ)</a:t>
                      </a:r>
                    </a:p>
                    <a:p>
                      <a:pPr algn="ctr"/>
                      <a:r>
                        <a:rPr lang="en-US" sz="700"/>
                        <a:t>DeepfakeTIMIT (HQ)</a:t>
                      </a:r>
                    </a:p>
                    <a:p>
                      <a:pPr algn="ctr"/>
                      <a:r>
                        <a:rPr lang="en-US" sz="700"/>
                        <a:t>FF++ / DFD</a:t>
                      </a:r>
                    </a:p>
                    <a:p>
                      <a:pPr algn="ctr"/>
                      <a:r>
                        <a:rPr lang="en-US" sz="700"/>
                        <a:t>DFDC Preview</a:t>
                      </a:r>
                    </a:p>
                    <a:p>
                      <a:pPr algn="ctr"/>
                      <a:r>
                        <a:rPr lang="en-US" sz="700"/>
                        <a:t>Celeb-DF</a:t>
                      </a:r>
                    </a:p>
                  </a:txBody>
                  <a:tcPr marL="121920" marR="121920" marT="60960" marB="60960" anchor="ctr"/>
                </a:tc>
                <a:extLst>
                  <a:ext uri="{0D108BD9-81ED-4DB2-BD59-A6C34878D82A}">
                    <a16:rowId xmlns:a16="http://schemas.microsoft.com/office/drawing/2014/main" val="856154973"/>
                  </a:ext>
                </a:extLst>
              </a:tr>
              <a:tr h="345440">
                <a:tc>
                  <a:txBody>
                    <a:bodyPr/>
                    <a:lstStyle/>
                    <a:p>
                      <a:pPr algn="ctr"/>
                      <a:r>
                        <a:rPr lang="en-US" sz="700"/>
                        <a:t>Agarwal and Farid (2019)</a:t>
                      </a:r>
                    </a:p>
                  </a:txBody>
                  <a:tcPr marL="121920" marR="121920" marT="60960" marB="60960" anchor="ctr"/>
                </a:tc>
                <a:tc>
                  <a:txBody>
                    <a:bodyPr/>
                    <a:lstStyle/>
                    <a:p>
                      <a:pPr algn="ctr"/>
                      <a:r>
                        <a:rPr lang="en-US" sz="700"/>
                        <a:t>Head Pose and Facial Features</a:t>
                      </a:r>
                    </a:p>
                  </a:txBody>
                  <a:tcPr marL="121920" marR="121920" marT="60960" marB="60960" anchor="ctr"/>
                </a:tc>
                <a:tc>
                  <a:txBody>
                    <a:bodyPr/>
                    <a:lstStyle/>
                    <a:p>
                      <a:pPr algn="ctr"/>
                      <a:r>
                        <a:rPr lang="en-US" sz="700"/>
                        <a:t>SVM</a:t>
                      </a:r>
                    </a:p>
                  </a:txBody>
                  <a:tcPr marL="121920" marR="121920" marT="60960" marB="60960" anchor="ctr"/>
                </a:tc>
                <a:tc>
                  <a:txBody>
                    <a:bodyPr/>
                    <a:lstStyle/>
                    <a:p>
                      <a:pPr algn="ctr"/>
                      <a:r>
                        <a:rPr lang="en-US" sz="700"/>
                        <a:t>AUC = 96.3%</a:t>
                      </a:r>
                    </a:p>
                  </a:txBody>
                  <a:tcPr marL="121920" marR="121920" marT="60960" marB="60960" anchor="ctr"/>
                </a:tc>
                <a:tc>
                  <a:txBody>
                    <a:bodyPr/>
                    <a:lstStyle/>
                    <a:p>
                      <a:pPr algn="ctr"/>
                      <a:r>
                        <a:rPr lang="en-US" sz="700"/>
                        <a:t>Own (FaceSwap, HQ)</a:t>
                      </a:r>
                    </a:p>
                  </a:txBody>
                  <a:tcPr marL="121920" marR="121920" marT="60960" marB="60960" anchor="ctr"/>
                </a:tc>
                <a:extLst>
                  <a:ext uri="{0D108BD9-81ED-4DB2-BD59-A6C34878D82A}">
                    <a16:rowId xmlns:a16="http://schemas.microsoft.com/office/drawing/2014/main" val="2600322204"/>
                  </a:ext>
                </a:extLst>
              </a:tr>
              <a:tr h="792480">
                <a:tc>
                  <a:txBody>
                    <a:bodyPr/>
                    <a:lstStyle/>
                    <a:p>
                      <a:pPr algn="ctr"/>
                      <a:r>
                        <a:rPr lang="en-US" sz="700"/>
                        <a:t>Li et al. (2019)</a:t>
                      </a:r>
                    </a:p>
                  </a:txBody>
                  <a:tcPr marL="121920" marR="121920" marT="60960" marB="60960" anchor="ctr"/>
                </a:tc>
                <a:tc>
                  <a:txBody>
                    <a:bodyPr/>
                    <a:lstStyle/>
                    <a:p>
                      <a:pPr algn="ctr"/>
                      <a:r>
                        <a:rPr lang="en-US" sz="700"/>
                        <a:t>Face Warping Features</a:t>
                      </a:r>
                    </a:p>
                  </a:txBody>
                  <a:tcPr marL="121920" marR="121920" marT="60960" marB="60960" anchor="ctr"/>
                </a:tc>
                <a:tc>
                  <a:txBody>
                    <a:bodyPr/>
                    <a:lstStyle/>
                    <a:p>
                      <a:pPr algn="ctr"/>
                      <a:r>
                        <a:rPr lang="en-US" sz="700"/>
                        <a:t>CNN</a:t>
                      </a:r>
                    </a:p>
                  </a:txBody>
                  <a:tcPr marL="121920" marR="121920" marT="60960" marB="60960" anchor="ctr"/>
                </a:tc>
                <a:tc>
                  <a:txBody>
                    <a:bodyPr/>
                    <a:lstStyle/>
                    <a:p>
                      <a:pPr algn="ctr"/>
                      <a:r>
                        <a:rPr lang="en-US" sz="700"/>
                        <a:t>AUC = 97.7%</a:t>
                      </a:r>
                    </a:p>
                    <a:p>
                      <a:pPr algn="ctr"/>
                      <a:r>
                        <a:rPr lang="en-US" sz="700" b="1"/>
                        <a:t>AUC = 99.9%</a:t>
                      </a:r>
                    </a:p>
                    <a:p>
                      <a:pPr algn="ctr"/>
                      <a:r>
                        <a:rPr lang="en-US" sz="700" b="1"/>
                        <a:t>AUC = 99.7%</a:t>
                      </a:r>
                    </a:p>
                    <a:p>
                      <a:pPr algn="ctr"/>
                      <a:r>
                        <a:rPr lang="en-US" sz="700"/>
                        <a:t>AUC = 93.0%</a:t>
                      </a:r>
                    </a:p>
                    <a:p>
                      <a:pPr algn="ctr"/>
                      <a:r>
                        <a:rPr lang="en-US" sz="700"/>
                        <a:t>AUC = 75.5%</a:t>
                      </a:r>
                    </a:p>
                    <a:p>
                      <a:pPr algn="ctr"/>
                      <a:r>
                        <a:rPr lang="en-US" sz="700"/>
                        <a:t>AUC = 64.6%</a:t>
                      </a:r>
                    </a:p>
                  </a:txBody>
                  <a:tcPr marL="121920" marR="121920" marT="60960" marB="60960" anchor="ctr"/>
                </a:tc>
                <a:tc>
                  <a:txBody>
                    <a:bodyPr/>
                    <a:lstStyle/>
                    <a:p>
                      <a:pPr algn="ctr"/>
                      <a:r>
                        <a:rPr lang="en-US" sz="700"/>
                        <a:t>UADFV</a:t>
                      </a:r>
                    </a:p>
                    <a:p>
                      <a:pPr algn="ctr"/>
                      <a:r>
                        <a:rPr lang="en-US" sz="700" b="1"/>
                        <a:t>DeepfakeTIMIT (LQ)</a:t>
                      </a:r>
                    </a:p>
                    <a:p>
                      <a:pPr algn="ctr"/>
                      <a:r>
                        <a:rPr lang="en-US" sz="700" b="1"/>
                        <a:t>DeepfakeTIMIT (HQ)</a:t>
                      </a:r>
                    </a:p>
                    <a:p>
                      <a:pPr algn="ctr"/>
                      <a:r>
                        <a:rPr lang="en-US" sz="700"/>
                        <a:t>FF++ / DFD</a:t>
                      </a:r>
                    </a:p>
                    <a:p>
                      <a:pPr algn="ctr"/>
                      <a:r>
                        <a:rPr lang="en-US" sz="700"/>
                        <a:t>DFDC Preview</a:t>
                      </a:r>
                    </a:p>
                    <a:p>
                      <a:pPr algn="ctr"/>
                      <a:r>
                        <a:rPr lang="en-US" sz="700"/>
                        <a:t>Celeb-DF</a:t>
                      </a:r>
                    </a:p>
                  </a:txBody>
                  <a:tcPr marL="121920" marR="121920" marT="60960" marB="60960" anchor="ctr"/>
                </a:tc>
                <a:extLst>
                  <a:ext uri="{0D108BD9-81ED-4DB2-BD59-A6C34878D82A}">
                    <a16:rowId xmlns:a16="http://schemas.microsoft.com/office/drawing/2014/main" val="607144789"/>
                  </a:ext>
                </a:extLst>
              </a:tr>
              <a:tr h="1463040">
                <a:tc>
                  <a:txBody>
                    <a:bodyPr/>
                    <a:lstStyle/>
                    <a:p>
                      <a:pPr algn="ctr"/>
                      <a:r>
                        <a:rPr lang="en-US" sz="700"/>
                        <a:t>Afchar et al. (2018)</a:t>
                      </a:r>
                    </a:p>
                  </a:txBody>
                  <a:tcPr marL="121920" marR="121920" marT="60960" marB="60960" anchor="ctr"/>
                </a:tc>
                <a:tc>
                  <a:txBody>
                    <a:bodyPr/>
                    <a:lstStyle/>
                    <a:p>
                      <a:pPr algn="ctr"/>
                      <a:r>
                        <a:rPr lang="en-US" sz="700"/>
                        <a:t>Mesoscopic Features</a:t>
                      </a:r>
                    </a:p>
                  </a:txBody>
                  <a:tcPr marL="121920" marR="121920" marT="60960" marB="60960" anchor="ctr"/>
                </a:tc>
                <a:tc>
                  <a:txBody>
                    <a:bodyPr/>
                    <a:lstStyle/>
                    <a:p>
                      <a:pPr algn="ctr"/>
                      <a:r>
                        <a:rPr lang="en-US" sz="700"/>
                        <a:t>CNN</a:t>
                      </a:r>
                    </a:p>
                  </a:txBody>
                  <a:tcPr marL="121920" marR="121920" marT="60960" marB="60960" anchor="ctr"/>
                </a:tc>
                <a:tc>
                  <a:txBody>
                    <a:bodyPr/>
                    <a:lstStyle/>
                    <a:p>
                      <a:pPr algn="ctr"/>
                      <a:r>
                        <a:rPr lang="en-US" sz="700"/>
                        <a:t>AUC = 98.4%</a:t>
                      </a:r>
                    </a:p>
                    <a:p>
                      <a:pPr algn="ctr"/>
                      <a:r>
                        <a:rPr lang="en-US" sz="700" b="0"/>
                        <a:t>AUC = 84.3%</a:t>
                      </a:r>
                    </a:p>
                    <a:p>
                      <a:pPr algn="ctr"/>
                      <a:r>
                        <a:rPr lang="en-US" sz="700" b="0"/>
                        <a:t>AUC = 87.8%</a:t>
                      </a:r>
                    </a:p>
                    <a:p>
                      <a:pPr algn="ctr"/>
                      <a:r>
                        <a:rPr lang="en-US" sz="700"/>
                        <a:t>AUC = 68.4%</a:t>
                      </a:r>
                    </a:p>
                    <a:p>
                      <a:pPr algn="ctr"/>
                      <a:r>
                        <a:rPr lang="en-US" sz="700"/>
                        <a:t>AUC = 90.0%</a:t>
                      </a:r>
                    </a:p>
                    <a:p>
                      <a:pPr algn="ctr"/>
                      <a:r>
                        <a:rPr lang="en-US" sz="700"/>
                        <a:t>AUC = 94.0%</a:t>
                      </a:r>
                    </a:p>
                    <a:p>
                      <a:pPr algn="ctr"/>
                      <a:r>
                        <a:rPr lang="en-US" sz="700" b="0"/>
                        <a:t>AUC = 98.0%</a:t>
                      </a:r>
                    </a:p>
                    <a:p>
                      <a:pPr algn="ctr"/>
                      <a:r>
                        <a:rPr lang="en-US" sz="700"/>
                        <a:t>AUC = 83.0%</a:t>
                      </a:r>
                    </a:p>
                    <a:p>
                      <a:pPr algn="ctr"/>
                      <a:r>
                        <a:rPr lang="en-US" sz="700"/>
                        <a:t>AUC = 93.0%</a:t>
                      </a:r>
                    </a:p>
                    <a:p>
                      <a:pPr algn="ctr"/>
                      <a:r>
                        <a:rPr lang="en-US" sz="700"/>
                        <a:t>AUC = 96.0%</a:t>
                      </a:r>
                    </a:p>
                    <a:p>
                      <a:pPr algn="ctr"/>
                      <a:r>
                        <a:rPr lang="en-US" sz="700"/>
                        <a:t>AUC = 75.3%</a:t>
                      </a:r>
                    </a:p>
                    <a:p>
                      <a:pPr algn="ctr"/>
                      <a:r>
                        <a:rPr lang="en-US" sz="700"/>
                        <a:t>AUC = 54.8%</a:t>
                      </a:r>
                    </a:p>
                  </a:txBody>
                  <a:tcPr marL="121920" marR="121920" marT="60960" marB="60960" anchor="ctr"/>
                </a:tc>
                <a:tc>
                  <a:txBody>
                    <a:bodyPr/>
                    <a:lstStyle/>
                    <a:p>
                      <a:pPr algn="ctr"/>
                      <a:r>
                        <a:rPr lang="en-US" sz="700"/>
                        <a:t>Own</a:t>
                      </a:r>
                    </a:p>
                    <a:p>
                      <a:pPr algn="ctr"/>
                      <a:r>
                        <a:rPr lang="en-US" sz="700"/>
                        <a:t>UADFV</a:t>
                      </a:r>
                    </a:p>
                    <a:p>
                      <a:pPr algn="ctr"/>
                      <a:r>
                        <a:rPr lang="en-US" sz="700"/>
                        <a:t>DeepfakeTIMIT (LQ)</a:t>
                      </a:r>
                    </a:p>
                    <a:p>
                      <a:pPr algn="ctr"/>
                      <a:r>
                        <a:rPr lang="en-US" sz="700"/>
                        <a:t>DeepfakeTIMIT (HQ)</a:t>
                      </a:r>
                    </a:p>
                    <a:p>
                      <a:pPr algn="ctr"/>
                      <a:r>
                        <a:rPr lang="en-US" sz="700"/>
                        <a:t>FF++ (</a:t>
                      </a:r>
                      <a:r>
                        <a:rPr lang="en-US" sz="700" err="1"/>
                        <a:t>DeepFake</a:t>
                      </a:r>
                      <a:r>
                        <a:rPr lang="en-US" sz="700"/>
                        <a:t>, LQ)</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700"/>
                        <a:t>FF++ (</a:t>
                      </a:r>
                      <a:r>
                        <a:rPr lang="en-US" sz="700" err="1"/>
                        <a:t>DeepFake</a:t>
                      </a:r>
                      <a:r>
                        <a:rPr lang="en-US" sz="700"/>
                        <a:t>, HQ)</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700"/>
                        <a:t>FF++ (</a:t>
                      </a:r>
                      <a:r>
                        <a:rPr lang="en-US" sz="700" err="1"/>
                        <a:t>DeepFake</a:t>
                      </a:r>
                      <a:r>
                        <a:rPr lang="en-US" sz="700"/>
                        <a:t>, RAW)</a:t>
                      </a:r>
                    </a:p>
                    <a:p>
                      <a:pPr algn="ctr"/>
                      <a:r>
                        <a:rPr lang="en-US" sz="700"/>
                        <a:t>FF++ (FaceSwap, LQ)</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700"/>
                        <a:t>FF++ (FaceSwap, HQ)</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700"/>
                        <a:t>FF++ (FaceSwap, RAW)</a:t>
                      </a:r>
                    </a:p>
                    <a:p>
                      <a:pPr algn="ctr"/>
                      <a:r>
                        <a:rPr lang="en-US" sz="700"/>
                        <a:t>DFDC Preview</a:t>
                      </a:r>
                    </a:p>
                    <a:p>
                      <a:pPr algn="ctr"/>
                      <a:r>
                        <a:rPr lang="en-US" sz="700"/>
                        <a:t>Celeb-DF</a:t>
                      </a:r>
                    </a:p>
                  </a:txBody>
                  <a:tcPr marL="121920" marR="121920" marT="60960" marB="60960" anchor="ctr"/>
                </a:tc>
                <a:extLst>
                  <a:ext uri="{0D108BD9-81ED-4DB2-BD59-A6C34878D82A}">
                    <a16:rowId xmlns:a16="http://schemas.microsoft.com/office/drawing/2014/main" val="3484192482"/>
                  </a:ext>
                </a:extLst>
              </a:tr>
              <a:tr h="792480">
                <a:tc>
                  <a:txBody>
                    <a:bodyPr/>
                    <a:lstStyle/>
                    <a:p>
                      <a:pPr algn="ctr"/>
                      <a:r>
                        <a:rPr lang="en-US" sz="700"/>
                        <a:t>Zhou et al. (2018)</a:t>
                      </a:r>
                    </a:p>
                  </a:txBody>
                  <a:tcPr marL="121920" marR="121920" marT="60960" marB="60960" anchor="ctr"/>
                </a:tc>
                <a:tc>
                  <a:txBody>
                    <a:bodyPr/>
                    <a:lstStyle/>
                    <a:p>
                      <a:pPr algn="ctr"/>
                      <a:r>
                        <a:rPr lang="en-US" sz="700"/>
                        <a:t>Steganalysis Features</a:t>
                      </a:r>
                    </a:p>
                    <a:p>
                      <a:pPr algn="ctr"/>
                      <a:r>
                        <a:rPr lang="en-US" sz="700"/>
                        <a:t>+ </a:t>
                      </a:r>
                    </a:p>
                    <a:p>
                      <a:pPr algn="ctr"/>
                      <a:r>
                        <a:rPr lang="en-US" sz="700"/>
                        <a:t>Deep Learning Features</a:t>
                      </a:r>
                    </a:p>
                  </a:txBody>
                  <a:tcPr marL="121920" marR="121920" marT="60960" marB="60960" anchor="ctr"/>
                </a:tc>
                <a:tc>
                  <a:txBody>
                    <a:bodyPr/>
                    <a:lstStyle/>
                    <a:p>
                      <a:pPr algn="ctr"/>
                      <a:r>
                        <a:rPr lang="en-US" sz="700"/>
                        <a:t>CNN</a:t>
                      </a:r>
                    </a:p>
                    <a:p>
                      <a:pPr algn="ctr"/>
                      <a:r>
                        <a:rPr lang="en-US" sz="700"/>
                        <a:t>SVM</a:t>
                      </a:r>
                    </a:p>
                  </a:txBody>
                  <a:tcPr marL="121920" marR="121920" marT="60960" marB="60960" anchor="ctr"/>
                </a:tc>
                <a:tc>
                  <a:txBody>
                    <a:bodyPr/>
                    <a:lstStyle/>
                    <a:p>
                      <a:pPr algn="ctr"/>
                      <a:r>
                        <a:rPr lang="en-US" sz="700"/>
                        <a:t>AUC = 85.1%</a:t>
                      </a:r>
                    </a:p>
                    <a:p>
                      <a:pPr algn="ctr"/>
                      <a:r>
                        <a:rPr lang="en-US" sz="700"/>
                        <a:t>AUC = 83.5%</a:t>
                      </a:r>
                    </a:p>
                    <a:p>
                      <a:pPr algn="ctr"/>
                      <a:r>
                        <a:rPr lang="en-US" sz="700"/>
                        <a:t>AUC = 73.5%</a:t>
                      </a:r>
                    </a:p>
                    <a:p>
                      <a:pPr algn="ctr"/>
                      <a:r>
                        <a:rPr lang="en-US" sz="700"/>
                        <a:t>AUC = 70.1%</a:t>
                      </a:r>
                    </a:p>
                    <a:p>
                      <a:pPr algn="ctr"/>
                      <a:r>
                        <a:rPr lang="en-US" sz="700"/>
                        <a:t>AUC = 61.4%</a:t>
                      </a:r>
                    </a:p>
                    <a:p>
                      <a:pPr algn="ctr"/>
                      <a:r>
                        <a:rPr lang="en-US" sz="700"/>
                        <a:t>AUC = 53.8%</a:t>
                      </a:r>
                    </a:p>
                  </a:txBody>
                  <a:tcPr marL="121920" marR="121920" marT="60960" marB="60960" anchor="ctr"/>
                </a:tc>
                <a:tc>
                  <a:txBody>
                    <a:bodyPr/>
                    <a:lstStyle/>
                    <a:p>
                      <a:pPr algn="ctr"/>
                      <a:r>
                        <a:rPr lang="en-US" sz="700"/>
                        <a:t>UADFV</a:t>
                      </a:r>
                    </a:p>
                    <a:p>
                      <a:pPr algn="ctr"/>
                      <a:r>
                        <a:rPr lang="en-US" sz="700"/>
                        <a:t>DeepfakeTIMIT (LQ)</a:t>
                      </a:r>
                    </a:p>
                    <a:p>
                      <a:pPr algn="ctr"/>
                      <a:r>
                        <a:rPr lang="en-US" sz="700"/>
                        <a:t>DeepfakeTIMIT (HQ)</a:t>
                      </a:r>
                    </a:p>
                    <a:p>
                      <a:pPr algn="ctr"/>
                      <a:r>
                        <a:rPr lang="en-US" sz="700"/>
                        <a:t>FF++ / DFD</a:t>
                      </a:r>
                    </a:p>
                    <a:p>
                      <a:pPr algn="ctr"/>
                      <a:r>
                        <a:rPr lang="en-US" sz="700"/>
                        <a:t>DFDC Preview</a:t>
                      </a:r>
                    </a:p>
                    <a:p>
                      <a:pPr algn="ctr"/>
                      <a:r>
                        <a:rPr lang="en-US" sz="700"/>
                        <a:t>Celeb-DF</a:t>
                      </a:r>
                    </a:p>
                  </a:txBody>
                  <a:tcPr marL="121920" marR="121920" marT="60960" marB="60960" anchor="ctr"/>
                </a:tc>
                <a:extLst>
                  <a:ext uri="{0D108BD9-81ED-4DB2-BD59-A6C34878D82A}">
                    <a16:rowId xmlns:a16="http://schemas.microsoft.com/office/drawing/2014/main" val="835100641"/>
                  </a:ext>
                </a:extLst>
              </a:tr>
            </a:tbl>
          </a:graphicData>
        </a:graphic>
      </p:graphicFrame>
      <p:sp>
        <p:nvSpPr>
          <p:cNvPr id="5" name="Rectangle 4">
            <a:extLst>
              <a:ext uri="{FF2B5EF4-FFF2-40B4-BE49-F238E27FC236}">
                <a16:creationId xmlns:a16="http://schemas.microsoft.com/office/drawing/2014/main" id="{7B4F2E67-302A-418C-A74A-8FC97D6905C7}"/>
              </a:ext>
            </a:extLst>
          </p:cNvPr>
          <p:cNvSpPr/>
          <p:nvPr/>
        </p:nvSpPr>
        <p:spPr>
          <a:xfrm>
            <a:off x="4203032" y="2411421"/>
            <a:ext cx="1892968" cy="1270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CDA11DCD-A143-496C-95E7-AF160FC10B6C}"/>
              </a:ext>
            </a:extLst>
          </p:cNvPr>
          <p:cNvCxnSpPr>
            <a:cxnSpLocks/>
            <a:stCxn id="24" idx="3"/>
            <a:endCxn id="22" idx="1"/>
          </p:cNvCxnSpPr>
          <p:nvPr/>
        </p:nvCxnSpPr>
        <p:spPr>
          <a:xfrm>
            <a:off x="6096000" y="3274070"/>
            <a:ext cx="916645" cy="2167647"/>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59766B-C8A7-45F5-B08F-D9F82633E13E}"/>
              </a:ext>
            </a:extLst>
          </p:cNvPr>
          <p:cNvCxnSpPr>
            <a:cxnSpLocks/>
            <a:stCxn id="25" idx="3"/>
            <a:endCxn id="22" idx="1"/>
          </p:cNvCxnSpPr>
          <p:nvPr/>
        </p:nvCxnSpPr>
        <p:spPr>
          <a:xfrm>
            <a:off x="6096000" y="4421393"/>
            <a:ext cx="916645" cy="1020323"/>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7A0D679-EC62-4582-B6B1-1720390E8FC2}"/>
              </a:ext>
            </a:extLst>
          </p:cNvPr>
          <p:cNvSpPr/>
          <p:nvPr/>
        </p:nvSpPr>
        <p:spPr>
          <a:xfrm>
            <a:off x="4203032" y="3210569"/>
            <a:ext cx="1892968" cy="1270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A32E77A-088C-4815-8585-9A1DD488CF70}"/>
              </a:ext>
            </a:extLst>
          </p:cNvPr>
          <p:cNvSpPr/>
          <p:nvPr/>
        </p:nvSpPr>
        <p:spPr>
          <a:xfrm>
            <a:off x="4203032" y="4357893"/>
            <a:ext cx="1892968" cy="1270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D7FC769-BE16-4559-B71A-FB1F64445F43}"/>
              </a:ext>
            </a:extLst>
          </p:cNvPr>
          <p:cNvSpPr/>
          <p:nvPr/>
        </p:nvSpPr>
        <p:spPr>
          <a:xfrm>
            <a:off x="4203032" y="5810034"/>
            <a:ext cx="1892968" cy="1270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604AF5C-421F-4F77-9F8B-D295E1945BB7}"/>
              </a:ext>
            </a:extLst>
          </p:cNvPr>
          <p:cNvSpPr/>
          <p:nvPr/>
        </p:nvSpPr>
        <p:spPr>
          <a:xfrm>
            <a:off x="4203032" y="6592797"/>
            <a:ext cx="1892968" cy="1270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sign&#10;&#10;Description automatically generated">
            <a:extLst>
              <a:ext uri="{FF2B5EF4-FFF2-40B4-BE49-F238E27FC236}">
                <a16:creationId xmlns:a16="http://schemas.microsoft.com/office/drawing/2014/main" id="{40BF9792-CC9B-4035-BB20-2EF23478D702}"/>
              </a:ext>
            </a:extLst>
          </p:cNvPr>
          <p:cNvPicPr>
            <a:picLocks noChangeAspect="1"/>
          </p:cNvPicPr>
          <p:nvPr/>
        </p:nvPicPr>
        <p:blipFill>
          <a:blip r:embed="rId3"/>
          <a:stretch>
            <a:fillRect/>
          </a:stretch>
        </p:blipFill>
        <p:spPr>
          <a:xfrm>
            <a:off x="11271037" y="5937035"/>
            <a:ext cx="920963" cy="920963"/>
          </a:xfrm>
          <a:prstGeom prst="rect">
            <a:avLst/>
          </a:prstGeom>
        </p:spPr>
      </p:pic>
    </p:spTree>
    <p:extLst>
      <p:ext uri="{BB962C8B-B14F-4D97-AF65-F5344CB8AC3E}">
        <p14:creationId xmlns:p14="http://schemas.microsoft.com/office/powerpoint/2010/main" val="1254672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82233F-AF66-4C4A-B304-46E3434DD686}"/>
              </a:ext>
            </a:extLst>
          </p:cNvPr>
          <p:cNvSpPr txBox="1"/>
          <p:nvPr/>
        </p:nvSpPr>
        <p:spPr>
          <a:xfrm>
            <a:off x="1316966" y="713116"/>
            <a:ext cx="49237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State of The Art Performance Benchmark</a:t>
            </a:r>
          </a:p>
        </p:txBody>
      </p:sp>
      <p:graphicFrame>
        <p:nvGraphicFramePr>
          <p:cNvPr id="4" name="Table 3">
            <a:extLst>
              <a:ext uri="{FF2B5EF4-FFF2-40B4-BE49-F238E27FC236}">
                <a16:creationId xmlns:a16="http://schemas.microsoft.com/office/drawing/2014/main" id="{3B4555E5-61D5-4808-8E08-A9DF49FED087}"/>
              </a:ext>
            </a:extLst>
          </p:cNvPr>
          <p:cNvGraphicFramePr>
            <a:graphicFrameLocks noGrp="1"/>
          </p:cNvGraphicFramePr>
          <p:nvPr>
            <p:extLst>
              <p:ext uri="{D42A27DB-BD31-4B8C-83A1-F6EECF244321}">
                <p14:modId xmlns:p14="http://schemas.microsoft.com/office/powerpoint/2010/main" val="2860118687"/>
              </p:ext>
            </p:extLst>
          </p:nvPr>
        </p:nvGraphicFramePr>
        <p:xfrm>
          <a:off x="681324" y="1506301"/>
          <a:ext cx="8623300" cy="184150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2445577738"/>
                    </a:ext>
                  </a:extLst>
                </a:gridCol>
                <a:gridCol w="1612900">
                  <a:extLst>
                    <a:ext uri="{9D8B030D-6E8A-4147-A177-3AD203B41FA5}">
                      <a16:colId xmlns:a16="http://schemas.microsoft.com/office/drawing/2014/main" val="1403714384"/>
                    </a:ext>
                  </a:extLst>
                </a:gridCol>
                <a:gridCol w="2032000">
                  <a:extLst>
                    <a:ext uri="{9D8B030D-6E8A-4147-A177-3AD203B41FA5}">
                      <a16:colId xmlns:a16="http://schemas.microsoft.com/office/drawing/2014/main" val="3772446433"/>
                    </a:ext>
                  </a:extLst>
                </a:gridCol>
                <a:gridCol w="2120900">
                  <a:extLst>
                    <a:ext uri="{9D8B030D-6E8A-4147-A177-3AD203B41FA5}">
                      <a16:colId xmlns:a16="http://schemas.microsoft.com/office/drawing/2014/main" val="2920907499"/>
                    </a:ext>
                  </a:extLst>
                </a:gridCol>
                <a:gridCol w="1524000">
                  <a:extLst>
                    <a:ext uri="{9D8B030D-6E8A-4147-A177-3AD203B41FA5}">
                      <a16:colId xmlns:a16="http://schemas.microsoft.com/office/drawing/2014/main" val="1887007473"/>
                    </a:ext>
                  </a:extLst>
                </a:gridCol>
              </a:tblGrid>
              <a:tr h="203200">
                <a:tc>
                  <a:txBody>
                    <a:bodyPr/>
                    <a:lstStyle/>
                    <a:p>
                      <a:pPr fontAlgn="b"/>
                      <a:r>
                        <a:rPr lang="en-US" sz="1200">
                          <a:effectLst/>
                        </a:rPr>
                        <a:t>Databases</a:t>
                      </a:r>
                      <a:endParaRPr lang="en-US" sz="1200" b="1">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Study</a:t>
                      </a:r>
                      <a:endParaRPr lang="en-US" sz="1200" b="1">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Method</a:t>
                      </a:r>
                      <a:endParaRPr lang="en-US" sz="1200" b="1">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Classifiers</a:t>
                      </a:r>
                      <a:endParaRPr lang="en-US" sz="1200" b="1">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Best Performances</a:t>
                      </a:r>
                      <a:endParaRPr lang="en-US" sz="1200" b="1">
                        <a:solidFill>
                          <a:srgbClr val="3F3F3F"/>
                        </a:solidFill>
                        <a:effectLst/>
                        <a:latin typeface="Helvetica" panose="020B0604020202020204" pitchFamily="34" charset="0"/>
                      </a:endParaRPr>
                    </a:p>
                  </a:txBody>
                  <a:tcPr marL="9525" marR="9525" marT="9525" marB="0" anchor="b"/>
                </a:tc>
                <a:extLst>
                  <a:ext uri="{0D108BD9-81ED-4DB2-BD59-A6C34878D82A}">
                    <a16:rowId xmlns:a16="http://schemas.microsoft.com/office/drawing/2014/main" val="4179154627"/>
                  </a:ext>
                </a:extLst>
              </a:tr>
              <a:tr h="203200">
                <a:tc>
                  <a:txBody>
                    <a:bodyPr/>
                    <a:lstStyle/>
                    <a:p>
                      <a:pPr fontAlgn="b"/>
                      <a:r>
                        <a:rPr lang="en-US" sz="1200">
                          <a:effectLst/>
                        </a:rPr>
                        <a:t>Celeb-DF</a:t>
                      </a:r>
                      <a:endParaRPr lang="en-US" sz="1200" b="1">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Tolosana et al (2020)</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Facial Regions Features</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CNN</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AUC = 83.6%</a:t>
                      </a:r>
                      <a:endParaRPr lang="en-US" sz="1200">
                        <a:solidFill>
                          <a:srgbClr val="3F3F3F"/>
                        </a:solidFill>
                        <a:effectLst/>
                        <a:latin typeface="Helvetica" panose="020B0604020202020204" pitchFamily="34" charset="0"/>
                      </a:endParaRPr>
                    </a:p>
                  </a:txBody>
                  <a:tcPr marL="9525" marR="9525" marT="9525" marB="0" anchor="b"/>
                </a:tc>
                <a:extLst>
                  <a:ext uri="{0D108BD9-81ED-4DB2-BD59-A6C34878D82A}">
                    <a16:rowId xmlns:a16="http://schemas.microsoft.com/office/drawing/2014/main" val="920603289"/>
                  </a:ext>
                </a:extLst>
              </a:tr>
              <a:tr h="203200">
                <a:tc>
                  <a:txBody>
                    <a:bodyPr/>
                    <a:lstStyle/>
                    <a:p>
                      <a:pPr fontAlgn="b"/>
                      <a:r>
                        <a:rPr lang="en-US" sz="1200">
                          <a:effectLst/>
                        </a:rPr>
                        <a:t>FF++ Deepfakes</a:t>
                      </a:r>
                      <a:endParaRPr lang="en-US" sz="1200" b="1">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Sabir et al (2019)</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Image + Temporal Features</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CNN + RNN</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AUC = 96.9%</a:t>
                      </a:r>
                      <a:endParaRPr lang="en-US" sz="1200">
                        <a:solidFill>
                          <a:srgbClr val="3F3F3F"/>
                        </a:solidFill>
                        <a:effectLst/>
                        <a:latin typeface="Helvetica" panose="020B0604020202020204" pitchFamily="34" charset="0"/>
                      </a:endParaRPr>
                    </a:p>
                  </a:txBody>
                  <a:tcPr marL="9525" marR="9525" marT="9525" marB="0" anchor="b"/>
                </a:tc>
                <a:extLst>
                  <a:ext uri="{0D108BD9-81ED-4DB2-BD59-A6C34878D82A}">
                    <a16:rowId xmlns:a16="http://schemas.microsoft.com/office/drawing/2014/main" val="3393666908"/>
                  </a:ext>
                </a:extLst>
              </a:tr>
              <a:tr h="203200">
                <a:tc>
                  <a:txBody>
                    <a:bodyPr/>
                    <a:lstStyle/>
                    <a:p>
                      <a:pPr fontAlgn="b"/>
                      <a:r>
                        <a:rPr lang="en-US" sz="1200">
                          <a:effectLst/>
                        </a:rPr>
                        <a:t>FF++ Face2Face</a:t>
                      </a:r>
                      <a:endParaRPr lang="en-US" sz="1200" b="1">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Dang et al (2020)</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Deep Learning Features</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CNN + Attention Mechanism</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AUC = 99.4%</a:t>
                      </a:r>
                      <a:endParaRPr lang="en-US" sz="1200">
                        <a:solidFill>
                          <a:srgbClr val="3F3F3F"/>
                        </a:solidFill>
                        <a:effectLst/>
                        <a:latin typeface="Helvetica" panose="020B0604020202020204" pitchFamily="34" charset="0"/>
                      </a:endParaRPr>
                    </a:p>
                  </a:txBody>
                  <a:tcPr marL="9525" marR="9525" marT="9525" marB="0" anchor="b"/>
                </a:tc>
                <a:extLst>
                  <a:ext uri="{0D108BD9-81ED-4DB2-BD59-A6C34878D82A}">
                    <a16:rowId xmlns:a16="http://schemas.microsoft.com/office/drawing/2014/main" val="1753301013"/>
                  </a:ext>
                </a:extLst>
              </a:tr>
              <a:tr h="203200">
                <a:tc>
                  <a:txBody>
                    <a:bodyPr/>
                    <a:lstStyle/>
                    <a:p>
                      <a:pPr fontAlgn="b"/>
                      <a:r>
                        <a:rPr lang="en-US" sz="1200">
                          <a:effectLst/>
                        </a:rPr>
                        <a:t>FF++ FaceSwap</a:t>
                      </a:r>
                      <a:endParaRPr lang="en-US" sz="1200" b="1">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Tolosana et al (2020)</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Facial Regions Features</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CNN</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AUC = 99.4%</a:t>
                      </a:r>
                      <a:endParaRPr lang="en-US" sz="1200">
                        <a:solidFill>
                          <a:srgbClr val="3F3F3F"/>
                        </a:solidFill>
                        <a:effectLst/>
                        <a:latin typeface="Helvetica" panose="020B0604020202020204" pitchFamily="34" charset="0"/>
                      </a:endParaRPr>
                    </a:p>
                  </a:txBody>
                  <a:tcPr marL="9525" marR="9525" marT="9525" marB="0" anchor="b"/>
                </a:tc>
                <a:extLst>
                  <a:ext uri="{0D108BD9-81ED-4DB2-BD59-A6C34878D82A}">
                    <a16:rowId xmlns:a16="http://schemas.microsoft.com/office/drawing/2014/main" val="1615704594"/>
                  </a:ext>
                </a:extLst>
              </a:tr>
              <a:tr h="203200">
                <a:tc>
                  <a:txBody>
                    <a:bodyPr/>
                    <a:lstStyle/>
                    <a:p>
                      <a:pPr fontAlgn="b"/>
                      <a:r>
                        <a:rPr lang="en-US" sz="1200">
                          <a:effectLst/>
                        </a:rPr>
                        <a:t>FF++ FaceShifter</a:t>
                      </a:r>
                      <a:endParaRPr lang="en-US" sz="1200" b="1">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Haliassos et al (2020)</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LipForensics</a:t>
                      </a:r>
                      <a:endParaRPr lang="en-US" sz="1200" err="1">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CNN</a:t>
                      </a:r>
                      <a:endParaRPr lang="en-US" sz="1200">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AUC = 97.1%</a:t>
                      </a:r>
                      <a:endParaRPr lang="en-US" sz="1200">
                        <a:solidFill>
                          <a:srgbClr val="3F3F3F"/>
                        </a:solidFill>
                        <a:effectLst/>
                        <a:latin typeface="Helvetica" panose="020B0604020202020204" pitchFamily="34" charset="0"/>
                      </a:endParaRPr>
                    </a:p>
                  </a:txBody>
                  <a:tcPr marL="9525" marR="9525" marT="9525" marB="0" anchor="b"/>
                </a:tc>
                <a:extLst>
                  <a:ext uri="{0D108BD9-81ED-4DB2-BD59-A6C34878D82A}">
                    <a16:rowId xmlns:a16="http://schemas.microsoft.com/office/drawing/2014/main" val="3022140595"/>
                  </a:ext>
                </a:extLst>
              </a:tr>
              <a:tr h="215900">
                <a:tc rowSpan="3">
                  <a:txBody>
                    <a:bodyPr/>
                    <a:lstStyle/>
                    <a:p>
                      <a:pPr fontAlgn="ctr"/>
                      <a:r>
                        <a:rPr lang="en-US" sz="1200">
                          <a:effectLst/>
                        </a:rPr>
                        <a:t>Neural Textures</a:t>
                      </a:r>
                      <a:endParaRPr lang="en-US" sz="1200" b="1">
                        <a:solidFill>
                          <a:srgbClr val="3F3F3F"/>
                        </a:solidFill>
                        <a:effectLst/>
                        <a:latin typeface="Helvetica" panose="020B0604020202020204" pitchFamily="34" charset="0"/>
                      </a:endParaRPr>
                    </a:p>
                  </a:txBody>
                  <a:tcPr marL="9525" marR="9525" marT="9525" marB="0" anchor="ctr"/>
                </a:tc>
                <a:tc rowSpan="3">
                  <a:txBody>
                    <a:bodyPr/>
                    <a:lstStyle/>
                    <a:p>
                      <a:pPr fontAlgn="ctr"/>
                      <a:r>
                        <a:rPr lang="en-US" sz="1200">
                          <a:effectLst/>
                        </a:rPr>
                        <a:t>Rossler et al (2019)</a:t>
                      </a:r>
                      <a:endParaRPr lang="en-US" sz="1200">
                        <a:solidFill>
                          <a:srgbClr val="3F3F3F"/>
                        </a:solidFill>
                        <a:effectLst/>
                        <a:latin typeface="Helvetica" panose="020B0604020202020204" pitchFamily="34" charset="0"/>
                      </a:endParaRPr>
                    </a:p>
                  </a:txBody>
                  <a:tcPr marL="9525" marR="9525" marT="9525" marB="0" anchor="ctr"/>
                </a:tc>
                <a:tc>
                  <a:txBody>
                    <a:bodyPr/>
                    <a:lstStyle/>
                    <a:p>
                      <a:pPr fontAlgn="b"/>
                      <a:r>
                        <a:rPr lang="en-US" sz="1200">
                          <a:effectLst/>
                        </a:rPr>
                        <a:t>Mesoscopic Features</a:t>
                      </a:r>
                      <a:endParaRPr lang="en-US" sz="1200">
                        <a:solidFill>
                          <a:srgbClr val="3F3F3F"/>
                        </a:solidFill>
                        <a:effectLst/>
                        <a:latin typeface="Helvetica" panose="020B0604020202020204" pitchFamily="34" charset="0"/>
                      </a:endParaRPr>
                    </a:p>
                  </a:txBody>
                  <a:tcPr marL="9525" marR="9525" marT="9525" marB="0" anchor="b"/>
                </a:tc>
                <a:tc rowSpan="3">
                  <a:txBody>
                    <a:bodyPr/>
                    <a:lstStyle/>
                    <a:p>
                      <a:pPr fontAlgn="ctr"/>
                      <a:r>
                        <a:rPr lang="en-US" sz="1200">
                          <a:effectLst/>
                        </a:rPr>
                        <a:t>CNN</a:t>
                      </a:r>
                      <a:endParaRPr lang="en-US" sz="1200">
                        <a:solidFill>
                          <a:srgbClr val="3F3F3F"/>
                        </a:solidFill>
                        <a:effectLst/>
                        <a:latin typeface="Helvetica" panose="020B0604020202020204" pitchFamily="34" charset="0"/>
                      </a:endParaRPr>
                    </a:p>
                  </a:txBody>
                  <a:tcPr marL="9525" marR="9525" marT="9525" marB="0" anchor="ctr"/>
                </a:tc>
                <a:tc rowSpan="3">
                  <a:txBody>
                    <a:bodyPr/>
                    <a:lstStyle/>
                    <a:p>
                      <a:pPr algn="l" fontAlgn="ctr"/>
                      <a:r>
                        <a:rPr lang="en-US" sz="1200">
                          <a:effectLst/>
                        </a:rPr>
                        <a:t>Acc = 99%</a:t>
                      </a:r>
                      <a:endParaRPr lang="en-US" sz="1200">
                        <a:solidFill>
                          <a:srgbClr val="3F3F3F"/>
                        </a:solidFill>
                        <a:effectLst/>
                        <a:latin typeface="Helvetica" panose="020B0604020202020204" pitchFamily="34" charset="0"/>
                      </a:endParaRPr>
                    </a:p>
                  </a:txBody>
                  <a:tcPr marL="9525" marR="9525" marT="9525" marB="0" anchor="ctr"/>
                </a:tc>
                <a:extLst>
                  <a:ext uri="{0D108BD9-81ED-4DB2-BD59-A6C34878D82A}">
                    <a16:rowId xmlns:a16="http://schemas.microsoft.com/office/drawing/2014/main" val="1777154716"/>
                  </a:ext>
                </a:extLst>
              </a:tr>
              <a:tr h="203200">
                <a:tc vMerge="1">
                  <a:txBody>
                    <a:bodyPr/>
                    <a:lstStyle/>
                    <a:p>
                      <a:endParaRPr lang="en-US"/>
                    </a:p>
                  </a:txBody>
                  <a:tcPr/>
                </a:tc>
                <a:tc vMerge="1">
                  <a:txBody>
                    <a:bodyPr/>
                    <a:lstStyle/>
                    <a:p>
                      <a:endParaRPr lang="en-US"/>
                    </a:p>
                  </a:txBody>
                  <a:tcPr/>
                </a:tc>
                <a:tc>
                  <a:txBody>
                    <a:bodyPr/>
                    <a:lstStyle/>
                    <a:p>
                      <a:pPr fontAlgn="b"/>
                      <a:r>
                        <a:rPr lang="en-US" sz="1200">
                          <a:effectLst/>
                        </a:rPr>
                        <a:t>Steganalysis Features</a:t>
                      </a:r>
                      <a:endParaRPr lang="en-US" sz="1200">
                        <a:solidFill>
                          <a:srgbClr val="3F3F3F"/>
                        </a:solidFill>
                        <a:effectLst/>
                        <a:latin typeface="Helvetica" panose="020B0604020202020204" pitchFamily="34" charset="0"/>
                      </a:endParaRPr>
                    </a:p>
                  </a:txBody>
                  <a:tcPr marL="9525" marR="9525" marT="9525" marB="0" anchor="b"/>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86569989"/>
                  </a:ext>
                </a:extLst>
              </a:tr>
              <a:tr h="203200">
                <a:tc vMerge="1">
                  <a:txBody>
                    <a:bodyPr/>
                    <a:lstStyle/>
                    <a:p>
                      <a:endParaRPr lang="en-US"/>
                    </a:p>
                  </a:txBody>
                  <a:tcPr/>
                </a:tc>
                <a:tc vMerge="1">
                  <a:txBody>
                    <a:bodyPr/>
                    <a:lstStyle/>
                    <a:p>
                      <a:endParaRPr lang="en-US"/>
                    </a:p>
                  </a:txBody>
                  <a:tcPr/>
                </a:tc>
                <a:tc>
                  <a:txBody>
                    <a:bodyPr/>
                    <a:lstStyle/>
                    <a:p>
                      <a:pPr fontAlgn="b"/>
                      <a:r>
                        <a:rPr lang="en-US" sz="1200">
                          <a:effectLst/>
                        </a:rPr>
                        <a:t>Deep Learning Features</a:t>
                      </a:r>
                      <a:endParaRPr lang="en-US" sz="1200">
                        <a:solidFill>
                          <a:srgbClr val="3F3F3F"/>
                        </a:solidFill>
                        <a:effectLst/>
                        <a:latin typeface="Helvetica" panose="020B0604020202020204" pitchFamily="34" charset="0"/>
                      </a:endParaRPr>
                    </a:p>
                  </a:txBody>
                  <a:tcPr marL="9525" marR="9525" marT="9525" marB="0" anchor="b"/>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10912304"/>
                  </a:ext>
                </a:extLst>
              </a:tr>
            </a:tbl>
          </a:graphicData>
        </a:graphic>
      </p:graphicFrame>
      <p:graphicFrame>
        <p:nvGraphicFramePr>
          <p:cNvPr id="6" name="Table 5">
            <a:extLst>
              <a:ext uri="{FF2B5EF4-FFF2-40B4-BE49-F238E27FC236}">
                <a16:creationId xmlns:a16="http://schemas.microsoft.com/office/drawing/2014/main" id="{A610B9F2-6FAB-497B-8A7F-EF42F23C28C1}"/>
              </a:ext>
            </a:extLst>
          </p:cNvPr>
          <p:cNvGraphicFramePr>
            <a:graphicFrameLocks noGrp="1"/>
          </p:cNvGraphicFramePr>
          <p:nvPr>
            <p:extLst>
              <p:ext uri="{D42A27DB-BD31-4B8C-83A1-F6EECF244321}">
                <p14:modId xmlns:p14="http://schemas.microsoft.com/office/powerpoint/2010/main" val="264994380"/>
              </p:ext>
            </p:extLst>
          </p:nvPr>
        </p:nvGraphicFramePr>
        <p:xfrm>
          <a:off x="889000" y="3964709"/>
          <a:ext cx="3429000" cy="1422400"/>
        </p:xfrm>
        <a:graphic>
          <a:graphicData uri="http://schemas.openxmlformats.org/drawingml/2006/table">
            <a:tbl>
              <a:tblPr firstRow="1" bandRow="1">
                <a:tableStyleId>{5C22544A-7EE6-4342-B048-85BDC9FD1C3A}</a:tableStyleId>
              </a:tblPr>
              <a:tblGrid>
                <a:gridCol w="1358900">
                  <a:extLst>
                    <a:ext uri="{9D8B030D-6E8A-4147-A177-3AD203B41FA5}">
                      <a16:colId xmlns:a16="http://schemas.microsoft.com/office/drawing/2014/main" val="102392066"/>
                    </a:ext>
                  </a:extLst>
                </a:gridCol>
                <a:gridCol w="2070100">
                  <a:extLst>
                    <a:ext uri="{9D8B030D-6E8A-4147-A177-3AD203B41FA5}">
                      <a16:colId xmlns:a16="http://schemas.microsoft.com/office/drawing/2014/main" val="3044196455"/>
                    </a:ext>
                  </a:extLst>
                </a:gridCol>
              </a:tblGrid>
              <a:tr h="203200">
                <a:tc>
                  <a:txBody>
                    <a:bodyPr/>
                    <a:lstStyle/>
                    <a:p>
                      <a:pPr fontAlgn="b"/>
                      <a:r>
                        <a:rPr lang="en-US" sz="1200">
                          <a:effectLst/>
                        </a:rPr>
                        <a:t>Models</a:t>
                      </a:r>
                      <a:endParaRPr lang="en-US" sz="1200" b="1">
                        <a:solidFill>
                          <a:srgbClr val="3F3F3F"/>
                        </a:solidFill>
                        <a:effectLst/>
                        <a:latin typeface="Helvetica" panose="020B0604020202020204" pitchFamily="34" charset="0"/>
                      </a:endParaRPr>
                    </a:p>
                  </a:txBody>
                  <a:tcPr marL="9525" marR="9525" marT="9525" marB="0" anchor="b"/>
                </a:tc>
                <a:tc>
                  <a:txBody>
                    <a:bodyPr/>
                    <a:lstStyle/>
                    <a:p>
                      <a:pPr fontAlgn="b"/>
                      <a:r>
                        <a:rPr lang="en-US" sz="1200">
                          <a:effectLst/>
                        </a:rPr>
                        <a:t>FF++ Face2Face </a:t>
                      </a:r>
                      <a:endParaRPr lang="en-US" sz="1200" b="1">
                        <a:solidFill>
                          <a:srgbClr val="3F3F3F"/>
                        </a:solidFill>
                        <a:effectLst/>
                        <a:latin typeface="Helvetica" panose="020B0604020202020204" pitchFamily="34" charset="0"/>
                      </a:endParaRPr>
                    </a:p>
                  </a:txBody>
                  <a:tcPr marL="9525" marR="9525" marT="9525" marB="0" anchor="b"/>
                </a:tc>
                <a:extLst>
                  <a:ext uri="{0D108BD9-81ED-4DB2-BD59-A6C34878D82A}">
                    <a16:rowId xmlns:a16="http://schemas.microsoft.com/office/drawing/2014/main" val="2813784068"/>
                  </a:ext>
                </a:extLst>
              </a:tr>
              <a:tr h="203200">
                <a:tc>
                  <a:txBody>
                    <a:bodyPr/>
                    <a:lstStyle/>
                    <a:p>
                      <a:pPr fontAlgn="b"/>
                      <a:r>
                        <a:rPr lang="en-US" sz="1200">
                          <a:effectLst/>
                        </a:rPr>
                        <a:t>SuppressNet</a:t>
                      </a:r>
                      <a:endParaRPr lang="en-US" sz="1200" b="1" err="1">
                        <a:solidFill>
                          <a:srgbClr val="3F3F3F"/>
                        </a:solidFill>
                        <a:effectLst/>
                        <a:latin typeface="Helvetica" panose="020B0604020202020204" pitchFamily="34" charset="0"/>
                      </a:endParaRPr>
                    </a:p>
                  </a:txBody>
                  <a:tcPr marL="9525" marR="9525" marT="9525" marB="0" anchor="b"/>
                </a:tc>
                <a:tc>
                  <a:txBody>
                    <a:bodyPr/>
                    <a:lstStyle/>
                    <a:p>
                      <a:pPr algn="r" fontAlgn="b"/>
                      <a:r>
                        <a:rPr lang="en-US" sz="1200">
                          <a:effectLst/>
                        </a:rPr>
                        <a:t>AUC = 93.86%</a:t>
                      </a:r>
                      <a:endParaRPr lang="en-US" sz="1200">
                        <a:solidFill>
                          <a:srgbClr val="3F3F3F"/>
                        </a:solidFill>
                        <a:effectLst/>
                        <a:latin typeface="Helvetica" panose="020B0604020202020204" pitchFamily="34" charset="0"/>
                      </a:endParaRPr>
                    </a:p>
                  </a:txBody>
                  <a:tcPr marL="9525" marR="9525" marT="9525" marB="0" anchor="b"/>
                </a:tc>
                <a:extLst>
                  <a:ext uri="{0D108BD9-81ED-4DB2-BD59-A6C34878D82A}">
                    <a16:rowId xmlns:a16="http://schemas.microsoft.com/office/drawing/2014/main" val="900453007"/>
                  </a:ext>
                </a:extLst>
              </a:tr>
              <a:tr h="203200">
                <a:tc>
                  <a:txBody>
                    <a:bodyPr/>
                    <a:lstStyle/>
                    <a:p>
                      <a:pPr fontAlgn="b"/>
                      <a:r>
                        <a:rPr lang="en-US" sz="1200">
                          <a:effectLst/>
                        </a:rPr>
                        <a:t>ResidualNet</a:t>
                      </a:r>
                      <a:endParaRPr lang="en-US" sz="1200" b="1" err="1">
                        <a:solidFill>
                          <a:srgbClr val="3F3F3F"/>
                        </a:solidFill>
                        <a:effectLst/>
                        <a:latin typeface="Helvetica" panose="020B0604020202020204" pitchFamily="34" charset="0"/>
                      </a:endParaRPr>
                    </a:p>
                  </a:txBody>
                  <a:tcPr marL="9525" marR="9525" marT="9525" marB="0" anchor="b"/>
                </a:tc>
                <a:tc>
                  <a:txBody>
                    <a:bodyPr/>
                    <a:lstStyle/>
                    <a:p>
                      <a:pPr lvl="0" algn="r">
                        <a:buNone/>
                      </a:pPr>
                      <a:r>
                        <a:rPr lang="en-US" sz="1200" b="0" i="0" u="none" strike="noStrike" noProof="0">
                          <a:effectLst/>
                          <a:latin typeface="Calibri"/>
                        </a:rPr>
                        <a:t>AUC = </a:t>
                      </a:r>
                      <a:r>
                        <a:rPr lang="en-US" sz="1200">
                          <a:effectLst/>
                        </a:rPr>
                        <a:t>86.67%</a:t>
                      </a:r>
                      <a:endParaRPr lang="en-US" sz="1200">
                        <a:solidFill>
                          <a:srgbClr val="3F3F3F"/>
                        </a:solidFill>
                        <a:effectLst/>
                        <a:latin typeface="Helvetica"/>
                      </a:endParaRPr>
                    </a:p>
                  </a:txBody>
                  <a:tcPr marL="9525" marR="9525" marT="9525" marB="0" anchor="b"/>
                </a:tc>
                <a:extLst>
                  <a:ext uri="{0D108BD9-81ED-4DB2-BD59-A6C34878D82A}">
                    <a16:rowId xmlns:a16="http://schemas.microsoft.com/office/drawing/2014/main" val="1080062215"/>
                  </a:ext>
                </a:extLst>
              </a:tr>
              <a:tr h="203200">
                <a:tc>
                  <a:txBody>
                    <a:bodyPr/>
                    <a:lstStyle/>
                    <a:p>
                      <a:pPr fontAlgn="b"/>
                      <a:r>
                        <a:rPr lang="en-US" sz="1200">
                          <a:effectLst/>
                        </a:rPr>
                        <a:t>StatsNet</a:t>
                      </a:r>
                      <a:endParaRPr lang="en-US" sz="1200" b="1" err="1">
                        <a:solidFill>
                          <a:srgbClr val="3F3F3F"/>
                        </a:solidFill>
                        <a:effectLst/>
                        <a:latin typeface="Helvetica" panose="020B0604020202020204" pitchFamily="34" charset="0"/>
                      </a:endParaRPr>
                    </a:p>
                  </a:txBody>
                  <a:tcPr marL="9525" marR="9525" marT="9525" marB="0" anchor="b"/>
                </a:tc>
                <a:tc>
                  <a:txBody>
                    <a:bodyPr/>
                    <a:lstStyle/>
                    <a:p>
                      <a:pPr lvl="0" algn="r">
                        <a:buNone/>
                      </a:pPr>
                      <a:r>
                        <a:rPr lang="en-US" sz="1200" b="0" i="0" u="none" strike="noStrike" noProof="0">
                          <a:effectLst/>
                          <a:latin typeface="Calibri"/>
                        </a:rPr>
                        <a:t>AUC = </a:t>
                      </a:r>
                      <a:r>
                        <a:rPr lang="en-US" sz="1200">
                          <a:effectLst/>
                        </a:rPr>
                        <a:t>92.94%</a:t>
                      </a:r>
                      <a:endParaRPr lang="en-US" sz="1200">
                        <a:solidFill>
                          <a:srgbClr val="3F3F3F"/>
                        </a:solidFill>
                        <a:effectLst/>
                        <a:latin typeface="Helvetica"/>
                      </a:endParaRPr>
                    </a:p>
                  </a:txBody>
                  <a:tcPr marL="9525" marR="9525" marT="9525" marB="0" anchor="b"/>
                </a:tc>
                <a:extLst>
                  <a:ext uri="{0D108BD9-81ED-4DB2-BD59-A6C34878D82A}">
                    <a16:rowId xmlns:a16="http://schemas.microsoft.com/office/drawing/2014/main" val="570739667"/>
                  </a:ext>
                </a:extLst>
              </a:tr>
              <a:tr h="203200">
                <a:tc>
                  <a:txBody>
                    <a:bodyPr/>
                    <a:lstStyle/>
                    <a:p>
                      <a:pPr fontAlgn="b"/>
                      <a:r>
                        <a:rPr lang="en-US" sz="1200">
                          <a:effectLst/>
                        </a:rPr>
                        <a:t>MesoInception</a:t>
                      </a:r>
                      <a:endParaRPr lang="en-US" sz="1200" b="1" err="1">
                        <a:solidFill>
                          <a:srgbClr val="3F3F3F"/>
                        </a:solidFill>
                        <a:effectLst/>
                        <a:latin typeface="Helvetica" panose="020B0604020202020204" pitchFamily="34" charset="0"/>
                      </a:endParaRPr>
                    </a:p>
                  </a:txBody>
                  <a:tcPr marL="9525" marR="9525" marT="9525" marB="0" anchor="b"/>
                </a:tc>
                <a:tc>
                  <a:txBody>
                    <a:bodyPr/>
                    <a:lstStyle/>
                    <a:p>
                      <a:pPr lvl="0" algn="r">
                        <a:buNone/>
                      </a:pPr>
                      <a:r>
                        <a:rPr lang="en-US" sz="1200" b="0" i="0" u="none" strike="noStrike" noProof="0">
                          <a:effectLst/>
                          <a:latin typeface="Calibri"/>
                        </a:rPr>
                        <a:t>AUC = </a:t>
                      </a:r>
                      <a:r>
                        <a:rPr lang="en-US" sz="1200">
                          <a:effectLst/>
                        </a:rPr>
                        <a:t>94.38%</a:t>
                      </a:r>
                      <a:endParaRPr lang="en-US" sz="1200">
                        <a:solidFill>
                          <a:srgbClr val="3F3F3F"/>
                        </a:solidFill>
                        <a:effectLst/>
                        <a:latin typeface="Helvetica"/>
                      </a:endParaRPr>
                    </a:p>
                  </a:txBody>
                  <a:tcPr marL="9525" marR="9525" marT="9525" marB="0" anchor="b"/>
                </a:tc>
                <a:extLst>
                  <a:ext uri="{0D108BD9-81ED-4DB2-BD59-A6C34878D82A}">
                    <a16:rowId xmlns:a16="http://schemas.microsoft.com/office/drawing/2014/main" val="2976686264"/>
                  </a:ext>
                </a:extLst>
              </a:tr>
              <a:tr h="203200">
                <a:tc>
                  <a:txBody>
                    <a:bodyPr/>
                    <a:lstStyle/>
                    <a:p>
                      <a:pPr fontAlgn="b"/>
                      <a:r>
                        <a:rPr lang="en-US" sz="1200">
                          <a:effectLst/>
                        </a:rPr>
                        <a:t>XceptionNet</a:t>
                      </a:r>
                      <a:endParaRPr lang="en-US" sz="1200" b="1" err="1">
                        <a:solidFill>
                          <a:srgbClr val="3F3F3F"/>
                        </a:solidFill>
                        <a:effectLst/>
                        <a:latin typeface="Helvetica" panose="020B0604020202020204" pitchFamily="34" charset="0"/>
                      </a:endParaRPr>
                    </a:p>
                  </a:txBody>
                  <a:tcPr marL="9525" marR="9525" marT="9525" marB="0" anchor="b"/>
                </a:tc>
                <a:tc>
                  <a:txBody>
                    <a:bodyPr/>
                    <a:lstStyle/>
                    <a:p>
                      <a:pPr lvl="0" algn="r">
                        <a:buNone/>
                      </a:pPr>
                      <a:r>
                        <a:rPr lang="en-US" sz="1200" b="0" i="0" u="none" strike="noStrike" noProof="0">
                          <a:effectLst/>
                          <a:latin typeface="Calibri"/>
                        </a:rPr>
                        <a:t>AUC = </a:t>
                      </a:r>
                      <a:r>
                        <a:rPr lang="en-US" sz="1200">
                          <a:effectLst/>
                        </a:rPr>
                        <a:t>98.02%</a:t>
                      </a:r>
                      <a:endParaRPr lang="en-US" sz="1200">
                        <a:solidFill>
                          <a:srgbClr val="3F3F3F"/>
                        </a:solidFill>
                        <a:effectLst/>
                        <a:latin typeface="Helvetica"/>
                      </a:endParaRPr>
                    </a:p>
                  </a:txBody>
                  <a:tcPr marL="9525" marR="9525" marT="9525" marB="0" anchor="b"/>
                </a:tc>
                <a:extLst>
                  <a:ext uri="{0D108BD9-81ED-4DB2-BD59-A6C34878D82A}">
                    <a16:rowId xmlns:a16="http://schemas.microsoft.com/office/drawing/2014/main" val="3301465725"/>
                  </a:ext>
                </a:extLst>
              </a:tr>
              <a:tr h="203200">
                <a:tc>
                  <a:txBody>
                    <a:bodyPr/>
                    <a:lstStyle/>
                    <a:p>
                      <a:pPr fontAlgn="ctr"/>
                      <a:r>
                        <a:rPr lang="en-US" sz="1200">
                          <a:effectLst/>
                        </a:rPr>
                        <a:t>ForensicTransfer</a:t>
                      </a:r>
                      <a:endParaRPr lang="en-US" sz="1200" b="1" err="1">
                        <a:solidFill>
                          <a:srgbClr val="3F3F3F"/>
                        </a:solidFill>
                        <a:effectLst/>
                        <a:latin typeface="Helvetica" panose="020B0604020202020204" pitchFamily="34" charset="0"/>
                      </a:endParaRPr>
                    </a:p>
                  </a:txBody>
                  <a:tcPr marL="9525" marR="9525" marT="9525" marB="0" anchor="ctr"/>
                </a:tc>
                <a:tc>
                  <a:txBody>
                    <a:bodyPr/>
                    <a:lstStyle/>
                    <a:p>
                      <a:pPr lvl="0" algn="r">
                        <a:buNone/>
                      </a:pPr>
                      <a:r>
                        <a:rPr lang="en-US" sz="1200" b="0" i="0" u="none" strike="noStrike" noProof="0">
                          <a:effectLst/>
                          <a:latin typeface="Calibri"/>
                        </a:rPr>
                        <a:t>AUC = </a:t>
                      </a:r>
                      <a:r>
                        <a:rPr lang="en-US" sz="1200">
                          <a:effectLst/>
                        </a:rPr>
                        <a:t>93.91%</a:t>
                      </a:r>
                      <a:endParaRPr lang="en-US" sz="1200">
                        <a:solidFill>
                          <a:srgbClr val="3F3F3F"/>
                        </a:solidFill>
                        <a:effectLst/>
                        <a:latin typeface="Helvetica"/>
                      </a:endParaRPr>
                    </a:p>
                  </a:txBody>
                  <a:tcPr marL="9525" marR="9525" marT="9525" marB="0" anchor="ctr"/>
                </a:tc>
                <a:extLst>
                  <a:ext uri="{0D108BD9-81ED-4DB2-BD59-A6C34878D82A}">
                    <a16:rowId xmlns:a16="http://schemas.microsoft.com/office/drawing/2014/main" val="4119709819"/>
                  </a:ext>
                </a:extLst>
              </a:tr>
            </a:tbl>
          </a:graphicData>
        </a:graphic>
      </p:graphicFrame>
    </p:spTree>
    <p:extLst>
      <p:ext uri="{BB962C8B-B14F-4D97-AF65-F5344CB8AC3E}">
        <p14:creationId xmlns:p14="http://schemas.microsoft.com/office/powerpoint/2010/main" val="222889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bd1a511eea_0_0"/>
          <p:cNvSpPr/>
          <p:nvPr/>
        </p:nvSpPr>
        <p:spPr>
          <a:xfrm>
            <a:off x="3154309" y="5057460"/>
            <a:ext cx="728400" cy="433200"/>
          </a:xfrm>
          <a:prstGeom prst="rect">
            <a:avLst/>
          </a:prstGeom>
          <a:solidFill>
            <a:schemeClr val="bg1">
              <a:lumMod val="50000"/>
            </a:schemeClr>
          </a:solidFill>
          <a:ln>
            <a:noFill/>
          </a:ln>
        </p:spPr>
        <p:txBody>
          <a:bodyPr spcFirstLastPara="1" wrap="square" lIns="121900" tIns="121900" rIns="121900" bIns="121900" anchor="b" anchorCtr="0">
            <a:noAutofit/>
          </a:bodyPr>
          <a:lstStyle/>
          <a:p>
            <a:r>
              <a:rPr lang="en" sz="1600">
                <a:solidFill>
                  <a:srgbClr val="FFFFFF"/>
                </a:solidFill>
                <a:latin typeface="Lato"/>
                <a:ea typeface="Lato"/>
                <a:cs typeface="Lato"/>
                <a:sym typeface="Lato"/>
              </a:rPr>
              <a:t>15k</a:t>
            </a:r>
            <a:endParaRPr sz="1600">
              <a:solidFill>
                <a:srgbClr val="FFFFFF"/>
              </a:solidFill>
              <a:latin typeface="Lato"/>
              <a:ea typeface="Lato"/>
              <a:cs typeface="Lato"/>
              <a:sym typeface="Lato"/>
            </a:endParaRPr>
          </a:p>
        </p:txBody>
      </p:sp>
      <p:sp>
        <p:nvSpPr>
          <p:cNvPr id="74" name="Google Shape;74;gbd1a511eea_0_0"/>
          <p:cNvSpPr/>
          <p:nvPr/>
        </p:nvSpPr>
        <p:spPr>
          <a:xfrm>
            <a:off x="4447723" y="4784976"/>
            <a:ext cx="728400" cy="706000"/>
          </a:xfrm>
          <a:prstGeom prst="rect">
            <a:avLst/>
          </a:prstGeom>
          <a:solidFill>
            <a:schemeClr val="bg1">
              <a:lumMod val="50000"/>
            </a:schemeClr>
          </a:solidFill>
          <a:ln>
            <a:noFill/>
          </a:ln>
        </p:spPr>
        <p:txBody>
          <a:bodyPr spcFirstLastPara="1" wrap="square" lIns="121900" tIns="121900" rIns="121900" bIns="121900" anchor="t" anchorCtr="0">
            <a:noAutofit/>
          </a:bodyPr>
          <a:lstStyle/>
          <a:p>
            <a:r>
              <a:rPr lang="en" sz="1600">
                <a:solidFill>
                  <a:srgbClr val="FFFFFF"/>
                </a:solidFill>
                <a:latin typeface="Lato"/>
                <a:ea typeface="Lato"/>
                <a:cs typeface="Lato"/>
                <a:sym typeface="Lato"/>
              </a:rPr>
              <a:t>24k</a:t>
            </a:r>
            <a:endParaRPr sz="1600">
              <a:solidFill>
                <a:srgbClr val="FFFFFF"/>
              </a:solidFill>
              <a:latin typeface="Lato"/>
              <a:ea typeface="Lato"/>
              <a:cs typeface="Lato"/>
              <a:sym typeface="Lato"/>
            </a:endParaRPr>
          </a:p>
        </p:txBody>
      </p:sp>
      <p:sp>
        <p:nvSpPr>
          <p:cNvPr id="75" name="Google Shape;75;gbd1a511eea_0_0"/>
          <p:cNvSpPr/>
          <p:nvPr/>
        </p:nvSpPr>
        <p:spPr>
          <a:xfrm>
            <a:off x="5741136" y="4339067"/>
            <a:ext cx="728400" cy="1151600"/>
          </a:xfrm>
          <a:prstGeom prst="rect">
            <a:avLst/>
          </a:prstGeom>
          <a:solidFill>
            <a:schemeClr val="bg1">
              <a:lumMod val="50000"/>
            </a:schemeClr>
          </a:solidFill>
          <a:ln>
            <a:noFill/>
          </a:ln>
        </p:spPr>
        <p:txBody>
          <a:bodyPr spcFirstLastPara="1" wrap="square" lIns="121900" tIns="121900" rIns="121900" bIns="121900" anchor="t" anchorCtr="0">
            <a:noAutofit/>
          </a:bodyPr>
          <a:lstStyle/>
          <a:p>
            <a:r>
              <a:rPr lang="en" sz="1600">
                <a:solidFill>
                  <a:srgbClr val="FFFFFF"/>
                </a:solidFill>
                <a:latin typeface="Lato"/>
                <a:ea typeface="Lato"/>
                <a:cs typeface="Lato"/>
                <a:sym typeface="Lato"/>
              </a:rPr>
              <a:t>49k</a:t>
            </a:r>
            <a:endParaRPr sz="1600">
              <a:solidFill>
                <a:srgbClr val="FFFFFF"/>
              </a:solidFill>
              <a:latin typeface="Lato"/>
              <a:ea typeface="Lato"/>
              <a:cs typeface="Lato"/>
              <a:sym typeface="Lato"/>
            </a:endParaRPr>
          </a:p>
        </p:txBody>
      </p:sp>
      <p:sp>
        <p:nvSpPr>
          <p:cNvPr id="76" name="Google Shape;76;gbd1a511eea_0_0"/>
          <p:cNvSpPr/>
          <p:nvPr/>
        </p:nvSpPr>
        <p:spPr>
          <a:xfrm>
            <a:off x="7034551" y="3323433"/>
            <a:ext cx="728400" cy="2167200"/>
          </a:xfrm>
          <a:prstGeom prst="rect">
            <a:avLst/>
          </a:prstGeom>
          <a:solidFill>
            <a:schemeClr val="bg1">
              <a:lumMod val="50000"/>
            </a:schemeClr>
          </a:solidFill>
          <a:ln>
            <a:noFill/>
          </a:ln>
        </p:spPr>
        <p:txBody>
          <a:bodyPr spcFirstLastPara="1" wrap="square" lIns="121900" tIns="121900" rIns="121900" bIns="121900" anchor="t" anchorCtr="0">
            <a:noAutofit/>
          </a:bodyPr>
          <a:lstStyle/>
          <a:p>
            <a:r>
              <a:rPr lang="en" sz="1600">
                <a:solidFill>
                  <a:srgbClr val="FFFFFF"/>
                </a:solidFill>
                <a:latin typeface="Lato"/>
                <a:ea typeface="Lato"/>
                <a:cs typeface="Lato"/>
                <a:sym typeface="Lato"/>
              </a:rPr>
              <a:t>85k</a:t>
            </a:r>
            <a:endParaRPr sz="1600">
              <a:solidFill>
                <a:srgbClr val="FFFFFF"/>
              </a:solidFill>
              <a:latin typeface="Lato"/>
              <a:ea typeface="Lato"/>
              <a:cs typeface="Lato"/>
              <a:sym typeface="Lato"/>
            </a:endParaRPr>
          </a:p>
        </p:txBody>
      </p:sp>
      <p:sp>
        <p:nvSpPr>
          <p:cNvPr id="77" name="Google Shape;77;gbd1a511eea_0_0"/>
          <p:cNvSpPr/>
          <p:nvPr/>
        </p:nvSpPr>
        <p:spPr>
          <a:xfrm>
            <a:off x="8327964" y="1849509"/>
            <a:ext cx="728400" cy="3641200"/>
          </a:xfrm>
          <a:prstGeom prst="rect">
            <a:avLst/>
          </a:prstGeom>
          <a:solidFill>
            <a:srgbClr val="D9D9D9"/>
          </a:solidFill>
          <a:ln w="28575" cap="flat" cmpd="sng">
            <a:solidFill>
              <a:srgbClr val="B7B7B7"/>
            </a:solidFill>
            <a:prstDash val="dash"/>
            <a:round/>
            <a:headEnd type="none" w="sm" len="sm"/>
            <a:tailEnd type="none" w="sm" len="sm"/>
          </a:ln>
        </p:spPr>
        <p:txBody>
          <a:bodyPr spcFirstLastPara="1" wrap="square" lIns="121900" tIns="121900" rIns="121900" bIns="121900" anchor="t" anchorCtr="0">
            <a:noAutofit/>
          </a:bodyPr>
          <a:lstStyle/>
          <a:p>
            <a:r>
              <a:rPr lang="en" sz="1600">
                <a:solidFill>
                  <a:srgbClr val="FFFFFF"/>
                </a:solidFill>
                <a:latin typeface="Lato"/>
                <a:ea typeface="Lato"/>
                <a:cs typeface="Lato"/>
                <a:sym typeface="Lato"/>
              </a:rPr>
              <a:t>154k</a:t>
            </a:r>
            <a:endParaRPr sz="1600">
              <a:solidFill>
                <a:srgbClr val="FFFFFF"/>
              </a:solidFill>
              <a:latin typeface="Lato"/>
              <a:ea typeface="Lato"/>
              <a:cs typeface="Lato"/>
              <a:sym typeface="Lato"/>
            </a:endParaRPr>
          </a:p>
        </p:txBody>
      </p:sp>
      <p:sp>
        <p:nvSpPr>
          <p:cNvPr id="78" name="Google Shape;78;gbd1a511eea_0_0"/>
          <p:cNvSpPr/>
          <p:nvPr/>
        </p:nvSpPr>
        <p:spPr>
          <a:xfrm>
            <a:off x="1860895" y="5243241"/>
            <a:ext cx="728400" cy="247200"/>
          </a:xfrm>
          <a:prstGeom prst="rect">
            <a:avLst/>
          </a:prstGeom>
          <a:solidFill>
            <a:schemeClr val="bg1">
              <a:lumMod val="50000"/>
            </a:schemeClr>
          </a:solidFill>
          <a:ln>
            <a:noFill/>
          </a:ln>
        </p:spPr>
        <p:txBody>
          <a:bodyPr spcFirstLastPara="1" wrap="square" lIns="121900" tIns="121900" rIns="121900" bIns="121900" anchor="ctr" anchorCtr="0">
            <a:noAutofit/>
          </a:bodyPr>
          <a:lstStyle/>
          <a:p>
            <a:r>
              <a:rPr lang="en">
                <a:solidFill>
                  <a:srgbClr val="FFFFFF"/>
                </a:solidFill>
                <a:latin typeface="Lato"/>
                <a:ea typeface="Lato"/>
                <a:cs typeface="Lato"/>
                <a:sym typeface="Lato"/>
              </a:rPr>
              <a:t>8k</a:t>
            </a:r>
            <a:endParaRPr>
              <a:solidFill>
                <a:srgbClr val="FFFFFF"/>
              </a:solidFill>
              <a:latin typeface="Lato"/>
              <a:ea typeface="Lato"/>
              <a:cs typeface="Lato"/>
              <a:sym typeface="Lato"/>
            </a:endParaRPr>
          </a:p>
        </p:txBody>
      </p:sp>
      <p:sp>
        <p:nvSpPr>
          <p:cNvPr id="79" name="Google Shape;79;gbd1a511eea_0_0"/>
          <p:cNvSpPr/>
          <p:nvPr/>
        </p:nvSpPr>
        <p:spPr>
          <a:xfrm>
            <a:off x="9621364" y="671300"/>
            <a:ext cx="728400" cy="4819200"/>
          </a:xfrm>
          <a:prstGeom prst="rect">
            <a:avLst/>
          </a:prstGeom>
          <a:solidFill>
            <a:srgbClr val="D9D9D9"/>
          </a:solidFill>
          <a:ln w="28575" cap="flat" cmpd="sng">
            <a:solidFill>
              <a:srgbClr val="B7B7B7"/>
            </a:solidFill>
            <a:prstDash val="dash"/>
            <a:round/>
            <a:headEnd type="none" w="sm" len="sm"/>
            <a:tailEnd type="none" w="sm" len="sm"/>
          </a:ln>
        </p:spPr>
        <p:txBody>
          <a:bodyPr spcFirstLastPara="1" wrap="square" lIns="121900" tIns="121900" rIns="121900" bIns="121900" anchor="t" anchorCtr="0">
            <a:noAutofit/>
          </a:bodyPr>
          <a:lstStyle/>
          <a:p>
            <a:r>
              <a:rPr lang="en" sz="1600">
                <a:solidFill>
                  <a:srgbClr val="FFFFFF"/>
                </a:solidFill>
                <a:latin typeface="Lato"/>
                <a:ea typeface="Lato"/>
                <a:cs typeface="Lato"/>
                <a:sym typeface="Lato"/>
              </a:rPr>
              <a:t>276k</a:t>
            </a:r>
            <a:endParaRPr sz="1600">
              <a:solidFill>
                <a:srgbClr val="FFFFFF"/>
              </a:solidFill>
              <a:latin typeface="Lato"/>
              <a:ea typeface="Lato"/>
              <a:cs typeface="Lato"/>
              <a:sym typeface="Lato"/>
            </a:endParaRPr>
          </a:p>
        </p:txBody>
      </p:sp>
      <p:sp>
        <p:nvSpPr>
          <p:cNvPr id="80" name="Google Shape;80;gbd1a511eea_0_0"/>
          <p:cNvSpPr txBox="1"/>
          <p:nvPr/>
        </p:nvSpPr>
        <p:spPr>
          <a:xfrm>
            <a:off x="1694533" y="5571684"/>
            <a:ext cx="1022000" cy="507791"/>
          </a:xfrm>
          <a:prstGeom prst="rect">
            <a:avLst/>
          </a:prstGeom>
          <a:noFill/>
          <a:ln>
            <a:noFill/>
          </a:ln>
        </p:spPr>
        <p:txBody>
          <a:bodyPr spcFirstLastPara="1" wrap="square" lIns="121900" tIns="121900" rIns="121900" bIns="121900" anchor="t" anchorCtr="0">
            <a:spAutoFit/>
          </a:bodyPr>
          <a:lstStyle/>
          <a:p>
            <a:r>
              <a:rPr lang="en" sz="1700" b="1">
                <a:latin typeface="Lato"/>
                <a:ea typeface="Lato"/>
                <a:cs typeface="Lato"/>
                <a:sym typeface="Lato"/>
              </a:rPr>
              <a:t>Dec ‘18</a:t>
            </a:r>
            <a:endParaRPr sz="1700" b="1">
              <a:latin typeface="Lato"/>
              <a:ea typeface="Lato"/>
              <a:cs typeface="Lato"/>
              <a:sym typeface="Lato"/>
            </a:endParaRPr>
          </a:p>
        </p:txBody>
      </p:sp>
      <p:sp>
        <p:nvSpPr>
          <p:cNvPr id="81" name="Google Shape;81;gbd1a511eea_0_0"/>
          <p:cNvSpPr txBox="1"/>
          <p:nvPr/>
        </p:nvSpPr>
        <p:spPr>
          <a:xfrm>
            <a:off x="3007596" y="5571684"/>
            <a:ext cx="1022000" cy="507791"/>
          </a:xfrm>
          <a:prstGeom prst="rect">
            <a:avLst/>
          </a:prstGeom>
          <a:noFill/>
          <a:ln>
            <a:noFill/>
          </a:ln>
        </p:spPr>
        <p:txBody>
          <a:bodyPr spcFirstLastPara="1" wrap="square" lIns="121900" tIns="121900" rIns="121900" bIns="121900" anchor="t" anchorCtr="0">
            <a:spAutoFit/>
          </a:bodyPr>
          <a:lstStyle/>
          <a:p>
            <a:r>
              <a:rPr lang="en" sz="1700" b="1">
                <a:latin typeface="Lato"/>
                <a:ea typeface="Lato"/>
                <a:cs typeface="Lato"/>
                <a:sym typeface="Lato"/>
              </a:rPr>
              <a:t>Jun ‘19</a:t>
            </a:r>
            <a:endParaRPr sz="1700" b="1">
              <a:latin typeface="Lato"/>
              <a:ea typeface="Lato"/>
              <a:cs typeface="Lato"/>
              <a:sym typeface="Lato"/>
            </a:endParaRPr>
          </a:p>
        </p:txBody>
      </p:sp>
      <p:sp>
        <p:nvSpPr>
          <p:cNvPr id="82" name="Google Shape;82;gbd1a511eea_0_0"/>
          <p:cNvSpPr txBox="1"/>
          <p:nvPr/>
        </p:nvSpPr>
        <p:spPr>
          <a:xfrm>
            <a:off x="4301003" y="5571684"/>
            <a:ext cx="1022000" cy="507791"/>
          </a:xfrm>
          <a:prstGeom prst="rect">
            <a:avLst/>
          </a:prstGeom>
          <a:noFill/>
          <a:ln>
            <a:noFill/>
          </a:ln>
        </p:spPr>
        <p:txBody>
          <a:bodyPr spcFirstLastPara="1" wrap="square" lIns="121900" tIns="121900" rIns="121900" bIns="121900" anchor="t" anchorCtr="0">
            <a:spAutoFit/>
          </a:bodyPr>
          <a:lstStyle/>
          <a:p>
            <a:r>
              <a:rPr lang="en" sz="1700" b="1">
                <a:latin typeface="Lato"/>
                <a:ea typeface="Lato"/>
                <a:cs typeface="Lato"/>
                <a:sym typeface="Lato"/>
              </a:rPr>
              <a:t>Dec ‘19</a:t>
            </a:r>
            <a:endParaRPr sz="1700" b="1">
              <a:latin typeface="Lato"/>
              <a:ea typeface="Lato"/>
              <a:cs typeface="Lato"/>
              <a:sym typeface="Lato"/>
            </a:endParaRPr>
          </a:p>
        </p:txBody>
      </p:sp>
      <p:sp>
        <p:nvSpPr>
          <p:cNvPr id="83" name="Google Shape;83;gbd1a511eea_0_0"/>
          <p:cNvSpPr txBox="1"/>
          <p:nvPr/>
        </p:nvSpPr>
        <p:spPr>
          <a:xfrm>
            <a:off x="5633723" y="5571684"/>
            <a:ext cx="1022000" cy="507791"/>
          </a:xfrm>
          <a:prstGeom prst="rect">
            <a:avLst/>
          </a:prstGeom>
          <a:noFill/>
          <a:ln>
            <a:noFill/>
          </a:ln>
        </p:spPr>
        <p:txBody>
          <a:bodyPr spcFirstLastPara="1" wrap="square" lIns="121900" tIns="121900" rIns="121900" bIns="121900" anchor="t" anchorCtr="0">
            <a:spAutoFit/>
          </a:bodyPr>
          <a:lstStyle/>
          <a:p>
            <a:r>
              <a:rPr lang="en" sz="1700" b="1">
                <a:latin typeface="Lato"/>
                <a:ea typeface="Lato"/>
                <a:cs typeface="Lato"/>
                <a:sym typeface="Lato"/>
              </a:rPr>
              <a:t>Jun ‘20</a:t>
            </a:r>
            <a:endParaRPr sz="1700" b="1">
              <a:latin typeface="Lato"/>
              <a:ea typeface="Lato"/>
              <a:cs typeface="Lato"/>
              <a:sym typeface="Lato"/>
            </a:endParaRPr>
          </a:p>
        </p:txBody>
      </p:sp>
      <p:sp>
        <p:nvSpPr>
          <p:cNvPr id="84" name="Google Shape;84;gbd1a511eea_0_0"/>
          <p:cNvSpPr txBox="1"/>
          <p:nvPr/>
        </p:nvSpPr>
        <p:spPr>
          <a:xfrm>
            <a:off x="6907473" y="5571684"/>
            <a:ext cx="1022000" cy="507791"/>
          </a:xfrm>
          <a:prstGeom prst="rect">
            <a:avLst/>
          </a:prstGeom>
          <a:noFill/>
          <a:ln>
            <a:noFill/>
          </a:ln>
        </p:spPr>
        <p:txBody>
          <a:bodyPr spcFirstLastPara="1" wrap="square" lIns="121900" tIns="121900" rIns="121900" bIns="121900" anchor="t" anchorCtr="0">
            <a:spAutoFit/>
          </a:bodyPr>
          <a:lstStyle/>
          <a:p>
            <a:r>
              <a:rPr lang="en" sz="1700" b="1">
                <a:latin typeface="Lato"/>
                <a:ea typeface="Lato"/>
                <a:cs typeface="Lato"/>
                <a:sym typeface="Lato"/>
              </a:rPr>
              <a:t>Dec ‘20</a:t>
            </a:r>
            <a:endParaRPr sz="1700" b="1">
              <a:latin typeface="Lato"/>
              <a:ea typeface="Lato"/>
              <a:cs typeface="Lato"/>
              <a:sym typeface="Lato"/>
            </a:endParaRPr>
          </a:p>
        </p:txBody>
      </p:sp>
      <p:sp>
        <p:nvSpPr>
          <p:cNvPr id="85" name="Google Shape;85;gbd1a511eea_0_0"/>
          <p:cNvSpPr txBox="1"/>
          <p:nvPr/>
        </p:nvSpPr>
        <p:spPr>
          <a:xfrm>
            <a:off x="8200880" y="5571685"/>
            <a:ext cx="1022000" cy="707846"/>
          </a:xfrm>
          <a:prstGeom prst="rect">
            <a:avLst/>
          </a:prstGeom>
          <a:noFill/>
          <a:ln>
            <a:noFill/>
          </a:ln>
        </p:spPr>
        <p:txBody>
          <a:bodyPr spcFirstLastPara="1" wrap="square" lIns="121900" tIns="121900" rIns="121900" bIns="121900" anchor="t" anchorCtr="0">
            <a:spAutoFit/>
          </a:bodyPr>
          <a:lstStyle/>
          <a:p>
            <a:r>
              <a:rPr lang="en" sz="1700" b="1">
                <a:latin typeface="Lato"/>
                <a:ea typeface="Lato"/>
                <a:cs typeface="Lato"/>
                <a:sym typeface="Lato"/>
              </a:rPr>
              <a:t>Jun ‘21 </a:t>
            </a:r>
            <a:r>
              <a:rPr lang="en" sz="1300" b="1">
                <a:latin typeface="Lato"/>
                <a:ea typeface="Lato"/>
                <a:cs typeface="Lato"/>
                <a:sym typeface="Lato"/>
              </a:rPr>
              <a:t>Projected</a:t>
            </a:r>
            <a:endParaRPr lang="en" sz="1300" b="1">
              <a:latin typeface="Lato"/>
              <a:ea typeface="Lato"/>
              <a:cs typeface="Lato"/>
            </a:endParaRPr>
          </a:p>
        </p:txBody>
      </p:sp>
      <p:sp>
        <p:nvSpPr>
          <p:cNvPr id="86" name="Google Shape;86;gbd1a511eea_0_0"/>
          <p:cNvSpPr txBox="1"/>
          <p:nvPr/>
        </p:nvSpPr>
        <p:spPr>
          <a:xfrm>
            <a:off x="9494267" y="5571685"/>
            <a:ext cx="1117250" cy="707846"/>
          </a:xfrm>
          <a:prstGeom prst="rect">
            <a:avLst/>
          </a:prstGeom>
          <a:noFill/>
          <a:ln>
            <a:noFill/>
          </a:ln>
        </p:spPr>
        <p:txBody>
          <a:bodyPr spcFirstLastPara="1" wrap="square" lIns="121900" tIns="121900" rIns="121900" bIns="121900" anchor="t" anchorCtr="0">
            <a:spAutoFit/>
          </a:bodyPr>
          <a:lstStyle/>
          <a:p>
            <a:r>
              <a:rPr lang="en" sz="1700" b="1">
                <a:latin typeface="Lato"/>
                <a:ea typeface="Lato"/>
                <a:cs typeface="Lato"/>
                <a:sym typeface="Lato"/>
              </a:rPr>
              <a:t>Dec ‘21 </a:t>
            </a:r>
            <a:r>
              <a:rPr lang="en" sz="1300" b="1">
                <a:latin typeface="Lato"/>
                <a:ea typeface="Lato"/>
                <a:cs typeface="Lato"/>
                <a:sym typeface="Lato"/>
              </a:rPr>
              <a:t>Projected</a:t>
            </a:r>
            <a:endParaRPr lang="en-US" sz="1300" b="1">
              <a:latin typeface="Lato"/>
              <a:ea typeface="Lato"/>
              <a:cs typeface="Lato"/>
            </a:endParaRPr>
          </a:p>
        </p:txBody>
      </p:sp>
      <p:sp>
        <p:nvSpPr>
          <p:cNvPr id="87" name="Google Shape;87;gbd1a511eea_0_0"/>
          <p:cNvSpPr txBox="1">
            <a:spLocks noGrp="1"/>
          </p:cNvSpPr>
          <p:nvPr>
            <p:ph type="title"/>
          </p:nvPr>
        </p:nvSpPr>
        <p:spPr>
          <a:xfrm>
            <a:off x="820058" y="667158"/>
            <a:ext cx="11360800" cy="763600"/>
          </a:xfrm>
          <a:prstGeom prst="rect">
            <a:avLst/>
          </a:prstGeom>
        </p:spPr>
        <p:txBody>
          <a:bodyPr spcFirstLastPara="1" wrap="square" lIns="121900" tIns="121900" rIns="121900" bIns="121900" anchor="t" anchorCtr="0">
            <a:noAutofit/>
          </a:bodyPr>
          <a:lstStyle/>
          <a:p>
            <a:pPr>
              <a:buSzPts val="990"/>
            </a:pPr>
            <a:r>
              <a:rPr lang="en" sz="3600" b="1">
                <a:solidFill>
                  <a:schemeClr val="tx1">
                    <a:lumMod val="65000"/>
                    <a:lumOff val="35000"/>
                  </a:schemeClr>
                </a:solidFill>
                <a:latin typeface="Helvetica Neue"/>
                <a:ea typeface="Helvetica Neue"/>
                <a:cs typeface="Helvetica Neue"/>
                <a:sym typeface="Helvetica Neue"/>
              </a:rPr>
              <a:t>Deepfakes are roughly </a:t>
            </a:r>
            <a:br>
              <a:rPr lang="en" sz="3600" b="1">
                <a:latin typeface="Helvetica Neue"/>
                <a:ea typeface="Helvetica Neue"/>
                <a:cs typeface="Helvetica Neue"/>
              </a:rPr>
            </a:br>
            <a:r>
              <a:rPr lang="en" sz="3600" b="1">
                <a:solidFill>
                  <a:srgbClr val="FF0000"/>
                </a:solidFill>
                <a:latin typeface="Helvetica Neue"/>
                <a:ea typeface="Helvetica Neue"/>
                <a:cs typeface="Helvetica Neue"/>
                <a:sym typeface="Helvetica Neue"/>
              </a:rPr>
              <a:t>doubling </a:t>
            </a:r>
            <a:r>
              <a:rPr lang="en" sz="3600" b="1">
                <a:solidFill>
                  <a:schemeClr val="tx1">
                    <a:lumMod val="65000"/>
                    <a:lumOff val="35000"/>
                  </a:schemeClr>
                </a:solidFill>
                <a:latin typeface="Helvetica Neue"/>
                <a:ea typeface="Helvetica Neue"/>
                <a:cs typeface="Helvetica Neue"/>
                <a:sym typeface="Helvetica Neue"/>
              </a:rPr>
              <a:t>every 6 months</a:t>
            </a:r>
            <a:endParaRPr lang="en-US" sz="3600" b="1">
              <a:solidFill>
                <a:schemeClr val="tx1">
                  <a:lumMod val="65000"/>
                  <a:lumOff val="35000"/>
                </a:schemeClr>
              </a:solidFill>
              <a:latin typeface="Helvetica Neue"/>
              <a:ea typeface="Helvetica Neue"/>
              <a:cs typeface="Helvetica Neue"/>
            </a:endParaRPr>
          </a:p>
        </p:txBody>
      </p:sp>
      <p:sp>
        <p:nvSpPr>
          <p:cNvPr id="2" name="Arrow: Up 1">
            <a:extLst>
              <a:ext uri="{FF2B5EF4-FFF2-40B4-BE49-F238E27FC236}">
                <a16:creationId xmlns:a16="http://schemas.microsoft.com/office/drawing/2014/main" id="{2063CC3B-92B6-4D9F-82C9-8A2D50E8B729}"/>
              </a:ext>
            </a:extLst>
          </p:cNvPr>
          <p:cNvSpPr/>
          <p:nvPr/>
        </p:nvSpPr>
        <p:spPr>
          <a:xfrm>
            <a:off x="7162020" y="6083044"/>
            <a:ext cx="484909" cy="47625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4870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CB1BEBB7-D611-4F6B-925C-635E00C11D73}"/>
              </a:ext>
            </a:extLst>
          </p:cNvPr>
          <p:cNvPicPr>
            <a:picLocks/>
          </p:cNvPicPr>
          <p:nvPr/>
        </p:nvPicPr>
        <p:blipFill rotWithShape="1">
          <a:blip r:embed="rId3">
            <a:extLst>
              <a:ext uri="{28A0092B-C50C-407E-A947-70E740481C1C}">
                <a14:useLocalDpi xmlns:a14="http://schemas.microsoft.com/office/drawing/2010/main" val="0"/>
              </a:ext>
            </a:extLst>
          </a:blip>
          <a:srcRect b="11869"/>
          <a:stretch/>
        </p:blipFill>
        <p:spPr>
          <a:xfrm>
            <a:off x="1039368" y="878128"/>
            <a:ext cx="10113264" cy="4469571"/>
          </a:xfrm>
          <a:prstGeom prst="rect">
            <a:avLst/>
          </a:prstGeom>
        </p:spPr>
      </p:pic>
      <p:sp>
        <p:nvSpPr>
          <p:cNvPr id="5" name="Google Shape;87;gbd1a511eea_0_0">
            <a:extLst>
              <a:ext uri="{FF2B5EF4-FFF2-40B4-BE49-F238E27FC236}">
                <a16:creationId xmlns:a16="http://schemas.microsoft.com/office/drawing/2014/main" id="{BE5B8D7B-8113-450C-85D4-1AD82C92E053}"/>
              </a:ext>
            </a:extLst>
          </p:cNvPr>
          <p:cNvSpPr txBox="1">
            <a:spLocks/>
          </p:cNvSpPr>
          <p:nvPr/>
        </p:nvSpPr>
        <p:spPr>
          <a:xfrm>
            <a:off x="431533" y="0"/>
            <a:ext cx="11360800" cy="70442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600" kern="0">
                <a:solidFill>
                  <a:schemeClr val="tx1">
                    <a:lumMod val="65000"/>
                    <a:lumOff val="35000"/>
                  </a:schemeClr>
                </a:solidFill>
                <a:latin typeface="Helvetica Neue"/>
                <a:sym typeface="Helvetica Neue"/>
              </a:rPr>
              <a:t>With Augmented Data </a:t>
            </a:r>
            <a:br>
              <a:rPr lang="en" sz="3600" kern="0">
                <a:solidFill>
                  <a:schemeClr val="tx1">
                    <a:lumMod val="65000"/>
                    <a:lumOff val="35000"/>
                  </a:schemeClr>
                </a:solidFill>
                <a:latin typeface="Helvetica Neue"/>
                <a:sym typeface="Helvetica Neue"/>
              </a:rPr>
            </a:br>
            <a:r>
              <a:rPr lang="en" sz="1600" kern="0">
                <a:solidFill>
                  <a:schemeClr val="tx1">
                    <a:lumMod val="65000"/>
                    <a:lumOff val="35000"/>
                  </a:schemeClr>
                </a:solidFill>
                <a:latin typeface="Helvetica Neue"/>
                <a:sym typeface="Helvetica Neue"/>
              </a:rPr>
              <a:t>(Flickrfaces + Addl. Transformation – 2x train/val/test)</a:t>
            </a:r>
            <a:endParaRPr lang="en" sz="3600" kern="0">
              <a:solidFill>
                <a:schemeClr val="tx1">
                  <a:lumMod val="65000"/>
                  <a:lumOff val="35000"/>
                </a:schemeClr>
              </a:solidFill>
              <a:latin typeface="Helvetica Neue"/>
            </a:endParaRPr>
          </a:p>
        </p:txBody>
      </p:sp>
      <p:sp>
        <p:nvSpPr>
          <p:cNvPr id="7" name="Rectangle 6">
            <a:extLst>
              <a:ext uri="{FF2B5EF4-FFF2-40B4-BE49-F238E27FC236}">
                <a16:creationId xmlns:a16="http://schemas.microsoft.com/office/drawing/2014/main" id="{FC9105AB-1DC2-4AF0-A16C-E8B946ED3271}"/>
              </a:ext>
            </a:extLst>
          </p:cNvPr>
          <p:cNvSpPr/>
          <p:nvPr/>
        </p:nvSpPr>
        <p:spPr>
          <a:xfrm>
            <a:off x="0" y="6533001"/>
            <a:ext cx="12192000" cy="329479"/>
          </a:xfrm>
          <a:prstGeom prst="rect">
            <a:avLst/>
          </a:prstGeom>
          <a:solidFill>
            <a:srgbClr val="AEB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B1C54A-0703-428D-BF89-64A160D89CDA}"/>
              </a:ext>
            </a:extLst>
          </p:cNvPr>
          <p:cNvSpPr txBox="1"/>
          <p:nvPr/>
        </p:nvSpPr>
        <p:spPr>
          <a:xfrm>
            <a:off x="5815147" y="296378"/>
            <a:ext cx="2476072" cy="830997"/>
          </a:xfrm>
          <a:prstGeom prst="rect">
            <a:avLst/>
          </a:prstGeom>
          <a:solidFill>
            <a:schemeClr val="accent3">
              <a:lumMod val="20000"/>
              <a:lumOff val="80000"/>
            </a:schemeClr>
          </a:solidFill>
        </p:spPr>
        <p:txBody>
          <a:bodyPr wrap="square" rtlCol="0">
            <a:spAutoFit/>
          </a:bodyPr>
          <a:lstStyle/>
          <a:p>
            <a:r>
              <a:rPr lang="en-US" sz="1200">
                <a:latin typeface="Lato"/>
              </a:rPr>
              <a:t>Performance can be improved by varying/augmenting the real data</a:t>
            </a:r>
          </a:p>
          <a:p>
            <a:endParaRPr lang="en-US" sz="1200">
              <a:latin typeface="Lato"/>
            </a:endParaRPr>
          </a:p>
          <a:p>
            <a:r>
              <a:rPr lang="en-US" sz="1200">
                <a:latin typeface="Lato"/>
              </a:rPr>
              <a:t>We want to focus on </a:t>
            </a:r>
            <a:r>
              <a:rPr lang="en-US" sz="1200" b="1">
                <a:solidFill>
                  <a:srgbClr val="FF0000"/>
                </a:solidFill>
                <a:latin typeface="Lato"/>
              </a:rPr>
              <a:t>Precision</a:t>
            </a:r>
          </a:p>
        </p:txBody>
      </p:sp>
      <p:sp>
        <p:nvSpPr>
          <p:cNvPr id="21" name="Rectangle 20">
            <a:extLst>
              <a:ext uri="{FF2B5EF4-FFF2-40B4-BE49-F238E27FC236}">
                <a16:creationId xmlns:a16="http://schemas.microsoft.com/office/drawing/2014/main" id="{81FB5183-835B-47C9-AC00-9EAA48E1609B}"/>
              </a:ext>
            </a:extLst>
          </p:cNvPr>
          <p:cNvSpPr/>
          <p:nvPr/>
        </p:nvSpPr>
        <p:spPr>
          <a:xfrm>
            <a:off x="1439611" y="5559562"/>
            <a:ext cx="9312778" cy="769441"/>
          </a:xfrm>
          <a:prstGeom prst="rect">
            <a:avLst/>
          </a:prstGeom>
        </p:spPr>
        <p:txBody>
          <a:bodyPr wrap="square" lIns="91440" tIns="45720" rIns="91440" bIns="45720" anchor="t">
            <a:spAutoFit/>
          </a:bodyPr>
          <a:lstStyle/>
          <a:p>
            <a:pPr marL="171450" indent="-171450">
              <a:buFont typeface="Arial" panose="020B0604020202020204" pitchFamily="34" charset="0"/>
              <a:buChar char="•"/>
            </a:pPr>
            <a:r>
              <a:rPr lang="en-US" sz="1100"/>
              <a:t>Mixed: (Train/Test/Validation, in-distribution) Dataset comprised of randomly sampled videos from curated Celeb-DF and FF++ full datasets (Deepfakes, Face2Face, FaceSwap, FaceShifter, Neural Textures)</a:t>
            </a:r>
            <a:endParaRPr lang="en-US" sz="1100">
              <a:cs typeface="Arial"/>
            </a:endParaRPr>
          </a:p>
          <a:p>
            <a:pPr marL="171450" indent="-171450">
              <a:buFont typeface="Arial" panose="020B0604020202020204" pitchFamily="34" charset="0"/>
              <a:buChar char="•"/>
            </a:pPr>
            <a:r>
              <a:rPr lang="en-US" sz="1100"/>
              <a:t>DFDC: (Holdout, out-of-distribution) Deepfake Detection Challenge, random sample from full dataset </a:t>
            </a:r>
          </a:p>
          <a:p>
            <a:pPr marL="171450" indent="-171450">
              <a:buFont typeface="Arial" panose="020B0604020202020204" pitchFamily="34" charset="0"/>
              <a:buChar char="•"/>
            </a:pPr>
            <a:r>
              <a:rPr lang="en-US" sz="1100"/>
              <a:t>DFD: (Holdout, out-of-distribution) FF++ Deepfake Detection; curated full dataset (original new actors different from FF++, not YouTube videos) </a:t>
            </a:r>
          </a:p>
        </p:txBody>
      </p:sp>
      <p:graphicFrame>
        <p:nvGraphicFramePr>
          <p:cNvPr id="22" name="Table 21">
            <a:extLst>
              <a:ext uri="{FF2B5EF4-FFF2-40B4-BE49-F238E27FC236}">
                <a16:creationId xmlns:a16="http://schemas.microsoft.com/office/drawing/2014/main" id="{BD3553E3-7205-464A-85C8-65C8973073CA}"/>
              </a:ext>
            </a:extLst>
          </p:cNvPr>
          <p:cNvGraphicFramePr>
            <a:graphicFrameLocks noGrp="1"/>
          </p:cNvGraphicFramePr>
          <p:nvPr>
            <p:extLst>
              <p:ext uri="{D42A27DB-BD31-4B8C-83A1-F6EECF244321}">
                <p14:modId xmlns:p14="http://schemas.microsoft.com/office/powerpoint/2010/main" val="2092989578"/>
              </p:ext>
            </p:extLst>
          </p:nvPr>
        </p:nvGraphicFramePr>
        <p:xfrm>
          <a:off x="10383175" y="395614"/>
          <a:ext cx="1429700" cy="1268730"/>
        </p:xfrm>
        <a:graphic>
          <a:graphicData uri="http://schemas.openxmlformats.org/drawingml/2006/table">
            <a:tbl>
              <a:tblPr>
                <a:tableStyleId>{5C22544A-7EE6-4342-B048-85BDC9FD1C3A}</a:tableStyleId>
              </a:tblPr>
              <a:tblGrid>
                <a:gridCol w="516912">
                  <a:extLst>
                    <a:ext uri="{9D8B030D-6E8A-4147-A177-3AD203B41FA5}">
                      <a16:colId xmlns:a16="http://schemas.microsoft.com/office/drawing/2014/main" val="2992323837"/>
                    </a:ext>
                  </a:extLst>
                </a:gridCol>
                <a:gridCol w="400054">
                  <a:extLst>
                    <a:ext uri="{9D8B030D-6E8A-4147-A177-3AD203B41FA5}">
                      <a16:colId xmlns:a16="http://schemas.microsoft.com/office/drawing/2014/main" val="3162474650"/>
                    </a:ext>
                  </a:extLst>
                </a:gridCol>
                <a:gridCol w="512734">
                  <a:extLst>
                    <a:ext uri="{9D8B030D-6E8A-4147-A177-3AD203B41FA5}">
                      <a16:colId xmlns:a16="http://schemas.microsoft.com/office/drawing/2014/main" val="2671518855"/>
                    </a:ext>
                  </a:extLst>
                </a:gridCol>
              </a:tblGrid>
              <a:tr h="150326">
                <a:tc>
                  <a:txBody>
                    <a:bodyPr/>
                    <a:lstStyle/>
                    <a:p>
                      <a:pPr algn="l" fontAlgn="b"/>
                      <a:endParaRPr lang="en-US" sz="1600" b="0"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u="none" strike="noStrike">
                          <a:effectLst/>
                          <a:latin typeface="Lato"/>
                        </a:rPr>
                        <a:t>Fake</a:t>
                      </a:r>
                      <a:endParaRPr lang="en-US" sz="1200" b="1"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u="none" strike="noStrike">
                          <a:effectLst/>
                          <a:latin typeface="Lato"/>
                        </a:rPr>
                        <a:t>Real</a:t>
                      </a:r>
                      <a:endParaRPr lang="en-US" sz="1200" b="1" i="0" u="none" strike="noStrike">
                        <a:solidFill>
                          <a:srgbClr val="000000"/>
                        </a:solidFill>
                        <a:effectLst/>
                        <a:latin typeface="Lato"/>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5808525"/>
                  </a:ext>
                </a:extLst>
              </a:tr>
              <a:tr h="388407">
                <a:tc>
                  <a:txBody>
                    <a:bodyPr/>
                    <a:lstStyle/>
                    <a:p>
                      <a:pPr algn="ctr" fontAlgn="b"/>
                      <a:r>
                        <a:rPr lang="en-US" sz="1200" b="1" u="none" strike="noStrike">
                          <a:effectLst/>
                          <a:latin typeface="Lato"/>
                        </a:rPr>
                        <a:t>Fake</a:t>
                      </a:r>
                      <a:endParaRPr lang="en-US" sz="1200" b="1"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TP</a:t>
                      </a:r>
                    </a:p>
                    <a:p>
                      <a:pPr algn="ctr" fontAlgn="b"/>
                      <a:r>
                        <a:rPr lang="en-US" sz="1100" b="0" u="none" strike="noStrike">
                          <a:solidFill>
                            <a:schemeClr val="tx1"/>
                          </a:solidFill>
                          <a:effectLst/>
                          <a:latin typeface="Lato"/>
                        </a:rPr>
                        <a:t>2629 (0.85)</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b"/>
                      <a:r>
                        <a:rPr lang="en-US" sz="1100" b="1" u="none" strike="noStrike">
                          <a:solidFill>
                            <a:schemeClr val="tx1"/>
                          </a:solidFill>
                          <a:effectLst/>
                          <a:latin typeface="Lato"/>
                        </a:rPr>
                        <a:t>FN</a:t>
                      </a:r>
                    </a:p>
                    <a:p>
                      <a:pPr algn="ctr" fontAlgn="b"/>
                      <a:r>
                        <a:rPr lang="en-US" sz="1100" b="0" u="none" strike="noStrike">
                          <a:solidFill>
                            <a:schemeClr val="tx1"/>
                          </a:solidFill>
                          <a:effectLst/>
                          <a:latin typeface="Lato"/>
                        </a:rPr>
                        <a:t>471 </a:t>
                      </a:r>
                      <a:endParaRPr lang="en-US" sz="1100" b="0" i="0" u="none" strike="noStrike">
                        <a:solidFill>
                          <a:schemeClr val="tx1"/>
                        </a:solidFill>
                        <a:effectLst/>
                        <a:latin typeface="Lato"/>
                      </a:endParaRPr>
                    </a:p>
                    <a:p>
                      <a:pPr lvl="0" algn="ctr">
                        <a:buNone/>
                      </a:pPr>
                      <a:r>
                        <a:rPr lang="en-US" sz="1100" b="0" u="none" strike="noStrike">
                          <a:solidFill>
                            <a:schemeClr val="tx1"/>
                          </a:solidFill>
                          <a:effectLst/>
                          <a:latin typeface="Lato"/>
                        </a:rPr>
                        <a:t>(.15)</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951357"/>
                  </a:ext>
                </a:extLst>
              </a:tr>
              <a:tr h="388407">
                <a:tc>
                  <a:txBody>
                    <a:bodyPr/>
                    <a:lstStyle/>
                    <a:p>
                      <a:pPr algn="ctr" fontAlgn="b"/>
                      <a:r>
                        <a:rPr lang="en-US" sz="1200" b="1" u="none" strike="noStrike">
                          <a:effectLst/>
                          <a:latin typeface="Lato"/>
                        </a:rPr>
                        <a:t>Real</a:t>
                      </a:r>
                      <a:endParaRPr lang="en-US" sz="1200" b="1" i="0" u="none" strike="noStrike">
                        <a:solidFill>
                          <a:srgbClr val="000000"/>
                        </a:solidFill>
                        <a:effectLst/>
                        <a:latin typeface="Lato"/>
                      </a:endParaRPr>
                    </a:p>
                  </a:txBody>
                  <a:tcPr marL="6350" marR="6350" marT="6350" marB="0" anchor="ctr">
                    <a:lnL w="12700" cap="flat" cmpd="sng" algn="ctr">
                      <a:no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FP</a:t>
                      </a:r>
                    </a:p>
                    <a:p>
                      <a:pPr algn="ctr" fontAlgn="b"/>
                      <a:r>
                        <a:rPr lang="en-US" sz="1100" b="0" u="none" strike="noStrike">
                          <a:solidFill>
                            <a:schemeClr val="tx1"/>
                          </a:solidFill>
                          <a:effectLst/>
                          <a:latin typeface="Lato"/>
                        </a:rPr>
                        <a:t>1408 (0.34)</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a:solidFill>
                            <a:schemeClr val="tx1"/>
                          </a:solidFill>
                          <a:effectLst/>
                          <a:latin typeface="Lato"/>
                        </a:rPr>
                        <a:t>TN</a:t>
                      </a:r>
                    </a:p>
                    <a:p>
                      <a:pPr algn="ctr" fontAlgn="b"/>
                      <a:r>
                        <a:rPr lang="en-US" sz="1100" b="0" u="none" strike="noStrike">
                          <a:solidFill>
                            <a:schemeClr val="tx1"/>
                          </a:solidFill>
                          <a:effectLst/>
                          <a:latin typeface="Lato"/>
                        </a:rPr>
                        <a:t>2727 (0.66)</a:t>
                      </a:r>
                      <a:endParaRPr lang="en-US" sz="1100" b="0" i="0" u="none" strike="noStrike">
                        <a:solidFill>
                          <a:schemeClr val="tx1"/>
                        </a:solidFill>
                        <a:effectLst/>
                        <a:latin typeface="Lato"/>
                      </a:endParaRPr>
                    </a:p>
                  </a:txBody>
                  <a:tcPr marL="6350" marR="6350" marT="6350"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4154580"/>
                  </a:ext>
                </a:extLst>
              </a:tr>
            </a:tbl>
          </a:graphicData>
        </a:graphic>
      </p:graphicFrame>
      <p:sp>
        <p:nvSpPr>
          <p:cNvPr id="25" name="TextBox 24">
            <a:extLst>
              <a:ext uri="{FF2B5EF4-FFF2-40B4-BE49-F238E27FC236}">
                <a16:creationId xmlns:a16="http://schemas.microsoft.com/office/drawing/2014/main" id="{23F7384E-9470-472C-BBA9-D4AA01F21A9C}"/>
              </a:ext>
            </a:extLst>
          </p:cNvPr>
          <p:cNvSpPr txBox="1"/>
          <p:nvPr/>
        </p:nvSpPr>
        <p:spPr>
          <a:xfrm>
            <a:off x="10374207" y="172165"/>
            <a:ext cx="1418125" cy="276999"/>
          </a:xfrm>
          <a:prstGeom prst="rect">
            <a:avLst/>
          </a:prstGeom>
          <a:noFill/>
        </p:spPr>
        <p:txBody>
          <a:bodyPr wrap="square" rtlCol="0">
            <a:spAutoFit/>
          </a:bodyPr>
          <a:lstStyle/>
          <a:p>
            <a:pPr algn="r"/>
            <a:r>
              <a:rPr lang="en-US" sz="1200" b="1" i="1">
                <a:solidFill>
                  <a:schemeClr val="accent4"/>
                </a:solidFill>
                <a:latin typeface="Lato"/>
              </a:rPr>
              <a:t>Predicted</a:t>
            </a:r>
          </a:p>
        </p:txBody>
      </p:sp>
      <p:sp>
        <p:nvSpPr>
          <p:cNvPr id="26" name="TextBox 25">
            <a:extLst>
              <a:ext uri="{FF2B5EF4-FFF2-40B4-BE49-F238E27FC236}">
                <a16:creationId xmlns:a16="http://schemas.microsoft.com/office/drawing/2014/main" id="{813EDC62-0A6A-4EDB-B4F7-D641EEFD69B8}"/>
              </a:ext>
            </a:extLst>
          </p:cNvPr>
          <p:cNvSpPr txBox="1"/>
          <p:nvPr/>
        </p:nvSpPr>
        <p:spPr>
          <a:xfrm rot="16200000">
            <a:off x="9661542" y="1004337"/>
            <a:ext cx="1043015" cy="276999"/>
          </a:xfrm>
          <a:prstGeom prst="rect">
            <a:avLst/>
          </a:prstGeom>
          <a:noFill/>
        </p:spPr>
        <p:txBody>
          <a:bodyPr wrap="square" rtlCol="0">
            <a:spAutoFit/>
          </a:bodyPr>
          <a:lstStyle/>
          <a:p>
            <a:pPr algn="ctr"/>
            <a:r>
              <a:rPr lang="en-US" sz="1200" b="1" i="1">
                <a:solidFill>
                  <a:schemeClr val="accent4"/>
                </a:solidFill>
                <a:latin typeface="Lato"/>
              </a:rPr>
              <a:t>Actual</a:t>
            </a:r>
          </a:p>
        </p:txBody>
      </p:sp>
      <p:graphicFrame>
        <p:nvGraphicFramePr>
          <p:cNvPr id="27" name="Table 18">
            <a:extLst>
              <a:ext uri="{FF2B5EF4-FFF2-40B4-BE49-F238E27FC236}">
                <a16:creationId xmlns:a16="http://schemas.microsoft.com/office/drawing/2014/main" id="{CD8015FB-74C4-48F6-AD59-42C656DF1FF1}"/>
              </a:ext>
            </a:extLst>
          </p:cNvPr>
          <p:cNvGraphicFramePr>
            <a:graphicFrameLocks noGrp="1"/>
          </p:cNvGraphicFramePr>
          <p:nvPr>
            <p:extLst>
              <p:ext uri="{D42A27DB-BD31-4B8C-83A1-F6EECF244321}">
                <p14:modId xmlns:p14="http://schemas.microsoft.com/office/powerpoint/2010/main" val="1035724074"/>
              </p:ext>
            </p:extLst>
          </p:nvPr>
        </p:nvGraphicFramePr>
        <p:xfrm>
          <a:off x="8556171" y="309174"/>
          <a:ext cx="1301684" cy="853035"/>
        </p:xfrm>
        <a:graphic>
          <a:graphicData uri="http://schemas.openxmlformats.org/drawingml/2006/table">
            <a:tbl>
              <a:tblPr firstRow="1" bandRow="1">
                <a:tableStyleId>{5C22544A-7EE6-4342-B048-85BDC9FD1C3A}</a:tableStyleId>
              </a:tblPr>
              <a:tblGrid>
                <a:gridCol w="650842">
                  <a:extLst>
                    <a:ext uri="{9D8B030D-6E8A-4147-A177-3AD203B41FA5}">
                      <a16:colId xmlns:a16="http://schemas.microsoft.com/office/drawing/2014/main" val="1727681903"/>
                    </a:ext>
                  </a:extLst>
                </a:gridCol>
                <a:gridCol w="650842">
                  <a:extLst>
                    <a:ext uri="{9D8B030D-6E8A-4147-A177-3AD203B41FA5}">
                      <a16:colId xmlns:a16="http://schemas.microsoft.com/office/drawing/2014/main" val="2145401186"/>
                    </a:ext>
                  </a:extLst>
                </a:gridCol>
              </a:tblGrid>
              <a:tr h="284345">
                <a:tc>
                  <a:txBody>
                    <a:bodyPr/>
                    <a:lstStyle/>
                    <a:p>
                      <a:pPr algn="r"/>
                      <a:r>
                        <a:rPr lang="en-US" sz="1100" b="1">
                          <a:solidFill>
                            <a:schemeClr val="tx1"/>
                          </a:solidFill>
                          <a:latin typeface="Lato"/>
                        </a:rPr>
                        <a:t>Precision</a:t>
                      </a:r>
                    </a:p>
                  </a:txBody>
                  <a:tcPr marL="0" marR="0" marT="0" marB="0" anchor="ctr">
                    <a:noFill/>
                  </a:tcPr>
                </a:tc>
                <a:tc>
                  <a:txBody>
                    <a:bodyPr/>
                    <a:lstStyle/>
                    <a:p>
                      <a:r>
                        <a:rPr lang="en-US" sz="1100" b="0">
                          <a:solidFill>
                            <a:schemeClr val="tx1"/>
                          </a:solidFill>
                          <a:latin typeface="Lato"/>
                        </a:rPr>
                        <a:t>  0.651</a:t>
                      </a:r>
                    </a:p>
                  </a:txBody>
                  <a:tcPr marL="0" marR="0" marT="0" marB="0" anchor="ctr">
                    <a:noFill/>
                  </a:tcPr>
                </a:tc>
                <a:extLst>
                  <a:ext uri="{0D108BD9-81ED-4DB2-BD59-A6C34878D82A}">
                    <a16:rowId xmlns:a16="http://schemas.microsoft.com/office/drawing/2014/main" val="392022117"/>
                  </a:ext>
                </a:extLst>
              </a:tr>
              <a:tr h="284345">
                <a:tc>
                  <a:txBody>
                    <a:bodyPr/>
                    <a:lstStyle/>
                    <a:p>
                      <a:pPr algn="r"/>
                      <a:r>
                        <a:rPr lang="en-US" sz="1100" b="1">
                          <a:solidFill>
                            <a:schemeClr val="tx1"/>
                          </a:solidFill>
                          <a:latin typeface="Lato"/>
                        </a:rPr>
                        <a:t>Recall</a:t>
                      </a:r>
                    </a:p>
                  </a:txBody>
                  <a:tcPr marL="0" marR="0" marT="0" marB="0" anchor="ctr">
                    <a:noFill/>
                  </a:tcPr>
                </a:tc>
                <a:tc>
                  <a:txBody>
                    <a:bodyPr/>
                    <a:lstStyle/>
                    <a:p>
                      <a:r>
                        <a:rPr lang="en-US" sz="1100" b="0">
                          <a:solidFill>
                            <a:schemeClr val="tx1"/>
                          </a:solidFill>
                          <a:latin typeface="Lato"/>
                        </a:rPr>
                        <a:t>  0.848</a:t>
                      </a:r>
                    </a:p>
                  </a:txBody>
                  <a:tcPr marL="0" marR="0" marT="0" marB="0" anchor="ctr">
                    <a:noFill/>
                  </a:tcPr>
                </a:tc>
                <a:extLst>
                  <a:ext uri="{0D108BD9-81ED-4DB2-BD59-A6C34878D82A}">
                    <a16:rowId xmlns:a16="http://schemas.microsoft.com/office/drawing/2014/main" val="4272135229"/>
                  </a:ext>
                </a:extLst>
              </a:tr>
              <a:tr h="284345">
                <a:tc>
                  <a:txBody>
                    <a:bodyPr/>
                    <a:lstStyle/>
                    <a:p>
                      <a:pPr algn="r"/>
                      <a:r>
                        <a:rPr lang="en-US" sz="1100" b="1">
                          <a:solidFill>
                            <a:schemeClr val="tx1"/>
                          </a:solidFill>
                          <a:latin typeface="Lato"/>
                        </a:rPr>
                        <a:t>F1</a:t>
                      </a:r>
                    </a:p>
                  </a:txBody>
                  <a:tcPr marL="0" marR="0" marT="0" marB="0" anchor="ctr">
                    <a:noFill/>
                  </a:tcPr>
                </a:tc>
                <a:tc>
                  <a:txBody>
                    <a:bodyPr/>
                    <a:lstStyle/>
                    <a:p>
                      <a:r>
                        <a:rPr lang="en-US" sz="1100" b="0">
                          <a:solidFill>
                            <a:schemeClr val="tx1"/>
                          </a:solidFill>
                          <a:latin typeface="Lato"/>
                        </a:rPr>
                        <a:t>  0.736</a:t>
                      </a:r>
                    </a:p>
                  </a:txBody>
                  <a:tcPr marL="0" marR="0" marT="0" marB="0" anchor="ctr">
                    <a:noFill/>
                  </a:tcPr>
                </a:tc>
                <a:extLst>
                  <a:ext uri="{0D108BD9-81ED-4DB2-BD59-A6C34878D82A}">
                    <a16:rowId xmlns:a16="http://schemas.microsoft.com/office/drawing/2014/main" val="2456068686"/>
                  </a:ext>
                </a:extLst>
              </a:tr>
            </a:tbl>
          </a:graphicData>
        </a:graphic>
      </p:graphicFrame>
      <p:sp>
        <p:nvSpPr>
          <p:cNvPr id="29" name="TextBox 28">
            <a:extLst>
              <a:ext uri="{FF2B5EF4-FFF2-40B4-BE49-F238E27FC236}">
                <a16:creationId xmlns:a16="http://schemas.microsoft.com/office/drawing/2014/main" id="{E7EEF66E-90FC-4C5C-8431-D4D1B8FF39D5}"/>
              </a:ext>
            </a:extLst>
          </p:cNvPr>
          <p:cNvSpPr txBox="1"/>
          <p:nvPr/>
        </p:nvSpPr>
        <p:spPr>
          <a:xfrm>
            <a:off x="6184219" y="5102967"/>
            <a:ext cx="1566042" cy="253916"/>
          </a:xfrm>
          <a:prstGeom prst="rect">
            <a:avLst/>
          </a:prstGeom>
          <a:noFill/>
        </p:spPr>
        <p:txBody>
          <a:bodyPr wrap="square" rtlCol="0">
            <a:spAutoFit/>
          </a:bodyPr>
          <a:lstStyle/>
          <a:p>
            <a:r>
              <a:rPr lang="en-US" sz="1050">
                <a:solidFill>
                  <a:schemeClr val="accent2"/>
                </a:solidFill>
              </a:rPr>
              <a:t>(Xception+EfficientNet)</a:t>
            </a:r>
          </a:p>
        </p:txBody>
      </p:sp>
      <p:sp>
        <p:nvSpPr>
          <p:cNvPr id="30" name="TextBox 29">
            <a:extLst>
              <a:ext uri="{FF2B5EF4-FFF2-40B4-BE49-F238E27FC236}">
                <a16:creationId xmlns:a16="http://schemas.microsoft.com/office/drawing/2014/main" id="{88701C74-2133-49A6-8078-650EBFE6C12B}"/>
              </a:ext>
            </a:extLst>
          </p:cNvPr>
          <p:cNvSpPr txBox="1"/>
          <p:nvPr/>
        </p:nvSpPr>
        <p:spPr>
          <a:xfrm>
            <a:off x="8243710" y="5102967"/>
            <a:ext cx="2415473" cy="253916"/>
          </a:xfrm>
          <a:prstGeom prst="rect">
            <a:avLst/>
          </a:prstGeom>
          <a:noFill/>
        </p:spPr>
        <p:txBody>
          <a:bodyPr wrap="square" rtlCol="0">
            <a:spAutoFit/>
          </a:bodyPr>
          <a:lstStyle/>
          <a:p>
            <a:r>
              <a:rPr lang="en-US" sz="1050">
                <a:solidFill>
                  <a:schemeClr val="accent2"/>
                </a:solidFill>
              </a:rPr>
              <a:t>(</a:t>
            </a:r>
            <a:r>
              <a:rPr lang="en-US" sz="1050" err="1">
                <a:solidFill>
                  <a:schemeClr val="accent2"/>
                </a:solidFill>
              </a:rPr>
              <a:t>Xception</a:t>
            </a:r>
            <a:r>
              <a:rPr lang="en-US" sz="1050">
                <a:solidFill>
                  <a:schemeClr val="accent2"/>
                </a:solidFill>
              </a:rPr>
              <a:t> + </a:t>
            </a:r>
            <a:r>
              <a:rPr lang="en-US" sz="1050" err="1">
                <a:solidFill>
                  <a:schemeClr val="accent2"/>
                </a:solidFill>
              </a:rPr>
              <a:t>EfficientNet</a:t>
            </a:r>
            <a:r>
              <a:rPr lang="en-US" sz="1050">
                <a:solidFill>
                  <a:schemeClr val="accent2"/>
                </a:solidFill>
              </a:rPr>
              <a:t> + LSTM)</a:t>
            </a:r>
          </a:p>
        </p:txBody>
      </p:sp>
      <p:cxnSp>
        <p:nvCxnSpPr>
          <p:cNvPr id="14" name="Straight Connector 13">
            <a:extLst>
              <a:ext uri="{FF2B5EF4-FFF2-40B4-BE49-F238E27FC236}">
                <a16:creationId xmlns:a16="http://schemas.microsoft.com/office/drawing/2014/main" id="{3D8D1050-167C-4D7A-83B4-63462A111622}"/>
              </a:ext>
            </a:extLst>
          </p:cNvPr>
          <p:cNvCxnSpPr>
            <a:cxnSpLocks/>
          </p:cNvCxnSpPr>
          <p:nvPr/>
        </p:nvCxnSpPr>
        <p:spPr>
          <a:xfrm flipV="1">
            <a:off x="10172700" y="1693281"/>
            <a:ext cx="210475" cy="7613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A9AEC29-A8E9-46F7-98DE-49E626938BB1}"/>
              </a:ext>
            </a:extLst>
          </p:cNvPr>
          <p:cNvSpPr/>
          <p:nvPr/>
        </p:nvSpPr>
        <p:spPr>
          <a:xfrm>
            <a:off x="8452687" y="233914"/>
            <a:ext cx="1368885" cy="915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22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6E743B-966F-427B-BE0D-21E9D4D45108}"/>
              </a:ext>
            </a:extLst>
          </p:cNvPr>
          <p:cNvPicPr>
            <a:picLocks noChangeAspect="1"/>
          </p:cNvPicPr>
          <p:nvPr/>
        </p:nvPicPr>
        <p:blipFill rotWithShape="1">
          <a:blip r:embed="rId3"/>
          <a:srcRect l="26402" r="12538"/>
          <a:stretch/>
        </p:blipFill>
        <p:spPr>
          <a:xfrm>
            <a:off x="-15593" y="10"/>
            <a:ext cx="7613663" cy="6858059"/>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5" name="TextBox 4">
            <a:extLst>
              <a:ext uri="{FF2B5EF4-FFF2-40B4-BE49-F238E27FC236}">
                <a16:creationId xmlns:a16="http://schemas.microsoft.com/office/drawing/2014/main" id="{6E3E3C75-FAF4-43BC-8C95-BD5BCD6D6D76}"/>
              </a:ext>
            </a:extLst>
          </p:cNvPr>
          <p:cNvSpPr txBox="1"/>
          <p:nvPr/>
        </p:nvSpPr>
        <p:spPr>
          <a:xfrm>
            <a:off x="7419263" y="158900"/>
            <a:ext cx="4390819"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3600" b="1">
                <a:solidFill>
                  <a:schemeClr val="tx1">
                    <a:lumMod val="65000"/>
                    <a:lumOff val="35000"/>
                  </a:schemeClr>
                </a:solidFill>
                <a:latin typeface="Helvetica Neue"/>
                <a:ea typeface="+mj-ea"/>
              </a:rPr>
              <a:t>June 7th, 2019:</a:t>
            </a:r>
            <a:endParaRPr lang="en-US">
              <a:solidFill>
                <a:schemeClr val="tx1">
                  <a:lumMod val="65000"/>
                  <a:lumOff val="35000"/>
                </a:schemeClr>
              </a:solidFill>
              <a:ea typeface="+mj-ea"/>
            </a:endParaRPr>
          </a:p>
        </p:txBody>
      </p:sp>
      <p:sp>
        <p:nvSpPr>
          <p:cNvPr id="9" name="Rectangle 8">
            <a:extLst>
              <a:ext uri="{FF2B5EF4-FFF2-40B4-BE49-F238E27FC236}">
                <a16:creationId xmlns:a16="http://schemas.microsoft.com/office/drawing/2014/main" id="{99BC6760-3B8F-4AA3-9327-EAE6F9392A26}"/>
              </a:ext>
            </a:extLst>
          </p:cNvPr>
          <p:cNvSpPr/>
          <p:nvPr/>
        </p:nvSpPr>
        <p:spPr>
          <a:xfrm>
            <a:off x="-9335" y="5819927"/>
            <a:ext cx="6538425" cy="1042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D754136-FF2F-4F84-B3BB-F975795FF4C7}"/>
              </a:ext>
            </a:extLst>
          </p:cNvPr>
          <p:cNvSpPr txBox="1"/>
          <p:nvPr/>
        </p:nvSpPr>
        <p:spPr>
          <a:xfrm>
            <a:off x="1056089" y="5880100"/>
            <a:ext cx="50927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Lato"/>
              </a:rPr>
              <a:t>"Imagine this for a second: One man, with total control of billions of people's stolen data, all their </a:t>
            </a:r>
            <a:r>
              <a:rPr lang="en-US" b="1">
                <a:solidFill>
                  <a:schemeClr val="bg1"/>
                </a:solidFill>
                <a:latin typeface="Lato"/>
              </a:rPr>
              <a:t>secrets</a:t>
            </a:r>
            <a:r>
              <a:rPr lang="en-US">
                <a:solidFill>
                  <a:schemeClr val="bg1"/>
                </a:solidFill>
                <a:latin typeface="Lato"/>
              </a:rPr>
              <a:t>, their </a:t>
            </a:r>
            <a:r>
              <a:rPr lang="en-US" b="1">
                <a:solidFill>
                  <a:schemeClr val="bg1"/>
                </a:solidFill>
                <a:latin typeface="Lato"/>
              </a:rPr>
              <a:t>lives</a:t>
            </a:r>
            <a:r>
              <a:rPr lang="en-US">
                <a:solidFill>
                  <a:schemeClr val="bg1"/>
                </a:solidFill>
                <a:latin typeface="Lato"/>
              </a:rPr>
              <a:t>, their </a:t>
            </a:r>
            <a:r>
              <a:rPr lang="en-US" b="1">
                <a:solidFill>
                  <a:schemeClr val="bg1"/>
                </a:solidFill>
                <a:latin typeface="Lato"/>
              </a:rPr>
              <a:t>futures</a:t>
            </a:r>
            <a:r>
              <a:rPr lang="en-US">
                <a:solidFill>
                  <a:schemeClr val="bg1"/>
                </a:solidFill>
                <a:latin typeface="Lato"/>
              </a:rPr>
              <a:t>..."</a:t>
            </a:r>
            <a:endParaRPr lang="en-US">
              <a:solidFill>
                <a:schemeClr val="bg1"/>
              </a:solidFill>
              <a:latin typeface="Lato"/>
              <a:cs typeface="Calibri"/>
            </a:endParaRPr>
          </a:p>
        </p:txBody>
      </p:sp>
      <p:sp>
        <p:nvSpPr>
          <p:cNvPr id="11" name="TextBox 10">
            <a:extLst>
              <a:ext uri="{FF2B5EF4-FFF2-40B4-BE49-F238E27FC236}">
                <a16:creationId xmlns:a16="http://schemas.microsoft.com/office/drawing/2014/main" id="{44745B6E-2CA0-42AA-AD23-173A753AF904}"/>
              </a:ext>
            </a:extLst>
          </p:cNvPr>
          <p:cNvSpPr txBox="1"/>
          <p:nvPr/>
        </p:nvSpPr>
        <p:spPr>
          <a:xfrm>
            <a:off x="8290729" y="1096760"/>
            <a:ext cx="3828391" cy="26987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b="1">
                <a:solidFill>
                  <a:schemeClr val="tx1">
                    <a:lumMod val="65000"/>
                    <a:lumOff val="35000"/>
                  </a:schemeClr>
                </a:solidFill>
                <a:latin typeface="Helvetica Neue"/>
                <a:ea typeface="+mj-ea"/>
              </a:rPr>
              <a:t>A </a:t>
            </a:r>
            <a:r>
              <a:rPr lang="en-US" b="1" err="1">
                <a:solidFill>
                  <a:schemeClr val="tx1">
                    <a:lumMod val="65000"/>
                    <a:lumOff val="35000"/>
                  </a:schemeClr>
                </a:solidFill>
                <a:latin typeface="Helvetica Neue"/>
                <a:ea typeface="+mj-ea"/>
              </a:rPr>
              <a:t>deepfake</a:t>
            </a:r>
            <a:r>
              <a:rPr lang="en-US" b="1">
                <a:solidFill>
                  <a:schemeClr val="tx1">
                    <a:lumMod val="65000"/>
                    <a:lumOff val="35000"/>
                  </a:schemeClr>
                </a:solidFill>
                <a:latin typeface="Helvetica Neue"/>
                <a:ea typeface="+mj-ea"/>
              </a:rPr>
              <a:t> of Mark </a:t>
            </a:r>
            <a:r>
              <a:rPr lang="en-US" b="1" err="1">
                <a:solidFill>
                  <a:schemeClr val="tx1">
                    <a:lumMod val="65000"/>
                    <a:lumOff val="35000"/>
                  </a:schemeClr>
                </a:solidFill>
                <a:latin typeface="Helvetica Neue"/>
                <a:ea typeface="+mj-ea"/>
              </a:rPr>
              <a:t>Zuckerburg</a:t>
            </a:r>
            <a:r>
              <a:rPr lang="en-US" b="1">
                <a:solidFill>
                  <a:schemeClr val="tx1">
                    <a:lumMod val="65000"/>
                    <a:lumOff val="35000"/>
                  </a:schemeClr>
                </a:solidFill>
                <a:latin typeface="Helvetica Neue"/>
                <a:ea typeface="+mj-ea"/>
              </a:rPr>
              <a:t>, CEO of Facebook, is released online as a part of an art installation in the UK...</a:t>
            </a:r>
            <a:endParaRPr lang="en-US" b="1">
              <a:solidFill>
                <a:schemeClr val="tx1">
                  <a:lumMod val="65000"/>
                  <a:lumOff val="35000"/>
                </a:schemeClr>
              </a:solidFill>
              <a:latin typeface="Helvetica Neue"/>
              <a:ea typeface="+mj-ea"/>
              <a:cs typeface="Calibri" panose="020F0502020204030204"/>
            </a:endParaRPr>
          </a:p>
        </p:txBody>
      </p:sp>
      <p:pic>
        <p:nvPicPr>
          <p:cNvPr id="13" name="Picture 9">
            <a:extLst>
              <a:ext uri="{FF2B5EF4-FFF2-40B4-BE49-F238E27FC236}">
                <a16:creationId xmlns:a16="http://schemas.microsoft.com/office/drawing/2014/main" id="{C640032F-FBFF-4300-B511-4ED019390D86}"/>
              </a:ext>
            </a:extLst>
          </p:cNvPr>
          <p:cNvPicPr>
            <a:picLocks noChangeAspect="1"/>
          </p:cNvPicPr>
          <p:nvPr/>
        </p:nvPicPr>
        <p:blipFill rotWithShape="1">
          <a:blip r:embed="rId4"/>
          <a:srcRect l="8000" t="15929" r="4889" b="15929"/>
          <a:stretch/>
        </p:blipFill>
        <p:spPr>
          <a:xfrm>
            <a:off x="7728641" y="5151231"/>
            <a:ext cx="1124176" cy="887821"/>
          </a:xfrm>
          <a:prstGeom prst="rect">
            <a:avLst/>
          </a:prstGeom>
        </p:spPr>
      </p:pic>
      <p:pic>
        <p:nvPicPr>
          <p:cNvPr id="15" name="Picture 15" descr="Logo, icon&#10;&#10;Description automatically generated">
            <a:extLst>
              <a:ext uri="{FF2B5EF4-FFF2-40B4-BE49-F238E27FC236}">
                <a16:creationId xmlns:a16="http://schemas.microsoft.com/office/drawing/2014/main" id="{47A0F2CC-85BF-4E67-BB53-4851ABB11417}"/>
              </a:ext>
            </a:extLst>
          </p:cNvPr>
          <p:cNvPicPr>
            <a:picLocks noChangeAspect="1"/>
          </p:cNvPicPr>
          <p:nvPr/>
        </p:nvPicPr>
        <p:blipFill>
          <a:blip r:embed="rId5"/>
          <a:stretch>
            <a:fillRect/>
          </a:stretch>
        </p:blipFill>
        <p:spPr>
          <a:xfrm>
            <a:off x="7830240" y="3785982"/>
            <a:ext cx="927100" cy="952500"/>
          </a:xfrm>
          <a:prstGeom prst="rect">
            <a:avLst/>
          </a:prstGeom>
        </p:spPr>
      </p:pic>
      <p:sp>
        <p:nvSpPr>
          <p:cNvPr id="16" name="TextBox 15">
            <a:extLst>
              <a:ext uri="{FF2B5EF4-FFF2-40B4-BE49-F238E27FC236}">
                <a16:creationId xmlns:a16="http://schemas.microsoft.com/office/drawing/2014/main" id="{B267FF18-142A-4DA6-A0C5-B516FC5507CD}"/>
              </a:ext>
            </a:extLst>
          </p:cNvPr>
          <p:cNvSpPr txBox="1"/>
          <p:nvPr/>
        </p:nvSpPr>
        <p:spPr>
          <a:xfrm>
            <a:off x="9024040" y="4001882"/>
            <a:ext cx="3302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595959"/>
                </a:solidFill>
                <a:latin typeface="Helvetica Neue"/>
                <a:cs typeface="Segoe UI"/>
              </a:rPr>
              <a:t>Amassing 140K+ views on Instagram</a:t>
            </a:r>
            <a:r>
              <a:rPr lang="en-US">
                <a:latin typeface="Helvetica Neue"/>
                <a:cs typeface="Segoe UI"/>
              </a:rPr>
              <a:t>​</a:t>
            </a:r>
          </a:p>
          <a:p>
            <a:endParaRPr lang="en-US">
              <a:latin typeface="Helvetica Neue"/>
              <a:cs typeface="Segoe UI"/>
            </a:endParaRPr>
          </a:p>
          <a:p>
            <a:endParaRPr lang="en-US">
              <a:latin typeface="Helvetica Neue"/>
              <a:cs typeface="Segoe UI"/>
            </a:endParaRPr>
          </a:p>
          <a:p>
            <a:r>
              <a:rPr lang="en-US">
                <a:latin typeface="Helvetica Neue"/>
                <a:cs typeface="Segoe UI"/>
              </a:rPr>
              <a:t>​</a:t>
            </a:r>
          </a:p>
          <a:p>
            <a:r>
              <a:rPr lang="en-US" b="1">
                <a:solidFill>
                  <a:srgbClr val="595959"/>
                </a:solidFill>
                <a:latin typeface="Helvetica Neue"/>
                <a:cs typeface="Segoe UI"/>
              </a:rPr>
              <a:t>And 100K more views on YouTube</a:t>
            </a:r>
          </a:p>
        </p:txBody>
      </p:sp>
    </p:spTree>
    <p:extLst>
      <p:ext uri="{BB962C8B-B14F-4D97-AF65-F5344CB8AC3E}">
        <p14:creationId xmlns:p14="http://schemas.microsoft.com/office/powerpoint/2010/main" val="2247687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 name="Picture 2" descr="Padlock on computer motherboard">
            <a:extLst>
              <a:ext uri="{FF2B5EF4-FFF2-40B4-BE49-F238E27FC236}">
                <a16:creationId xmlns:a16="http://schemas.microsoft.com/office/drawing/2014/main" id="{8A260083-A426-4553-BCEF-E1D985652279}"/>
              </a:ext>
            </a:extLst>
          </p:cNvPr>
          <p:cNvPicPr>
            <a:picLocks noChangeAspect="1"/>
          </p:cNvPicPr>
          <p:nvPr/>
        </p:nvPicPr>
        <p:blipFill rotWithShape="1">
          <a:blip r:embed="rId3"/>
          <a:srcRect r="3182" b="-1"/>
          <a:stretch/>
        </p:blipFill>
        <p:spPr>
          <a:xfrm>
            <a:off x="20" y="10"/>
            <a:ext cx="9947062" cy="6857990"/>
          </a:xfrm>
          <a:prstGeom prst="rect">
            <a:avLst/>
          </a:prstGeom>
        </p:spPr>
      </p:pic>
      <p:sp>
        <p:nvSpPr>
          <p:cNvPr id="13" name="Freeform: Shape 1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7" name="Freeform: Shape 1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TextBox 5">
            <a:extLst>
              <a:ext uri="{FF2B5EF4-FFF2-40B4-BE49-F238E27FC236}">
                <a16:creationId xmlns:a16="http://schemas.microsoft.com/office/drawing/2014/main" id="{BD5EC6D7-2DA1-47EE-B2AB-900A69D5BAFE}"/>
              </a:ext>
            </a:extLst>
          </p:cNvPr>
          <p:cNvSpPr txBox="1"/>
          <p:nvPr/>
        </p:nvSpPr>
        <p:spPr>
          <a:xfrm>
            <a:off x="8123884" y="1218020"/>
            <a:ext cx="3633747" cy="333590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000" b="1">
                <a:solidFill>
                  <a:schemeClr val="tx1">
                    <a:lumMod val="65000"/>
                    <a:lumOff val="35000"/>
                  </a:schemeClr>
                </a:solidFill>
                <a:latin typeface="Lato"/>
                <a:ea typeface="+mn-lt"/>
                <a:cs typeface="+mn-lt"/>
              </a:rPr>
              <a:t>In 2018, a group used leaked personal data and photographs to try to </a:t>
            </a:r>
            <a:r>
              <a:rPr lang="en-US" sz="2000" b="1">
                <a:solidFill>
                  <a:srgbClr val="FF0000"/>
                </a:solidFill>
                <a:latin typeface="Lato"/>
                <a:ea typeface="+mn-lt"/>
                <a:cs typeface="+mn-lt"/>
              </a:rPr>
              <a:t>steal money through Alipay</a:t>
            </a:r>
            <a:r>
              <a:rPr lang="en-US" sz="2000" b="1">
                <a:solidFill>
                  <a:schemeClr val="tx1">
                    <a:lumMod val="65000"/>
                    <a:lumOff val="35000"/>
                  </a:schemeClr>
                </a:solidFill>
                <a:latin typeface="Lato"/>
                <a:ea typeface="+mn-lt"/>
                <a:cs typeface="+mn-lt"/>
              </a:rPr>
              <a:t> using </a:t>
            </a:r>
            <a:r>
              <a:rPr lang="en-US" sz="2000" b="1">
                <a:solidFill>
                  <a:srgbClr val="FF0000"/>
                </a:solidFill>
                <a:latin typeface="Lato"/>
                <a:ea typeface="+mn-lt"/>
                <a:cs typeface="+mn-lt"/>
              </a:rPr>
              <a:t>3D avatars</a:t>
            </a:r>
            <a:r>
              <a:rPr lang="en-US" sz="2000" b="1">
                <a:solidFill>
                  <a:schemeClr val="tx1">
                    <a:lumMod val="65000"/>
                    <a:lumOff val="35000"/>
                  </a:schemeClr>
                </a:solidFill>
                <a:latin typeface="Lato"/>
                <a:ea typeface="+mn-lt"/>
                <a:cs typeface="+mn-lt"/>
              </a:rPr>
              <a:t> to fool the facial recognition.</a:t>
            </a:r>
            <a:endParaRPr lang="en-US" sz="2000" b="1">
              <a:solidFill>
                <a:schemeClr val="tx1">
                  <a:lumMod val="65000"/>
                  <a:lumOff val="35000"/>
                </a:schemeClr>
              </a:solidFill>
              <a:latin typeface="Lato"/>
              <a:cs typeface="Calibri"/>
            </a:endParaRPr>
          </a:p>
          <a:p>
            <a:pPr>
              <a:lnSpc>
                <a:spcPct val="90000"/>
              </a:lnSpc>
              <a:spcAft>
                <a:spcPts val="600"/>
              </a:spcAft>
            </a:pPr>
            <a:endParaRPr lang="en-US" sz="2000" b="1">
              <a:solidFill>
                <a:schemeClr val="tx1">
                  <a:lumMod val="65000"/>
                  <a:lumOff val="35000"/>
                </a:schemeClr>
              </a:solidFill>
              <a:latin typeface="Lato"/>
              <a:ea typeface="+mn-lt"/>
              <a:cs typeface="+mn-lt"/>
            </a:endParaRPr>
          </a:p>
          <a:p>
            <a:pPr>
              <a:lnSpc>
                <a:spcPct val="90000"/>
              </a:lnSpc>
              <a:spcAft>
                <a:spcPts val="600"/>
              </a:spcAft>
            </a:pPr>
            <a:r>
              <a:rPr lang="en-US" sz="2000" b="1">
                <a:solidFill>
                  <a:schemeClr val="tx1">
                    <a:lumMod val="65000"/>
                    <a:lumOff val="35000"/>
                  </a:schemeClr>
                </a:solidFill>
                <a:latin typeface="Lato"/>
                <a:ea typeface="+mn-lt"/>
                <a:cs typeface="+mn-lt"/>
              </a:rPr>
              <a:t>In one case, a bundle of 5,000 images of faces was being sold for only 10 Yuan ($1.40 USD)</a:t>
            </a:r>
          </a:p>
          <a:p>
            <a:pPr>
              <a:lnSpc>
                <a:spcPct val="90000"/>
              </a:lnSpc>
              <a:spcAft>
                <a:spcPts val="600"/>
              </a:spcAft>
            </a:pPr>
            <a:endParaRPr lang="en-US" sz="2000" b="1">
              <a:solidFill>
                <a:schemeClr val="tx1">
                  <a:lumMod val="65000"/>
                  <a:lumOff val="35000"/>
                </a:schemeClr>
              </a:solidFill>
              <a:latin typeface="Lato"/>
              <a:cs typeface="Calibri"/>
            </a:endParaRPr>
          </a:p>
        </p:txBody>
      </p:sp>
    </p:spTree>
    <p:extLst>
      <p:ext uri="{BB962C8B-B14F-4D97-AF65-F5344CB8AC3E}">
        <p14:creationId xmlns:p14="http://schemas.microsoft.com/office/powerpoint/2010/main" val="2805954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Free picture: cliff, adventure, mountain peak, mountain ...">
            <a:extLst>
              <a:ext uri="{FF2B5EF4-FFF2-40B4-BE49-F238E27FC236}">
                <a16:creationId xmlns:a16="http://schemas.microsoft.com/office/drawing/2014/main" id="{D59804EF-8D1F-4F5B-83AA-3DA1F2534E9D}"/>
              </a:ext>
            </a:extLst>
          </p:cNvPr>
          <p:cNvPicPr>
            <a:picLocks noChangeAspect="1"/>
          </p:cNvPicPr>
          <p:nvPr/>
        </p:nvPicPr>
        <p:blipFill rotWithShape="1">
          <a:blip r:embed="rId2">
            <a:alphaModFix amt="35000"/>
          </a:blip>
          <a:srcRect t="22680"/>
          <a:stretch/>
        </p:blipFill>
        <p:spPr>
          <a:xfrm>
            <a:off x="20" y="10"/>
            <a:ext cx="12191980" cy="6857990"/>
          </a:xfrm>
          <a:prstGeom prst="rect">
            <a:avLst/>
          </a:prstGeom>
        </p:spPr>
      </p:pic>
      <p:cxnSp>
        <p:nvCxnSpPr>
          <p:cNvPr id="79" name="Straight Connector 7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748C8E2-73C5-4388-9A52-08CF8A6F8166}"/>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a:lnSpc>
                <a:spcPct val="90000"/>
              </a:lnSpc>
              <a:spcAft>
                <a:spcPts val="600"/>
              </a:spcAft>
            </a:pPr>
            <a:r>
              <a:rPr lang="en-US" sz="2400">
                <a:solidFill>
                  <a:srgbClr val="FFFFFF"/>
                </a:solidFill>
              </a:rPr>
              <a:t>If generation/detection are in an </a:t>
            </a:r>
            <a:r>
              <a:rPr lang="en-US" sz="2400" b="1">
                <a:solidFill>
                  <a:srgbClr val="FF0000"/>
                </a:solidFill>
              </a:rPr>
              <a:t>arms race</a:t>
            </a:r>
            <a:r>
              <a:rPr lang="en-US" sz="2400">
                <a:solidFill>
                  <a:srgbClr val="FFFFFF"/>
                </a:solidFill>
              </a:rPr>
              <a:t>, how do we detect forgery methods we’ve </a:t>
            </a:r>
            <a:r>
              <a:rPr lang="en-US" sz="2400" b="1">
                <a:solidFill>
                  <a:srgbClr val="FF0000"/>
                </a:solidFill>
              </a:rPr>
              <a:t>never seen</a:t>
            </a:r>
            <a:r>
              <a:rPr lang="en-US" sz="2400">
                <a:solidFill>
                  <a:srgbClr val="FFFFFF"/>
                </a:solidFill>
              </a:rPr>
              <a:t>? </a:t>
            </a:r>
            <a:endParaRPr lang="en-US" sz="2400">
              <a:cs typeface="Calibri"/>
            </a:endParaRPr>
          </a:p>
          <a:p>
            <a:pPr indent="-228600">
              <a:lnSpc>
                <a:spcPct val="90000"/>
              </a:lnSpc>
              <a:spcAft>
                <a:spcPts val="600"/>
              </a:spcAft>
              <a:buFont typeface="Arial" panose="020B0604020202020204" pitchFamily="34" charset="0"/>
              <a:buChar char="•"/>
            </a:pPr>
            <a:endParaRPr lang="en-US" sz="2400">
              <a:solidFill>
                <a:srgbClr val="FFFFFF"/>
              </a:solidFill>
              <a:cs typeface="Calibri"/>
            </a:endParaRPr>
          </a:p>
          <a:p>
            <a:pPr>
              <a:lnSpc>
                <a:spcPct val="90000"/>
              </a:lnSpc>
              <a:spcAft>
                <a:spcPts val="600"/>
              </a:spcAft>
            </a:pPr>
            <a:r>
              <a:rPr lang="en-US" sz="2400" b="1"/>
              <a:t>This has yet to be solved by anyone</a:t>
            </a:r>
            <a:r>
              <a:rPr lang="en-US" sz="2400" b="1">
                <a:solidFill>
                  <a:srgbClr val="FFFFFF"/>
                </a:solidFill>
              </a:rPr>
              <a:t>!</a:t>
            </a:r>
            <a:endParaRPr lang="en-US" sz="2400" b="1">
              <a:solidFill>
                <a:srgbClr val="FFFFFF"/>
              </a:solidFill>
              <a:cs typeface="Calibri"/>
            </a:endParaRPr>
          </a:p>
        </p:txBody>
      </p:sp>
    </p:spTree>
    <p:extLst>
      <p:ext uri="{BB962C8B-B14F-4D97-AF65-F5344CB8AC3E}">
        <p14:creationId xmlns:p14="http://schemas.microsoft.com/office/powerpoint/2010/main" val="4074958259"/>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alpha val="88000"/>
          </a:schemeClr>
        </a:solidFill>
        <a:effectLst/>
      </p:bgPr>
    </p:bg>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EAA0D2B-2F50-4DE5-B35F-3FECDF734B94}"/>
              </a:ext>
            </a:extLst>
          </p:cNvPr>
          <p:cNvPicPr>
            <a:picLocks noChangeAspect="1"/>
          </p:cNvPicPr>
          <p:nvPr/>
        </p:nvPicPr>
        <p:blipFill>
          <a:blip r:embed="rId3">
            <a:alphaModFix amt="27000"/>
            <a:extLst>
              <a:ext uri="{28A0092B-C50C-407E-A947-70E740481C1C}">
                <a14:useLocalDpi xmlns:a14="http://schemas.microsoft.com/office/drawing/2010/main" val="0"/>
              </a:ext>
            </a:extLst>
          </a:blip>
          <a:stretch>
            <a:fillRect/>
          </a:stretch>
        </p:blipFill>
        <p:spPr>
          <a:xfrm>
            <a:off x="82061" y="263769"/>
            <a:ext cx="12027878" cy="6330462"/>
          </a:xfrm>
          <a:prstGeom prst="rect">
            <a:avLst/>
          </a:prstGeom>
        </p:spPr>
      </p:pic>
      <p:sp>
        <p:nvSpPr>
          <p:cNvPr id="5" name="TextBox 4">
            <a:extLst>
              <a:ext uri="{FF2B5EF4-FFF2-40B4-BE49-F238E27FC236}">
                <a16:creationId xmlns:a16="http://schemas.microsoft.com/office/drawing/2014/main" id="{FDDEF765-C020-4B76-913B-0C92B4C514C0}"/>
              </a:ext>
            </a:extLst>
          </p:cNvPr>
          <p:cNvSpPr txBox="1"/>
          <p:nvPr/>
        </p:nvSpPr>
        <p:spPr>
          <a:xfrm>
            <a:off x="82062" y="263769"/>
            <a:ext cx="12027878" cy="2842846"/>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b="1">
                <a:solidFill>
                  <a:schemeClr val="bg1"/>
                </a:solidFill>
                <a:latin typeface="Helvetica Neue"/>
                <a:ea typeface="+mj-ea"/>
                <a:cs typeface="+mj-cs"/>
              </a:rPr>
              <a:t>How do we combat the threat of </a:t>
            </a:r>
            <a:r>
              <a:rPr lang="en-US" sz="3600" b="1">
                <a:solidFill>
                  <a:srgbClr val="FF0000"/>
                </a:solidFill>
                <a:latin typeface="Helvetica Neue"/>
                <a:ea typeface="+mj-ea"/>
                <a:cs typeface="+mj-cs"/>
              </a:rPr>
              <a:t>misinformation</a:t>
            </a:r>
            <a:r>
              <a:rPr lang="en-US" sz="3600" b="1">
                <a:solidFill>
                  <a:schemeClr val="bg1"/>
                </a:solidFill>
                <a:latin typeface="Helvetica Neue"/>
                <a:ea typeface="+mj-ea"/>
                <a:cs typeface="+mj-cs"/>
              </a:rPr>
              <a:t>?</a:t>
            </a:r>
            <a:endParaRPr lang="en-US" sz="3600" b="1">
              <a:solidFill>
                <a:schemeClr val="bg1"/>
              </a:solidFill>
              <a:latin typeface="Helvetica Neue"/>
              <a:ea typeface="+mj-ea"/>
              <a:cs typeface="Calibri Light"/>
            </a:endParaRPr>
          </a:p>
        </p:txBody>
      </p:sp>
    </p:spTree>
    <p:extLst>
      <p:ext uri="{BB962C8B-B14F-4D97-AF65-F5344CB8AC3E}">
        <p14:creationId xmlns:p14="http://schemas.microsoft.com/office/powerpoint/2010/main" val="12968047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89AE703-9EC1-473D-8723-8E991E885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How threatening is Deepfake AI? | Analytics Insight">
            <a:extLst>
              <a:ext uri="{FF2B5EF4-FFF2-40B4-BE49-F238E27FC236}">
                <a16:creationId xmlns:a16="http://schemas.microsoft.com/office/drawing/2014/main" id="{20F3AE0A-1199-4113-A74D-EF81935C4DDC}"/>
              </a:ext>
            </a:extLst>
          </p:cNvPr>
          <p:cNvPicPr>
            <a:picLocks noChangeAspect="1"/>
          </p:cNvPicPr>
          <p:nvPr/>
        </p:nvPicPr>
        <p:blipFill rotWithShape="1">
          <a:blip r:embed="rId2"/>
          <a:srcRect l="20423" r="22172" b="-1"/>
          <a:stretch/>
        </p:blipFill>
        <p:spPr>
          <a:xfrm>
            <a:off x="20" y="10"/>
            <a:ext cx="7534636" cy="685799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ctrTitle"/>
          </p:nvPr>
        </p:nvSpPr>
        <p:spPr>
          <a:xfrm>
            <a:off x="7638143" y="2842086"/>
            <a:ext cx="4686301" cy="1406070"/>
          </a:xfrm>
        </p:spPr>
        <p:txBody>
          <a:bodyPr vert="horz" lIns="91440" tIns="45720" rIns="91440" bIns="45720" rtlCol="0" anchor="b">
            <a:noAutofit/>
          </a:bodyPr>
          <a:lstStyle/>
          <a:p>
            <a:pPr algn="l"/>
            <a:r>
              <a:rPr lang="en-US" sz="3200" b="1" kern="1200">
                <a:solidFill>
                  <a:schemeClr val="bg2">
                    <a:lumMod val="50000"/>
                  </a:schemeClr>
                </a:solidFill>
                <a:latin typeface="Helvetica Neue"/>
              </a:rPr>
              <a:t>Detecting </a:t>
            </a:r>
            <a:br>
              <a:rPr lang="en-US" sz="3200" b="1" kern="1200">
                <a:solidFill>
                  <a:schemeClr val="bg2">
                    <a:lumMod val="50000"/>
                  </a:schemeClr>
                </a:solidFill>
                <a:latin typeface="Helvetica Neue"/>
              </a:rPr>
            </a:br>
            <a:r>
              <a:rPr lang="en-US" sz="3200" b="1">
                <a:solidFill>
                  <a:schemeClr val="bg2">
                    <a:lumMod val="50000"/>
                  </a:schemeClr>
                </a:solidFill>
                <a:latin typeface="Helvetica Neue"/>
              </a:rPr>
              <a:t>AI-Altered</a:t>
            </a:r>
            <a:r>
              <a:rPr lang="en-US" sz="3200" b="1" kern="1200">
                <a:solidFill>
                  <a:schemeClr val="bg2">
                    <a:lumMod val="50000"/>
                  </a:schemeClr>
                </a:solidFill>
                <a:latin typeface="Helvetica Neue"/>
              </a:rPr>
              <a:t> Media </a:t>
            </a:r>
            <a:br>
              <a:rPr lang="en-US" sz="3200" b="1" kern="1200">
                <a:solidFill>
                  <a:schemeClr val="bg2">
                    <a:lumMod val="50000"/>
                  </a:schemeClr>
                </a:solidFill>
                <a:latin typeface="Helvetica Neue"/>
              </a:rPr>
            </a:br>
            <a:r>
              <a:rPr lang="en-US" sz="3200" b="1" kern="1200">
                <a:solidFill>
                  <a:schemeClr val="bg2">
                    <a:lumMod val="50000"/>
                  </a:schemeClr>
                </a:solidFill>
                <a:latin typeface="Helvetica Neue"/>
              </a:rPr>
              <a:t>with Deep Learning</a:t>
            </a:r>
          </a:p>
        </p:txBody>
      </p:sp>
      <p:pic>
        <p:nvPicPr>
          <p:cNvPr id="6" name="Picture 6">
            <a:extLst>
              <a:ext uri="{FF2B5EF4-FFF2-40B4-BE49-F238E27FC236}">
                <a16:creationId xmlns:a16="http://schemas.microsoft.com/office/drawing/2014/main" id="{DB5A9691-B1C0-4018-8E96-B1BCC1EA1930}"/>
              </a:ext>
            </a:extLst>
          </p:cNvPr>
          <p:cNvPicPr>
            <a:picLocks noChangeAspect="1"/>
          </p:cNvPicPr>
          <p:nvPr/>
        </p:nvPicPr>
        <p:blipFill>
          <a:blip r:embed="rId3"/>
          <a:stretch>
            <a:fillRect/>
          </a:stretch>
        </p:blipFill>
        <p:spPr>
          <a:xfrm>
            <a:off x="10195902" y="6299599"/>
            <a:ext cx="1836058" cy="367213"/>
          </a:xfrm>
          <a:prstGeom prst="rect">
            <a:avLst/>
          </a:prstGeom>
        </p:spPr>
      </p:pic>
      <p:sp>
        <p:nvSpPr>
          <p:cNvPr id="10" name="Rectangle 9">
            <a:extLst>
              <a:ext uri="{FF2B5EF4-FFF2-40B4-BE49-F238E27FC236}">
                <a16:creationId xmlns:a16="http://schemas.microsoft.com/office/drawing/2014/main" id="{26CC2463-7242-4E04-B5BA-5E4A5ED05FFA}"/>
              </a:ext>
            </a:extLst>
          </p:cNvPr>
          <p:cNvSpPr/>
          <p:nvPr/>
        </p:nvSpPr>
        <p:spPr>
          <a:xfrm>
            <a:off x="7539789" y="-4437"/>
            <a:ext cx="4653048" cy="2525845"/>
          </a:xfrm>
          <a:prstGeom prst="rect">
            <a:avLst/>
          </a:prstGeom>
          <a:solidFill>
            <a:srgbClr val="D11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5DBB62-D23E-483C-841A-D4B589FB74EB}"/>
              </a:ext>
            </a:extLst>
          </p:cNvPr>
          <p:cNvSpPr txBox="1"/>
          <p:nvPr/>
        </p:nvSpPr>
        <p:spPr>
          <a:xfrm>
            <a:off x="7774048" y="4784601"/>
            <a:ext cx="274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2">
                    <a:lumMod val="25000"/>
                  </a:schemeClr>
                </a:solidFill>
                <a:latin typeface="Lato"/>
              </a:rPr>
              <a:t>Advisor</a:t>
            </a:r>
          </a:p>
          <a:p>
            <a:r>
              <a:rPr lang="en-US">
                <a:solidFill>
                  <a:schemeClr val="bg2">
                    <a:lumMod val="25000"/>
                  </a:schemeClr>
                </a:solidFill>
                <a:latin typeface="Lato"/>
              </a:rPr>
              <a:t>Dr. Arnab Bose</a:t>
            </a:r>
          </a:p>
          <a:p>
            <a:endParaRPr lang="en-US">
              <a:solidFill>
                <a:schemeClr val="bg2">
                  <a:lumMod val="25000"/>
                </a:schemeClr>
              </a:solidFill>
              <a:latin typeface="Lato"/>
            </a:endParaRPr>
          </a:p>
          <a:p>
            <a:r>
              <a:rPr lang="en-US" b="1">
                <a:solidFill>
                  <a:schemeClr val="bg2">
                    <a:lumMod val="25000"/>
                  </a:schemeClr>
                </a:solidFill>
                <a:latin typeface="Lato"/>
              </a:rPr>
              <a:t>Presented By</a:t>
            </a:r>
          </a:p>
          <a:p>
            <a:r>
              <a:rPr lang="en-US" sz="1600">
                <a:solidFill>
                  <a:schemeClr val="bg2">
                    <a:lumMod val="25000"/>
                  </a:schemeClr>
                </a:solidFill>
                <a:latin typeface="Lato"/>
              </a:rPr>
              <a:t>Rhys Chua</a:t>
            </a:r>
          </a:p>
          <a:p>
            <a:r>
              <a:rPr lang="en-US" sz="1600">
                <a:solidFill>
                  <a:schemeClr val="bg2">
                    <a:lumMod val="25000"/>
                  </a:schemeClr>
                </a:solidFill>
                <a:latin typeface="Lato"/>
              </a:rPr>
              <a:t>Jim Fang</a:t>
            </a:r>
          </a:p>
          <a:p>
            <a:r>
              <a:rPr lang="en-US" sz="1600">
                <a:solidFill>
                  <a:schemeClr val="bg2">
                    <a:lumMod val="25000"/>
                  </a:schemeClr>
                </a:solidFill>
                <a:latin typeface="Lato"/>
              </a:rPr>
              <a:t>Jon Huff</a:t>
            </a:r>
          </a:p>
        </p:txBody>
      </p:sp>
      <p:pic>
        <p:nvPicPr>
          <p:cNvPr id="2050" name="Picture 2">
            <a:extLst>
              <a:ext uri="{FF2B5EF4-FFF2-40B4-BE49-F238E27FC236}">
                <a16:creationId xmlns:a16="http://schemas.microsoft.com/office/drawing/2014/main" id="{A1B8C3C1-FB50-4A53-848B-E3549FACF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0396" y="-72126"/>
            <a:ext cx="5466230" cy="25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22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How threatening is Deepfake AI? | Analytics Insight">
            <a:extLst>
              <a:ext uri="{FF2B5EF4-FFF2-40B4-BE49-F238E27FC236}">
                <a16:creationId xmlns:a16="http://schemas.microsoft.com/office/drawing/2014/main" id="{20F3AE0A-1199-4113-A74D-EF81935C4DDC}"/>
              </a:ext>
            </a:extLst>
          </p:cNvPr>
          <p:cNvPicPr>
            <a:picLocks noChangeAspect="1"/>
          </p:cNvPicPr>
          <p:nvPr/>
        </p:nvPicPr>
        <p:blipFill rotWithShape="1">
          <a:blip r:embed="rId2"/>
          <a:srcRect l="20423" r="22172" b="-1"/>
          <a:stretch/>
        </p:blipFill>
        <p:spPr>
          <a:xfrm>
            <a:off x="20" y="10"/>
            <a:ext cx="7534636" cy="685799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ctrTitle"/>
          </p:nvPr>
        </p:nvSpPr>
        <p:spPr>
          <a:xfrm>
            <a:off x="7638143" y="2842086"/>
            <a:ext cx="4686301" cy="1406070"/>
          </a:xfrm>
        </p:spPr>
        <p:txBody>
          <a:bodyPr vert="horz" lIns="91440" tIns="45720" rIns="91440" bIns="45720" rtlCol="0" anchor="b">
            <a:noAutofit/>
          </a:bodyPr>
          <a:lstStyle/>
          <a:p>
            <a:pPr algn="l"/>
            <a:r>
              <a:rPr lang="en-US" sz="3200" b="1" kern="1200">
                <a:solidFill>
                  <a:schemeClr val="bg2">
                    <a:lumMod val="50000"/>
                  </a:schemeClr>
                </a:solidFill>
                <a:latin typeface="Helvetica Neue"/>
              </a:rPr>
              <a:t>Detecting </a:t>
            </a:r>
            <a:br>
              <a:rPr lang="en-US" sz="3200" b="1" kern="1200">
                <a:solidFill>
                  <a:schemeClr val="bg2">
                    <a:lumMod val="50000"/>
                  </a:schemeClr>
                </a:solidFill>
                <a:latin typeface="Helvetica Neue"/>
              </a:rPr>
            </a:br>
            <a:r>
              <a:rPr lang="en-US" sz="3200" b="1">
                <a:solidFill>
                  <a:schemeClr val="bg2">
                    <a:lumMod val="50000"/>
                  </a:schemeClr>
                </a:solidFill>
                <a:latin typeface="Helvetica Neue"/>
              </a:rPr>
              <a:t>AI-Altered</a:t>
            </a:r>
            <a:r>
              <a:rPr lang="en-US" sz="3200" b="1" kern="1200">
                <a:solidFill>
                  <a:schemeClr val="bg2">
                    <a:lumMod val="50000"/>
                  </a:schemeClr>
                </a:solidFill>
                <a:latin typeface="Helvetica Neue"/>
              </a:rPr>
              <a:t> Media </a:t>
            </a:r>
            <a:br>
              <a:rPr lang="en-US" sz="3200" b="1" kern="1200">
                <a:solidFill>
                  <a:schemeClr val="bg2">
                    <a:lumMod val="50000"/>
                  </a:schemeClr>
                </a:solidFill>
                <a:latin typeface="Helvetica Neue"/>
              </a:rPr>
            </a:br>
            <a:r>
              <a:rPr lang="en-US" sz="3200" b="1" kern="1200">
                <a:solidFill>
                  <a:schemeClr val="bg2">
                    <a:lumMod val="50000"/>
                  </a:schemeClr>
                </a:solidFill>
                <a:latin typeface="Helvetica Neue"/>
              </a:rPr>
              <a:t>with Deep Learning</a:t>
            </a:r>
          </a:p>
        </p:txBody>
      </p:sp>
      <p:pic>
        <p:nvPicPr>
          <p:cNvPr id="6" name="Picture 6">
            <a:extLst>
              <a:ext uri="{FF2B5EF4-FFF2-40B4-BE49-F238E27FC236}">
                <a16:creationId xmlns:a16="http://schemas.microsoft.com/office/drawing/2014/main" id="{DB5A9691-B1C0-4018-8E96-B1BCC1EA1930}"/>
              </a:ext>
            </a:extLst>
          </p:cNvPr>
          <p:cNvPicPr>
            <a:picLocks noChangeAspect="1"/>
          </p:cNvPicPr>
          <p:nvPr/>
        </p:nvPicPr>
        <p:blipFill>
          <a:blip r:embed="rId3"/>
          <a:stretch>
            <a:fillRect/>
          </a:stretch>
        </p:blipFill>
        <p:spPr>
          <a:xfrm>
            <a:off x="10195902" y="6299599"/>
            <a:ext cx="1836058" cy="367213"/>
          </a:xfrm>
          <a:prstGeom prst="rect">
            <a:avLst/>
          </a:prstGeom>
        </p:spPr>
      </p:pic>
      <p:sp>
        <p:nvSpPr>
          <p:cNvPr id="10" name="Rectangle 9">
            <a:extLst>
              <a:ext uri="{FF2B5EF4-FFF2-40B4-BE49-F238E27FC236}">
                <a16:creationId xmlns:a16="http://schemas.microsoft.com/office/drawing/2014/main" id="{26CC2463-7242-4E04-B5BA-5E4A5ED05FFA}"/>
              </a:ext>
            </a:extLst>
          </p:cNvPr>
          <p:cNvSpPr/>
          <p:nvPr/>
        </p:nvSpPr>
        <p:spPr>
          <a:xfrm>
            <a:off x="7539789" y="-4437"/>
            <a:ext cx="4653048" cy="2525845"/>
          </a:xfrm>
          <a:prstGeom prst="rect">
            <a:avLst/>
          </a:prstGeom>
          <a:solidFill>
            <a:srgbClr val="D11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5DBB62-D23E-483C-841A-D4B589FB74EB}"/>
              </a:ext>
            </a:extLst>
          </p:cNvPr>
          <p:cNvSpPr txBox="1"/>
          <p:nvPr/>
        </p:nvSpPr>
        <p:spPr>
          <a:xfrm>
            <a:off x="7774048" y="4784601"/>
            <a:ext cx="274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2">
                    <a:lumMod val="25000"/>
                  </a:schemeClr>
                </a:solidFill>
                <a:latin typeface="Lato"/>
              </a:rPr>
              <a:t>Advisor</a:t>
            </a:r>
          </a:p>
          <a:p>
            <a:r>
              <a:rPr lang="en-US">
                <a:solidFill>
                  <a:schemeClr val="bg2">
                    <a:lumMod val="25000"/>
                  </a:schemeClr>
                </a:solidFill>
                <a:latin typeface="Lato"/>
              </a:rPr>
              <a:t>Dr. Arnab Bose</a:t>
            </a:r>
          </a:p>
          <a:p>
            <a:endParaRPr lang="en-US">
              <a:solidFill>
                <a:schemeClr val="bg2">
                  <a:lumMod val="25000"/>
                </a:schemeClr>
              </a:solidFill>
              <a:latin typeface="Lato"/>
            </a:endParaRPr>
          </a:p>
          <a:p>
            <a:r>
              <a:rPr lang="en-US" b="1">
                <a:solidFill>
                  <a:schemeClr val="bg2">
                    <a:lumMod val="25000"/>
                  </a:schemeClr>
                </a:solidFill>
                <a:latin typeface="Lato"/>
              </a:rPr>
              <a:t>Presented By</a:t>
            </a:r>
          </a:p>
          <a:p>
            <a:r>
              <a:rPr lang="en-US" sz="1600">
                <a:solidFill>
                  <a:schemeClr val="bg2">
                    <a:lumMod val="25000"/>
                  </a:schemeClr>
                </a:solidFill>
                <a:latin typeface="Lato"/>
              </a:rPr>
              <a:t>Rhys Chua</a:t>
            </a:r>
          </a:p>
          <a:p>
            <a:r>
              <a:rPr lang="en-US" sz="1600">
                <a:solidFill>
                  <a:schemeClr val="bg2">
                    <a:lumMod val="25000"/>
                  </a:schemeClr>
                </a:solidFill>
                <a:latin typeface="Lato"/>
              </a:rPr>
              <a:t>Jim Fang</a:t>
            </a:r>
          </a:p>
          <a:p>
            <a:r>
              <a:rPr lang="en-US" sz="1600">
                <a:solidFill>
                  <a:schemeClr val="bg2">
                    <a:lumMod val="25000"/>
                  </a:schemeClr>
                </a:solidFill>
                <a:latin typeface="Lato"/>
              </a:rPr>
              <a:t>Jon Huff</a:t>
            </a:r>
          </a:p>
        </p:txBody>
      </p:sp>
      <p:pic>
        <p:nvPicPr>
          <p:cNvPr id="2050" name="Picture 2">
            <a:extLst>
              <a:ext uri="{FF2B5EF4-FFF2-40B4-BE49-F238E27FC236}">
                <a16:creationId xmlns:a16="http://schemas.microsoft.com/office/drawing/2014/main" id="{A1B8C3C1-FB50-4A53-848B-E3549FACF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7399" y="302074"/>
            <a:ext cx="4094561" cy="1873262"/>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201D641D-3ADB-4F09-9521-3921EAFFF50F}"/>
              </a:ext>
            </a:extLst>
          </p:cNvPr>
          <p:cNvSpPr/>
          <p:nvPr/>
        </p:nvSpPr>
        <p:spPr>
          <a:xfrm>
            <a:off x="3513763" y="289083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2E631A3-C2E4-4FDC-AD01-10F21C77C85A}"/>
              </a:ext>
            </a:extLst>
          </p:cNvPr>
          <p:cNvSpPr/>
          <p:nvPr/>
        </p:nvSpPr>
        <p:spPr>
          <a:xfrm>
            <a:off x="4015485" y="289083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5E904D4-AD69-4E41-B726-D5BBA78D841F}"/>
              </a:ext>
            </a:extLst>
          </p:cNvPr>
          <p:cNvSpPr/>
          <p:nvPr/>
        </p:nvSpPr>
        <p:spPr>
          <a:xfrm>
            <a:off x="4765498" y="226240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DF0FF28-E877-4AB8-861B-A415FCD67338}"/>
              </a:ext>
            </a:extLst>
          </p:cNvPr>
          <p:cNvSpPr/>
          <p:nvPr/>
        </p:nvSpPr>
        <p:spPr>
          <a:xfrm>
            <a:off x="2957246" y="226240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51B7E55-4BFB-4CFD-9D4F-6F97796C8F13}"/>
              </a:ext>
            </a:extLst>
          </p:cNvPr>
          <p:cNvSpPr/>
          <p:nvPr/>
        </p:nvSpPr>
        <p:spPr>
          <a:xfrm>
            <a:off x="2550297" y="2450726"/>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91BE54-B7C8-4C3C-AA14-6458E9A7E974}"/>
              </a:ext>
            </a:extLst>
          </p:cNvPr>
          <p:cNvSpPr/>
          <p:nvPr/>
        </p:nvSpPr>
        <p:spPr>
          <a:xfrm>
            <a:off x="5032562" y="252140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AB21238-9A8F-4BD4-A4EE-8E666CB56475}"/>
              </a:ext>
            </a:extLst>
          </p:cNvPr>
          <p:cNvSpPr/>
          <p:nvPr/>
        </p:nvSpPr>
        <p:spPr>
          <a:xfrm>
            <a:off x="3347665" y="3628865"/>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845F7C-BDDF-4822-BCFF-9B920D6C2BF7}"/>
              </a:ext>
            </a:extLst>
          </p:cNvPr>
          <p:cNvSpPr/>
          <p:nvPr/>
        </p:nvSpPr>
        <p:spPr>
          <a:xfrm>
            <a:off x="4159459" y="3600793"/>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B86827-AB20-49DF-92BB-9E3E42409595}"/>
              </a:ext>
            </a:extLst>
          </p:cNvPr>
          <p:cNvSpPr/>
          <p:nvPr/>
        </p:nvSpPr>
        <p:spPr>
          <a:xfrm>
            <a:off x="3162729" y="406037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6B3D3D0-D48C-432F-9D5F-F15867E4A4AF}"/>
              </a:ext>
            </a:extLst>
          </p:cNvPr>
          <p:cNvSpPr/>
          <p:nvPr/>
        </p:nvSpPr>
        <p:spPr>
          <a:xfrm>
            <a:off x="3732725" y="39699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E29318F-9782-4350-B719-A15807EDB887}"/>
              </a:ext>
            </a:extLst>
          </p:cNvPr>
          <p:cNvSpPr/>
          <p:nvPr/>
        </p:nvSpPr>
        <p:spPr>
          <a:xfrm>
            <a:off x="3953255" y="39699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689B6C8-5E07-46CE-85D2-46FE83EFB0BA}"/>
              </a:ext>
            </a:extLst>
          </p:cNvPr>
          <p:cNvSpPr/>
          <p:nvPr/>
        </p:nvSpPr>
        <p:spPr>
          <a:xfrm>
            <a:off x="4504853" y="39699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BCE58DB-8CEC-4704-B891-E1C59236CA60}"/>
              </a:ext>
            </a:extLst>
          </p:cNvPr>
          <p:cNvSpPr/>
          <p:nvPr/>
        </p:nvSpPr>
        <p:spPr>
          <a:xfrm>
            <a:off x="3717021" y="4362196"/>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2413DAE-FFFE-4979-8BBC-33FC155C94FB}"/>
              </a:ext>
            </a:extLst>
          </p:cNvPr>
          <p:cNvSpPr/>
          <p:nvPr/>
        </p:nvSpPr>
        <p:spPr>
          <a:xfrm>
            <a:off x="3953255" y="4358411"/>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2D4A4A1-CDE2-48AC-9E3A-5FF7572C8A79}"/>
              </a:ext>
            </a:extLst>
          </p:cNvPr>
          <p:cNvSpPr/>
          <p:nvPr/>
        </p:nvSpPr>
        <p:spPr>
          <a:xfrm>
            <a:off x="3479150" y="487526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3EBDF0F-B782-4A84-9BDF-84BF700F9138}"/>
              </a:ext>
            </a:extLst>
          </p:cNvPr>
          <p:cNvSpPr/>
          <p:nvPr/>
        </p:nvSpPr>
        <p:spPr>
          <a:xfrm>
            <a:off x="4100371" y="487526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77EB0FE-B7E3-49A5-94F2-C356BD2ECA7C}"/>
              </a:ext>
            </a:extLst>
          </p:cNvPr>
          <p:cNvSpPr/>
          <p:nvPr/>
        </p:nvSpPr>
        <p:spPr>
          <a:xfrm>
            <a:off x="2619523" y="4177474"/>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B377D81-261B-4AFE-A0B4-071DF2015651}"/>
              </a:ext>
            </a:extLst>
          </p:cNvPr>
          <p:cNvSpPr/>
          <p:nvPr/>
        </p:nvSpPr>
        <p:spPr>
          <a:xfrm>
            <a:off x="5000121" y="4142133"/>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6218F76-FECD-49DE-A9AD-120223DF1389}"/>
              </a:ext>
            </a:extLst>
          </p:cNvPr>
          <p:cNvSpPr/>
          <p:nvPr/>
        </p:nvSpPr>
        <p:spPr>
          <a:xfrm>
            <a:off x="2289425" y="3197350"/>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28E4469-D6AA-406E-BD18-FBC81903549C}"/>
              </a:ext>
            </a:extLst>
          </p:cNvPr>
          <p:cNvSpPr/>
          <p:nvPr/>
        </p:nvSpPr>
        <p:spPr>
          <a:xfrm>
            <a:off x="5233304" y="307574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EF88DE6-CD3F-4012-B634-3EE18AB33D42}"/>
              </a:ext>
            </a:extLst>
          </p:cNvPr>
          <p:cNvSpPr/>
          <p:nvPr/>
        </p:nvSpPr>
        <p:spPr>
          <a:xfrm>
            <a:off x="2884742" y="128938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788AAA5-F366-4B3F-9780-F332DA76D39E}"/>
              </a:ext>
            </a:extLst>
          </p:cNvPr>
          <p:cNvSpPr/>
          <p:nvPr/>
        </p:nvSpPr>
        <p:spPr>
          <a:xfrm>
            <a:off x="3767338" y="2227061"/>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3ADED79-14BB-419E-871D-3ADFEA9509A8}"/>
              </a:ext>
            </a:extLst>
          </p:cNvPr>
          <p:cNvSpPr/>
          <p:nvPr/>
        </p:nvSpPr>
        <p:spPr>
          <a:xfrm>
            <a:off x="3801951" y="111733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17DEA6-824F-4D18-A265-02136A218050}"/>
              </a:ext>
            </a:extLst>
          </p:cNvPr>
          <p:cNvSpPr/>
          <p:nvPr/>
        </p:nvSpPr>
        <p:spPr>
          <a:xfrm>
            <a:off x="4650496" y="1360071"/>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D09A576-E737-43A0-806F-F3D205976893}"/>
              </a:ext>
            </a:extLst>
          </p:cNvPr>
          <p:cNvSpPr/>
          <p:nvPr/>
        </p:nvSpPr>
        <p:spPr>
          <a:xfrm>
            <a:off x="1981201" y="2592090"/>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849AD45-7709-46F2-8716-F10BA0C6ACEF}"/>
              </a:ext>
            </a:extLst>
          </p:cNvPr>
          <p:cNvSpPr/>
          <p:nvPr/>
        </p:nvSpPr>
        <p:spPr>
          <a:xfrm>
            <a:off x="5617372" y="255149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D612C77-9321-4A5D-86C0-15D38659D23D}"/>
              </a:ext>
            </a:extLst>
          </p:cNvPr>
          <p:cNvSpPr/>
          <p:nvPr/>
        </p:nvSpPr>
        <p:spPr>
          <a:xfrm>
            <a:off x="5371934" y="3580462"/>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C380F0F-4FED-4CA0-A3AA-4FC390BD92E9}"/>
              </a:ext>
            </a:extLst>
          </p:cNvPr>
          <p:cNvSpPr/>
          <p:nvPr/>
        </p:nvSpPr>
        <p:spPr>
          <a:xfrm>
            <a:off x="2254740" y="3628865"/>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951CA76-6F82-4287-90FB-940BCDD015AA}"/>
              </a:ext>
            </a:extLst>
          </p:cNvPr>
          <p:cNvCxnSpPr>
            <a:cxnSpLocks/>
            <a:stCxn id="31" idx="7"/>
            <a:endCxn id="14" idx="0"/>
          </p:cNvCxnSpPr>
          <p:nvPr/>
        </p:nvCxnSpPr>
        <p:spPr>
          <a:xfrm flipH="1">
            <a:off x="2584910" y="1299740"/>
            <a:ext cx="358920" cy="115098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BFE7218-D030-4102-8A09-3F5F8BB0FBB7}"/>
              </a:ext>
            </a:extLst>
          </p:cNvPr>
          <p:cNvCxnSpPr>
            <a:cxnSpLocks/>
            <a:stCxn id="33" idx="2"/>
            <a:endCxn id="31" idx="6"/>
          </p:cNvCxnSpPr>
          <p:nvPr/>
        </p:nvCxnSpPr>
        <p:spPr>
          <a:xfrm flipH="1">
            <a:off x="2953968" y="1152680"/>
            <a:ext cx="847983" cy="1720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631D590-D9BA-4B54-95CC-7061A202A1D2}"/>
              </a:ext>
            </a:extLst>
          </p:cNvPr>
          <p:cNvCxnSpPr>
            <a:cxnSpLocks/>
            <a:stCxn id="34" idx="1"/>
            <a:endCxn id="33" idx="6"/>
          </p:cNvCxnSpPr>
          <p:nvPr/>
        </p:nvCxnSpPr>
        <p:spPr>
          <a:xfrm flipH="1" flipV="1">
            <a:off x="3871177" y="1152680"/>
            <a:ext cx="789457" cy="217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1F43B3-108E-40B6-86FB-5A67CBE65FA1}"/>
              </a:ext>
            </a:extLst>
          </p:cNvPr>
          <p:cNvCxnSpPr>
            <a:cxnSpLocks/>
            <a:stCxn id="33" idx="4"/>
            <a:endCxn id="32" idx="0"/>
          </p:cNvCxnSpPr>
          <p:nvPr/>
        </p:nvCxnSpPr>
        <p:spPr>
          <a:xfrm flipH="1">
            <a:off x="3801951" y="1188021"/>
            <a:ext cx="34613" cy="10390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8D0FC0B-CD34-49FD-973A-F944540208A0}"/>
              </a:ext>
            </a:extLst>
          </p:cNvPr>
          <p:cNvCxnSpPr>
            <a:cxnSpLocks/>
            <a:stCxn id="32" idx="2"/>
            <a:endCxn id="13" idx="6"/>
          </p:cNvCxnSpPr>
          <p:nvPr/>
        </p:nvCxnSpPr>
        <p:spPr>
          <a:xfrm flipH="1">
            <a:off x="3026472" y="2262402"/>
            <a:ext cx="740866" cy="353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6F35C13-A4E3-4348-8917-67D6AAEBFCBC}"/>
              </a:ext>
            </a:extLst>
          </p:cNvPr>
          <p:cNvCxnSpPr>
            <a:cxnSpLocks/>
            <a:stCxn id="13" idx="2"/>
            <a:endCxn id="14" idx="3"/>
          </p:cNvCxnSpPr>
          <p:nvPr/>
        </p:nvCxnSpPr>
        <p:spPr>
          <a:xfrm flipH="1">
            <a:off x="2560435" y="2297743"/>
            <a:ext cx="396811" cy="2133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C2B19C8-E565-410D-BFA5-6C38A55644C6}"/>
              </a:ext>
            </a:extLst>
          </p:cNvPr>
          <p:cNvCxnSpPr>
            <a:cxnSpLocks/>
            <a:stCxn id="29" idx="4"/>
            <a:endCxn id="35" idx="4"/>
          </p:cNvCxnSpPr>
          <p:nvPr/>
        </p:nvCxnSpPr>
        <p:spPr>
          <a:xfrm flipH="1" flipV="1">
            <a:off x="2015814" y="2662772"/>
            <a:ext cx="308224" cy="6052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787F158-0075-485A-BCE6-F2D57026D93F}"/>
              </a:ext>
            </a:extLst>
          </p:cNvPr>
          <p:cNvCxnSpPr>
            <a:cxnSpLocks/>
            <a:stCxn id="38" idx="1"/>
            <a:endCxn id="35" idx="4"/>
          </p:cNvCxnSpPr>
          <p:nvPr/>
        </p:nvCxnSpPr>
        <p:spPr>
          <a:xfrm flipH="1" flipV="1">
            <a:off x="2015814" y="2662772"/>
            <a:ext cx="249064" cy="9764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90ABE75-0F30-42E7-8B18-3F586D4D0C75}"/>
              </a:ext>
            </a:extLst>
          </p:cNvPr>
          <p:cNvCxnSpPr>
            <a:cxnSpLocks/>
            <a:stCxn id="29" idx="3"/>
            <a:endCxn id="38" idx="0"/>
          </p:cNvCxnSpPr>
          <p:nvPr/>
        </p:nvCxnSpPr>
        <p:spPr>
          <a:xfrm flipH="1">
            <a:off x="2289353" y="3257681"/>
            <a:ext cx="10210" cy="371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6370A38-AC50-4093-9FC1-654CAEBD8B72}"/>
              </a:ext>
            </a:extLst>
          </p:cNvPr>
          <p:cNvCxnSpPr>
            <a:cxnSpLocks/>
            <a:stCxn id="12" idx="2"/>
            <a:endCxn id="32" idx="6"/>
          </p:cNvCxnSpPr>
          <p:nvPr/>
        </p:nvCxnSpPr>
        <p:spPr>
          <a:xfrm flipH="1" flipV="1">
            <a:off x="3836564" y="2262402"/>
            <a:ext cx="928934" cy="353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7976C4E-7175-474A-B045-F508AE3507E5}"/>
              </a:ext>
            </a:extLst>
          </p:cNvPr>
          <p:cNvCxnSpPr>
            <a:cxnSpLocks/>
            <a:stCxn id="34" idx="5"/>
            <a:endCxn id="15" idx="5"/>
          </p:cNvCxnSpPr>
          <p:nvPr/>
        </p:nvCxnSpPr>
        <p:spPr>
          <a:xfrm>
            <a:off x="4709584" y="1420402"/>
            <a:ext cx="382066" cy="11613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F66DD22-6073-4F38-9E9E-049A89EEC750}"/>
              </a:ext>
            </a:extLst>
          </p:cNvPr>
          <p:cNvCxnSpPr>
            <a:cxnSpLocks/>
            <a:stCxn id="14" idx="2"/>
          </p:cNvCxnSpPr>
          <p:nvPr/>
        </p:nvCxnSpPr>
        <p:spPr>
          <a:xfrm flipH="1">
            <a:off x="2040291" y="2486067"/>
            <a:ext cx="510006" cy="11637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650942E-853A-40F2-8710-05DADAD78AC9}"/>
              </a:ext>
            </a:extLst>
          </p:cNvPr>
          <p:cNvCxnSpPr>
            <a:cxnSpLocks/>
            <a:stCxn id="12" idx="5"/>
            <a:endCxn id="15" idx="1"/>
          </p:cNvCxnSpPr>
          <p:nvPr/>
        </p:nvCxnSpPr>
        <p:spPr>
          <a:xfrm>
            <a:off x="4824586" y="2322733"/>
            <a:ext cx="218114" cy="2090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CDF5A998-4C12-4342-A9CC-AD969BD26679}"/>
              </a:ext>
            </a:extLst>
          </p:cNvPr>
          <p:cNvSpPr/>
          <p:nvPr/>
        </p:nvSpPr>
        <p:spPr>
          <a:xfrm>
            <a:off x="3100535" y="2616105"/>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F9686FB-4360-4F81-B34C-FB11DA04FFA9}"/>
              </a:ext>
            </a:extLst>
          </p:cNvPr>
          <p:cNvSpPr/>
          <p:nvPr/>
        </p:nvSpPr>
        <p:spPr>
          <a:xfrm>
            <a:off x="4539928" y="2548217"/>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9E6C16A-4FF7-4588-9386-6BE1D53449FB}"/>
              </a:ext>
            </a:extLst>
          </p:cNvPr>
          <p:cNvSpPr/>
          <p:nvPr/>
        </p:nvSpPr>
        <p:spPr>
          <a:xfrm>
            <a:off x="2677673" y="2842086"/>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B6175AF-E10B-43D0-A47E-29AF11A1EA66}"/>
              </a:ext>
            </a:extLst>
          </p:cNvPr>
          <p:cNvSpPr/>
          <p:nvPr/>
        </p:nvSpPr>
        <p:spPr>
          <a:xfrm>
            <a:off x="3031819" y="2984539"/>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FD93C1C-F82A-4C05-8238-B5A653653C57}"/>
              </a:ext>
            </a:extLst>
          </p:cNvPr>
          <p:cNvSpPr/>
          <p:nvPr/>
        </p:nvSpPr>
        <p:spPr>
          <a:xfrm>
            <a:off x="4539466" y="2949198"/>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4DE6060-2678-4003-BDC4-D58BDF20200A}"/>
              </a:ext>
            </a:extLst>
          </p:cNvPr>
          <p:cNvSpPr/>
          <p:nvPr/>
        </p:nvSpPr>
        <p:spPr>
          <a:xfrm>
            <a:off x="4882655" y="2771404"/>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3A6CEF37-0A17-47D1-9901-437D3F727410}"/>
              </a:ext>
            </a:extLst>
          </p:cNvPr>
          <p:cNvCxnSpPr>
            <a:cxnSpLocks/>
            <a:stCxn id="92" idx="1"/>
            <a:endCxn id="88" idx="5"/>
          </p:cNvCxnSpPr>
          <p:nvPr/>
        </p:nvCxnSpPr>
        <p:spPr>
          <a:xfrm flipH="1" flipV="1">
            <a:off x="4599016" y="2608548"/>
            <a:ext cx="293777" cy="17320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26D4E9C-9D3F-41DF-8031-28D54121A2CC}"/>
              </a:ext>
            </a:extLst>
          </p:cNvPr>
          <p:cNvCxnSpPr>
            <a:cxnSpLocks/>
            <a:stCxn id="88" idx="3"/>
            <a:endCxn id="11" idx="7"/>
          </p:cNvCxnSpPr>
          <p:nvPr/>
        </p:nvCxnSpPr>
        <p:spPr>
          <a:xfrm flipH="1">
            <a:off x="4074573" y="2608548"/>
            <a:ext cx="475493" cy="2926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73E46EC-1499-4A6C-BE53-A8C6DC8252F8}"/>
              </a:ext>
            </a:extLst>
          </p:cNvPr>
          <p:cNvCxnSpPr>
            <a:cxnSpLocks/>
            <a:stCxn id="91" idx="2"/>
            <a:endCxn id="11" idx="2"/>
          </p:cNvCxnSpPr>
          <p:nvPr/>
        </p:nvCxnSpPr>
        <p:spPr>
          <a:xfrm flipH="1" flipV="1">
            <a:off x="4015485" y="2926179"/>
            <a:ext cx="523981" cy="583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D309950-BB0E-4D67-BF47-BEF6BDEE14A8}"/>
              </a:ext>
            </a:extLst>
          </p:cNvPr>
          <p:cNvCxnSpPr>
            <a:cxnSpLocks/>
            <a:stCxn id="92" idx="2"/>
            <a:endCxn id="91" idx="3"/>
          </p:cNvCxnSpPr>
          <p:nvPr/>
        </p:nvCxnSpPr>
        <p:spPr>
          <a:xfrm flipH="1">
            <a:off x="4549604" y="2806745"/>
            <a:ext cx="333051" cy="2027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BB28C61-2CED-4CB8-AFCD-8C763FE0E464}"/>
              </a:ext>
            </a:extLst>
          </p:cNvPr>
          <p:cNvCxnSpPr>
            <a:cxnSpLocks/>
            <a:stCxn id="3" idx="2"/>
            <a:endCxn id="87" idx="6"/>
          </p:cNvCxnSpPr>
          <p:nvPr/>
        </p:nvCxnSpPr>
        <p:spPr>
          <a:xfrm flipH="1" flipV="1">
            <a:off x="3169761" y="2651446"/>
            <a:ext cx="344002" cy="2747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37DC3AD-80C4-4170-BC17-8C9189016F78}"/>
              </a:ext>
            </a:extLst>
          </p:cNvPr>
          <p:cNvCxnSpPr>
            <a:cxnSpLocks/>
            <a:stCxn id="11" idx="2"/>
            <a:endCxn id="3" idx="6"/>
          </p:cNvCxnSpPr>
          <p:nvPr/>
        </p:nvCxnSpPr>
        <p:spPr>
          <a:xfrm flipH="1">
            <a:off x="3582989" y="2926179"/>
            <a:ext cx="4324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378C304-1686-46E5-8733-1BF817F218CD}"/>
              </a:ext>
            </a:extLst>
          </p:cNvPr>
          <p:cNvCxnSpPr>
            <a:cxnSpLocks/>
            <a:stCxn id="90" idx="2"/>
          </p:cNvCxnSpPr>
          <p:nvPr/>
        </p:nvCxnSpPr>
        <p:spPr>
          <a:xfrm flipH="1" flipV="1">
            <a:off x="2721113" y="2890910"/>
            <a:ext cx="310706" cy="1289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AB94BC7-7C1D-456F-99AE-02C4AD6FD3E4}"/>
              </a:ext>
            </a:extLst>
          </p:cNvPr>
          <p:cNvCxnSpPr>
            <a:cxnSpLocks/>
            <a:stCxn id="87" idx="2"/>
            <a:endCxn id="89" idx="7"/>
          </p:cNvCxnSpPr>
          <p:nvPr/>
        </p:nvCxnSpPr>
        <p:spPr>
          <a:xfrm flipH="1">
            <a:off x="2736761" y="2651446"/>
            <a:ext cx="363774" cy="2009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6C97245-C13F-44E2-96F3-95524FE6D98D}"/>
              </a:ext>
            </a:extLst>
          </p:cNvPr>
          <p:cNvCxnSpPr>
            <a:cxnSpLocks/>
            <a:stCxn id="3" idx="3"/>
            <a:endCxn id="90" idx="6"/>
          </p:cNvCxnSpPr>
          <p:nvPr/>
        </p:nvCxnSpPr>
        <p:spPr>
          <a:xfrm flipH="1">
            <a:off x="3101045" y="2951169"/>
            <a:ext cx="422856" cy="687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86A640B-B930-4964-BF11-74600920ACD5}"/>
              </a:ext>
            </a:extLst>
          </p:cNvPr>
          <p:cNvCxnSpPr>
            <a:cxnSpLocks/>
            <a:stCxn id="16" idx="2"/>
            <a:endCxn id="29" idx="6"/>
          </p:cNvCxnSpPr>
          <p:nvPr/>
        </p:nvCxnSpPr>
        <p:spPr>
          <a:xfrm flipH="1" flipV="1">
            <a:off x="2358651" y="3232691"/>
            <a:ext cx="989014" cy="4315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40D7F54-25DF-4C50-9B66-21087328ECF5}"/>
              </a:ext>
            </a:extLst>
          </p:cNvPr>
          <p:cNvCxnSpPr>
            <a:cxnSpLocks/>
            <a:stCxn id="30" idx="7"/>
          </p:cNvCxnSpPr>
          <p:nvPr/>
        </p:nvCxnSpPr>
        <p:spPr>
          <a:xfrm flipH="1">
            <a:off x="4204210" y="3086093"/>
            <a:ext cx="1088182" cy="5637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7347D28-4E47-470A-ABC3-56EF2F73C4A9}"/>
              </a:ext>
            </a:extLst>
          </p:cNvPr>
          <p:cNvCxnSpPr>
            <a:cxnSpLocks/>
            <a:stCxn id="17" idx="4"/>
            <a:endCxn id="11" idx="0"/>
          </p:cNvCxnSpPr>
          <p:nvPr/>
        </p:nvCxnSpPr>
        <p:spPr>
          <a:xfrm flipH="1" flipV="1">
            <a:off x="4050098" y="2890838"/>
            <a:ext cx="143974" cy="7806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A18A292-FE71-43D7-A292-E719D7F9C1AF}"/>
              </a:ext>
            </a:extLst>
          </p:cNvPr>
          <p:cNvCxnSpPr>
            <a:cxnSpLocks/>
            <a:stCxn id="3" idx="4"/>
            <a:endCxn id="16" idx="7"/>
          </p:cNvCxnSpPr>
          <p:nvPr/>
        </p:nvCxnSpPr>
        <p:spPr>
          <a:xfrm flipH="1">
            <a:off x="3406753" y="2961520"/>
            <a:ext cx="141623" cy="6776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70D17F4-E902-40AB-900D-1B5702F42F61}"/>
              </a:ext>
            </a:extLst>
          </p:cNvPr>
          <p:cNvCxnSpPr>
            <a:cxnSpLocks/>
            <a:stCxn id="30" idx="5"/>
            <a:endCxn id="37" idx="5"/>
          </p:cNvCxnSpPr>
          <p:nvPr/>
        </p:nvCxnSpPr>
        <p:spPr>
          <a:xfrm>
            <a:off x="5292392" y="3136073"/>
            <a:ext cx="138630" cy="504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CE497A8-3FF1-43D2-ACF2-FF5255144E4E}"/>
              </a:ext>
            </a:extLst>
          </p:cNvPr>
          <p:cNvCxnSpPr>
            <a:cxnSpLocks/>
            <a:stCxn id="28" idx="1"/>
            <a:endCxn id="17" idx="5"/>
          </p:cNvCxnSpPr>
          <p:nvPr/>
        </p:nvCxnSpPr>
        <p:spPr>
          <a:xfrm flipH="1" flipV="1">
            <a:off x="4218547" y="3661124"/>
            <a:ext cx="791712" cy="4913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E0CEB5A-7C87-4BC7-93D7-D06ADF12AD5A}"/>
              </a:ext>
            </a:extLst>
          </p:cNvPr>
          <p:cNvCxnSpPr>
            <a:cxnSpLocks/>
            <a:stCxn id="28" idx="7"/>
            <a:endCxn id="37" idx="3"/>
          </p:cNvCxnSpPr>
          <p:nvPr/>
        </p:nvCxnSpPr>
        <p:spPr>
          <a:xfrm flipV="1">
            <a:off x="5059209" y="3640793"/>
            <a:ext cx="322863" cy="5116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B5CD98A-284A-4E12-8B5B-3CCE481F2427}"/>
              </a:ext>
            </a:extLst>
          </p:cNvPr>
          <p:cNvCxnSpPr>
            <a:cxnSpLocks/>
            <a:stCxn id="36" idx="3"/>
            <a:endCxn id="30" idx="7"/>
          </p:cNvCxnSpPr>
          <p:nvPr/>
        </p:nvCxnSpPr>
        <p:spPr>
          <a:xfrm flipH="1">
            <a:off x="5292392" y="2611830"/>
            <a:ext cx="335118" cy="4742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83E47CA-9313-4F42-9056-973AF8C7CE8C}"/>
              </a:ext>
            </a:extLst>
          </p:cNvPr>
          <p:cNvCxnSpPr>
            <a:cxnSpLocks/>
            <a:stCxn id="36" idx="4"/>
            <a:endCxn id="37" idx="4"/>
          </p:cNvCxnSpPr>
          <p:nvPr/>
        </p:nvCxnSpPr>
        <p:spPr>
          <a:xfrm flipH="1">
            <a:off x="5406547" y="2622181"/>
            <a:ext cx="245438" cy="1028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E451AB6-6AB3-4BC7-8F6E-C68A3D6E1A61}"/>
              </a:ext>
            </a:extLst>
          </p:cNvPr>
          <p:cNvCxnSpPr>
            <a:cxnSpLocks/>
            <a:stCxn id="21" idx="2"/>
            <a:endCxn id="20" idx="6"/>
          </p:cNvCxnSpPr>
          <p:nvPr/>
        </p:nvCxnSpPr>
        <p:spPr>
          <a:xfrm flipH="1">
            <a:off x="4022481" y="4005340"/>
            <a:ext cx="4823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48F83F14-A618-4A9E-946D-46F43F9F2E80}"/>
              </a:ext>
            </a:extLst>
          </p:cNvPr>
          <p:cNvSpPr/>
          <p:nvPr/>
        </p:nvSpPr>
        <p:spPr>
          <a:xfrm>
            <a:off x="3754335" y="3571613"/>
            <a:ext cx="69226" cy="70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C42565A1-7AF4-4435-A548-09F2D8CE4981}"/>
              </a:ext>
            </a:extLst>
          </p:cNvPr>
          <p:cNvCxnSpPr>
            <a:cxnSpLocks/>
            <a:stCxn id="20" idx="2"/>
            <a:endCxn id="19" idx="2"/>
          </p:cNvCxnSpPr>
          <p:nvPr/>
        </p:nvCxnSpPr>
        <p:spPr>
          <a:xfrm flipH="1">
            <a:off x="3732725" y="4005340"/>
            <a:ext cx="2205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139220C-31B2-45E0-8167-4DCBF113AF29}"/>
              </a:ext>
            </a:extLst>
          </p:cNvPr>
          <p:cNvCxnSpPr>
            <a:cxnSpLocks/>
            <a:stCxn id="21" idx="3"/>
            <a:endCxn id="23" idx="6"/>
          </p:cNvCxnSpPr>
          <p:nvPr/>
        </p:nvCxnSpPr>
        <p:spPr>
          <a:xfrm flipH="1">
            <a:off x="4022481" y="4030330"/>
            <a:ext cx="492510" cy="3634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5A94E20-3F36-415A-B17B-7EA5F61D2CBD}"/>
              </a:ext>
            </a:extLst>
          </p:cNvPr>
          <p:cNvCxnSpPr>
            <a:cxnSpLocks/>
            <a:stCxn id="17" idx="2"/>
            <a:endCxn id="171" idx="6"/>
          </p:cNvCxnSpPr>
          <p:nvPr/>
        </p:nvCxnSpPr>
        <p:spPr>
          <a:xfrm flipH="1" flipV="1">
            <a:off x="3823561" y="3606954"/>
            <a:ext cx="335898" cy="291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7766D9B-7964-4E7D-AC5B-9DF83777174C}"/>
              </a:ext>
            </a:extLst>
          </p:cNvPr>
          <p:cNvCxnSpPr>
            <a:cxnSpLocks/>
            <a:stCxn id="171" idx="2"/>
            <a:endCxn id="16" idx="5"/>
          </p:cNvCxnSpPr>
          <p:nvPr/>
        </p:nvCxnSpPr>
        <p:spPr>
          <a:xfrm flipH="1">
            <a:off x="3406753" y="3606954"/>
            <a:ext cx="347582" cy="822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6CADD9B-3B56-414C-BB62-AD078489EE3A}"/>
              </a:ext>
            </a:extLst>
          </p:cNvPr>
          <p:cNvCxnSpPr>
            <a:cxnSpLocks/>
            <a:stCxn id="23" idx="2"/>
            <a:endCxn id="22" idx="6"/>
          </p:cNvCxnSpPr>
          <p:nvPr/>
        </p:nvCxnSpPr>
        <p:spPr>
          <a:xfrm flipH="1">
            <a:off x="3786247" y="4393752"/>
            <a:ext cx="167008" cy="37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8524A986-7B20-4CCA-B691-4C548CE077F3}"/>
              </a:ext>
            </a:extLst>
          </p:cNvPr>
          <p:cNvCxnSpPr>
            <a:cxnSpLocks/>
            <a:stCxn id="19" idx="2"/>
            <a:endCxn id="18" idx="1"/>
          </p:cNvCxnSpPr>
          <p:nvPr/>
        </p:nvCxnSpPr>
        <p:spPr>
          <a:xfrm flipH="1">
            <a:off x="3172867" y="4005340"/>
            <a:ext cx="559858" cy="653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7F2654D-F698-4EBB-A00F-D38212EFACEE}"/>
              </a:ext>
            </a:extLst>
          </p:cNvPr>
          <p:cNvCxnSpPr>
            <a:cxnSpLocks/>
            <a:stCxn id="23" idx="5"/>
            <a:endCxn id="26" idx="1"/>
          </p:cNvCxnSpPr>
          <p:nvPr/>
        </p:nvCxnSpPr>
        <p:spPr>
          <a:xfrm>
            <a:off x="4012343" y="4418742"/>
            <a:ext cx="98166" cy="4668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F0F1DC57-E44B-4F39-87ED-6AB836F1EC4C}"/>
              </a:ext>
            </a:extLst>
          </p:cNvPr>
          <p:cNvCxnSpPr>
            <a:cxnSpLocks/>
            <a:stCxn id="18" idx="2"/>
            <a:endCxn id="27" idx="7"/>
          </p:cNvCxnSpPr>
          <p:nvPr/>
        </p:nvCxnSpPr>
        <p:spPr>
          <a:xfrm flipH="1">
            <a:off x="2678611" y="4095720"/>
            <a:ext cx="484118" cy="9210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EDFCCFB-F145-4F0D-8B19-22B4D51F6CAD}"/>
              </a:ext>
            </a:extLst>
          </p:cNvPr>
          <p:cNvCxnSpPr>
            <a:cxnSpLocks/>
            <a:stCxn id="38" idx="5"/>
            <a:endCxn id="27" idx="3"/>
          </p:cNvCxnSpPr>
          <p:nvPr/>
        </p:nvCxnSpPr>
        <p:spPr>
          <a:xfrm>
            <a:off x="2313828" y="3689196"/>
            <a:ext cx="315833" cy="5486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71714C4-43C0-4020-A068-530193F0BC67}"/>
              </a:ext>
            </a:extLst>
          </p:cNvPr>
          <p:cNvCxnSpPr>
            <a:cxnSpLocks/>
            <a:stCxn id="28" idx="2"/>
            <a:endCxn id="26" idx="6"/>
          </p:cNvCxnSpPr>
          <p:nvPr/>
        </p:nvCxnSpPr>
        <p:spPr>
          <a:xfrm flipH="1">
            <a:off x="4169597" y="4177474"/>
            <a:ext cx="830524" cy="7331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23B9B8E-4F22-49C8-898C-184F03C2604A}"/>
              </a:ext>
            </a:extLst>
          </p:cNvPr>
          <p:cNvCxnSpPr>
            <a:cxnSpLocks/>
            <a:stCxn id="24" idx="6"/>
            <a:endCxn id="26" idx="2"/>
          </p:cNvCxnSpPr>
          <p:nvPr/>
        </p:nvCxnSpPr>
        <p:spPr>
          <a:xfrm>
            <a:off x="3548376" y="4910610"/>
            <a:ext cx="55199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59044FE-5C3A-4A5E-BB50-09B138C19D09}"/>
              </a:ext>
            </a:extLst>
          </p:cNvPr>
          <p:cNvCxnSpPr>
            <a:cxnSpLocks/>
            <a:endCxn id="24" idx="1"/>
          </p:cNvCxnSpPr>
          <p:nvPr/>
        </p:nvCxnSpPr>
        <p:spPr>
          <a:xfrm>
            <a:off x="2688749" y="4237805"/>
            <a:ext cx="800539" cy="6478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8176ADF-D78A-4B91-A7F6-04DADB235CFC}"/>
              </a:ext>
            </a:extLst>
          </p:cNvPr>
          <p:cNvCxnSpPr>
            <a:cxnSpLocks/>
            <a:stCxn id="15" idx="6"/>
            <a:endCxn id="36" idx="2"/>
          </p:cNvCxnSpPr>
          <p:nvPr/>
        </p:nvCxnSpPr>
        <p:spPr>
          <a:xfrm>
            <a:off x="5101788" y="2556749"/>
            <a:ext cx="515584" cy="3009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B51F39F-ED34-4C0E-BCBF-9A87F307802E}"/>
              </a:ext>
            </a:extLst>
          </p:cNvPr>
          <p:cNvCxnSpPr>
            <a:cxnSpLocks/>
            <a:stCxn id="18" idx="5"/>
            <a:endCxn id="22" idx="2"/>
          </p:cNvCxnSpPr>
          <p:nvPr/>
        </p:nvCxnSpPr>
        <p:spPr>
          <a:xfrm>
            <a:off x="3221817" y="4120710"/>
            <a:ext cx="495204" cy="2768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DB285AF-09D8-4D09-91DA-FE4FD733FBF3}"/>
              </a:ext>
            </a:extLst>
          </p:cNvPr>
          <p:cNvCxnSpPr>
            <a:cxnSpLocks/>
            <a:stCxn id="22" idx="3"/>
            <a:endCxn id="24" idx="3"/>
          </p:cNvCxnSpPr>
          <p:nvPr/>
        </p:nvCxnSpPr>
        <p:spPr>
          <a:xfrm flipH="1">
            <a:off x="3489288" y="4422527"/>
            <a:ext cx="237871" cy="5130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50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50">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52" name="Rectangle 52">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person, wearing, hair, close&#10;&#10;Description automatically generated">
            <a:extLst>
              <a:ext uri="{FF2B5EF4-FFF2-40B4-BE49-F238E27FC236}">
                <a16:creationId xmlns:a16="http://schemas.microsoft.com/office/drawing/2014/main" id="{D5E78675-A3AE-4374-9011-51335C9D19AC}"/>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l="25495" r="3393" b="-1"/>
          <a:stretch/>
        </p:blipFill>
        <p:spPr>
          <a:xfrm>
            <a:off x="20" y="1"/>
            <a:ext cx="12191980" cy="6857999"/>
          </a:xfrm>
          <a:prstGeom prst="rect">
            <a:avLst/>
          </a:prstGeom>
        </p:spPr>
      </p:pic>
      <p:sp>
        <p:nvSpPr>
          <p:cNvPr id="8" name="TextBox 7">
            <a:extLst>
              <a:ext uri="{FF2B5EF4-FFF2-40B4-BE49-F238E27FC236}">
                <a16:creationId xmlns:a16="http://schemas.microsoft.com/office/drawing/2014/main" id="{C10AE1A7-7690-4CFB-AA54-A7BCD4430A5A}"/>
              </a:ext>
            </a:extLst>
          </p:cNvPr>
          <p:cNvSpPr txBox="1"/>
          <p:nvPr/>
        </p:nvSpPr>
        <p:spPr>
          <a:xfrm>
            <a:off x="4586508" y="1425288"/>
            <a:ext cx="6897171" cy="445769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4000" b="1">
                <a:solidFill>
                  <a:srgbClr val="FFFFFF"/>
                </a:solidFill>
                <a:latin typeface="Helvetica Neue"/>
                <a:ea typeface="+mj-ea"/>
                <a:cs typeface="+mj-cs"/>
              </a:rPr>
              <a:t>Every minute,</a:t>
            </a:r>
            <a:r>
              <a:rPr lang="en-US" sz="4000">
                <a:solidFill>
                  <a:srgbClr val="FFFFFF"/>
                </a:solidFill>
                <a:latin typeface="Helvetica Neue"/>
                <a:ea typeface="+mj-ea"/>
                <a:cs typeface="+mj-cs"/>
              </a:rPr>
              <a:t>​</a:t>
            </a:r>
          </a:p>
          <a:p>
            <a:pPr>
              <a:lnSpc>
                <a:spcPct val="90000"/>
              </a:lnSpc>
              <a:spcBef>
                <a:spcPct val="0"/>
              </a:spcBef>
              <a:spcAft>
                <a:spcPts val="600"/>
              </a:spcAft>
            </a:pPr>
            <a:r>
              <a:rPr lang="en-US" sz="6000" b="1">
                <a:solidFill>
                  <a:srgbClr val="FF0000"/>
                </a:solidFill>
                <a:latin typeface="Helvetica Neue"/>
                <a:ea typeface="+mj-ea"/>
                <a:cs typeface="+mj-cs"/>
              </a:rPr>
              <a:t>16 IDENTITIES</a:t>
            </a:r>
            <a:r>
              <a:rPr lang="en-US" sz="6600" b="1">
                <a:solidFill>
                  <a:srgbClr val="FFFFFF"/>
                </a:solidFill>
                <a:latin typeface="Helvetica Neue"/>
                <a:ea typeface="+mj-ea"/>
                <a:cs typeface="+mj-cs"/>
              </a:rPr>
              <a:t> </a:t>
            </a:r>
          </a:p>
          <a:p>
            <a:pPr>
              <a:lnSpc>
                <a:spcPct val="90000"/>
              </a:lnSpc>
              <a:spcBef>
                <a:spcPct val="0"/>
              </a:spcBef>
              <a:spcAft>
                <a:spcPts val="600"/>
              </a:spcAft>
            </a:pPr>
            <a:r>
              <a:rPr lang="en-US" sz="4000" b="1">
                <a:solidFill>
                  <a:srgbClr val="FFFFFF"/>
                </a:solidFill>
                <a:latin typeface="Helvetica Neue"/>
                <a:ea typeface="+mj-ea"/>
                <a:cs typeface="+mj-cs"/>
              </a:rPr>
              <a:t>will be stolen </a:t>
            </a:r>
            <a:r>
              <a:rPr lang="en-US" sz="4000">
                <a:solidFill>
                  <a:srgbClr val="FFFFFF"/>
                </a:solidFill>
                <a:latin typeface="Helvetica Neue"/>
                <a:ea typeface="+mj-ea"/>
                <a:cs typeface="+mj-cs"/>
              </a:rPr>
              <a:t>​</a:t>
            </a:r>
            <a:br>
              <a:rPr lang="en-US" sz="4000">
                <a:latin typeface="Helvetica Neue"/>
                <a:ea typeface="+mj-ea"/>
                <a:cs typeface="+mj-cs"/>
              </a:rPr>
            </a:br>
            <a:r>
              <a:rPr lang="en-US" sz="4000" b="1">
                <a:solidFill>
                  <a:srgbClr val="FFFFFF"/>
                </a:solidFill>
                <a:latin typeface="Helvetica Neue"/>
                <a:ea typeface="+mj-ea"/>
                <a:cs typeface="+mj-cs"/>
              </a:rPr>
              <a:t>and repurposed.</a:t>
            </a:r>
            <a:r>
              <a:rPr lang="en-US" sz="6000">
                <a:solidFill>
                  <a:srgbClr val="FFFFFF"/>
                </a:solidFill>
                <a:latin typeface="Helvetica Neue"/>
                <a:ea typeface="+mj-ea"/>
                <a:cs typeface="+mj-cs"/>
              </a:rPr>
              <a:t>​</a:t>
            </a:r>
            <a:endParaRPr lang="en-US" sz="6000">
              <a:ea typeface="+mj-ea"/>
              <a:cs typeface="Calibri"/>
            </a:endParaRPr>
          </a:p>
        </p:txBody>
      </p:sp>
    </p:spTree>
    <p:extLst>
      <p:ext uri="{BB962C8B-B14F-4D97-AF65-F5344CB8AC3E}">
        <p14:creationId xmlns:p14="http://schemas.microsoft.com/office/powerpoint/2010/main" val="26301720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32DD61-EFF5-40BD-91D2-0B8125447C31}"/>
              </a:ext>
            </a:extLst>
          </p:cNvPr>
          <p:cNvSpPr/>
          <p:nvPr/>
        </p:nvSpPr>
        <p:spPr>
          <a:xfrm>
            <a:off x="478303" y="854480"/>
            <a:ext cx="2623595" cy="2671822"/>
          </a:xfrm>
          <a:prstGeom prst="ellipse">
            <a:avLst/>
          </a:prstGeom>
          <a:solidFill>
            <a:srgbClr val="D11D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800" b="1">
              <a:latin typeface="Helvetica Neue"/>
              <a:cs typeface="Calibri"/>
            </a:endParaRPr>
          </a:p>
        </p:txBody>
      </p:sp>
      <p:sp>
        <p:nvSpPr>
          <p:cNvPr id="8" name="Oval 7">
            <a:extLst>
              <a:ext uri="{FF2B5EF4-FFF2-40B4-BE49-F238E27FC236}">
                <a16:creationId xmlns:a16="http://schemas.microsoft.com/office/drawing/2014/main" id="{5EF87475-9F59-44B2-B416-CD8C012017E2}"/>
              </a:ext>
            </a:extLst>
          </p:cNvPr>
          <p:cNvSpPr/>
          <p:nvPr/>
        </p:nvSpPr>
        <p:spPr>
          <a:xfrm>
            <a:off x="950017" y="1389693"/>
            <a:ext cx="1662024" cy="161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800" b="1">
              <a:latin typeface="Helvetica Neue"/>
              <a:cs typeface="Calibri"/>
            </a:endParaRPr>
          </a:p>
        </p:txBody>
      </p:sp>
      <p:sp>
        <p:nvSpPr>
          <p:cNvPr id="11" name="Rectangle 10">
            <a:extLst>
              <a:ext uri="{FF2B5EF4-FFF2-40B4-BE49-F238E27FC236}">
                <a16:creationId xmlns:a16="http://schemas.microsoft.com/office/drawing/2014/main" id="{094B9479-45E8-4F29-9574-DEBA9FBEE191}"/>
              </a:ext>
            </a:extLst>
          </p:cNvPr>
          <p:cNvSpPr/>
          <p:nvPr/>
        </p:nvSpPr>
        <p:spPr>
          <a:xfrm>
            <a:off x="214086" y="722085"/>
            <a:ext cx="1578428" cy="2122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hord 11">
            <a:extLst>
              <a:ext uri="{FF2B5EF4-FFF2-40B4-BE49-F238E27FC236}">
                <a16:creationId xmlns:a16="http://schemas.microsoft.com/office/drawing/2014/main" id="{BBC91BCE-1895-4341-AAB5-B996A06DAE96}"/>
              </a:ext>
            </a:extLst>
          </p:cNvPr>
          <p:cNvSpPr/>
          <p:nvPr/>
        </p:nvSpPr>
        <p:spPr>
          <a:xfrm rot="3240000">
            <a:off x="502104" y="2615747"/>
            <a:ext cx="916214" cy="925285"/>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58DD1C-3854-49A8-9CC4-D9F05FE6AE82}"/>
              </a:ext>
            </a:extLst>
          </p:cNvPr>
          <p:cNvSpPr txBox="1"/>
          <p:nvPr/>
        </p:nvSpPr>
        <p:spPr>
          <a:xfrm>
            <a:off x="3187364" y="724312"/>
            <a:ext cx="7676489"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4400" b="1">
                <a:solidFill>
                  <a:schemeClr val="tx1">
                    <a:lumMod val="65000"/>
                    <a:lumOff val="35000"/>
                  </a:schemeClr>
                </a:solidFill>
                <a:latin typeface="Helvetica Neue"/>
                <a:ea typeface="+mj-ea"/>
              </a:rPr>
              <a:t>63%</a:t>
            </a:r>
          </a:p>
        </p:txBody>
      </p:sp>
      <p:sp>
        <p:nvSpPr>
          <p:cNvPr id="15" name="TextBox 14">
            <a:extLst>
              <a:ext uri="{FF2B5EF4-FFF2-40B4-BE49-F238E27FC236}">
                <a16:creationId xmlns:a16="http://schemas.microsoft.com/office/drawing/2014/main" id="{AA46BBEA-847D-4B5E-822C-9304E08AC31F}"/>
              </a:ext>
            </a:extLst>
          </p:cNvPr>
          <p:cNvSpPr txBox="1"/>
          <p:nvPr/>
        </p:nvSpPr>
        <p:spPr>
          <a:xfrm>
            <a:off x="7695864" y="2375312"/>
            <a:ext cx="7676489"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8800" b="1">
                <a:solidFill>
                  <a:schemeClr val="bg1"/>
                </a:solidFill>
                <a:latin typeface="Helvetica Neue"/>
                <a:ea typeface="+mj-ea"/>
              </a:rPr>
              <a:t>$68M</a:t>
            </a:r>
            <a:endParaRPr lang="en-US" sz="8800">
              <a:solidFill>
                <a:schemeClr val="bg1"/>
              </a:solidFill>
              <a:ea typeface="+mj-ea"/>
              <a:cs typeface="Calibri"/>
            </a:endParaRPr>
          </a:p>
        </p:txBody>
      </p:sp>
      <p:sp>
        <p:nvSpPr>
          <p:cNvPr id="16" name="TextBox 15">
            <a:extLst>
              <a:ext uri="{FF2B5EF4-FFF2-40B4-BE49-F238E27FC236}">
                <a16:creationId xmlns:a16="http://schemas.microsoft.com/office/drawing/2014/main" id="{874BC9D1-015C-411F-A385-E04FFB05FAD8}"/>
              </a:ext>
            </a:extLst>
          </p:cNvPr>
          <p:cNvSpPr txBox="1"/>
          <p:nvPr/>
        </p:nvSpPr>
        <p:spPr>
          <a:xfrm>
            <a:off x="3191329" y="1567542"/>
            <a:ext cx="27431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2">
                    <a:lumMod val="75000"/>
                  </a:schemeClr>
                </a:solidFill>
                <a:latin typeface="Lato"/>
              </a:rPr>
              <a:t>of U.S. adults surveyed believe altered videos create </a:t>
            </a:r>
            <a:r>
              <a:rPr lang="en-US" b="1">
                <a:solidFill>
                  <a:srgbClr val="D11D50"/>
                </a:solidFill>
                <a:latin typeface="Lato"/>
              </a:rPr>
              <a:t>a great deal of confusion</a:t>
            </a:r>
            <a:r>
              <a:rPr lang="en-US" b="1">
                <a:solidFill>
                  <a:schemeClr val="bg2">
                    <a:lumMod val="75000"/>
                  </a:schemeClr>
                </a:solidFill>
                <a:latin typeface="Lato"/>
              </a:rPr>
              <a:t> about the facts of current events</a:t>
            </a:r>
            <a:endParaRPr lang="en-US" b="1">
              <a:solidFill>
                <a:schemeClr val="bg2">
                  <a:lumMod val="75000"/>
                </a:schemeClr>
              </a:solidFill>
              <a:cs typeface="Calibri"/>
            </a:endParaRPr>
          </a:p>
        </p:txBody>
      </p:sp>
      <p:sp>
        <p:nvSpPr>
          <p:cNvPr id="17" name="Oval 16">
            <a:extLst>
              <a:ext uri="{FF2B5EF4-FFF2-40B4-BE49-F238E27FC236}">
                <a16:creationId xmlns:a16="http://schemas.microsoft.com/office/drawing/2014/main" id="{E8BD1CC4-5C4A-49BE-B1A5-476A8295AE03}"/>
              </a:ext>
            </a:extLst>
          </p:cNvPr>
          <p:cNvSpPr/>
          <p:nvPr/>
        </p:nvSpPr>
        <p:spPr>
          <a:xfrm>
            <a:off x="541802" y="3829908"/>
            <a:ext cx="2623595" cy="267182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800" b="1">
              <a:latin typeface="Helvetica Neue"/>
              <a:cs typeface="Calibri"/>
            </a:endParaRPr>
          </a:p>
        </p:txBody>
      </p:sp>
      <p:sp>
        <p:nvSpPr>
          <p:cNvPr id="18" name="Oval 17">
            <a:extLst>
              <a:ext uri="{FF2B5EF4-FFF2-40B4-BE49-F238E27FC236}">
                <a16:creationId xmlns:a16="http://schemas.microsoft.com/office/drawing/2014/main" id="{A1C59CCF-9CCD-43E6-BC95-2AA212F836A5}"/>
              </a:ext>
            </a:extLst>
          </p:cNvPr>
          <p:cNvSpPr/>
          <p:nvPr/>
        </p:nvSpPr>
        <p:spPr>
          <a:xfrm>
            <a:off x="1013516" y="4365121"/>
            <a:ext cx="1662024" cy="1610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800" b="1">
              <a:latin typeface="Helvetica Neue"/>
              <a:cs typeface="Calibri"/>
            </a:endParaRPr>
          </a:p>
        </p:txBody>
      </p:sp>
      <p:sp>
        <p:nvSpPr>
          <p:cNvPr id="19" name="Rectangle 18">
            <a:extLst>
              <a:ext uri="{FF2B5EF4-FFF2-40B4-BE49-F238E27FC236}">
                <a16:creationId xmlns:a16="http://schemas.microsoft.com/office/drawing/2014/main" id="{E545E725-66D5-44E7-A441-1484E9F494DB}"/>
              </a:ext>
            </a:extLst>
          </p:cNvPr>
          <p:cNvSpPr/>
          <p:nvPr/>
        </p:nvSpPr>
        <p:spPr>
          <a:xfrm>
            <a:off x="286656" y="3715655"/>
            <a:ext cx="1569357"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56675DE-6C00-4849-BF9B-D160F6468F0C}"/>
              </a:ext>
            </a:extLst>
          </p:cNvPr>
          <p:cNvSpPr txBox="1"/>
          <p:nvPr/>
        </p:nvSpPr>
        <p:spPr>
          <a:xfrm>
            <a:off x="3254828" y="4542970"/>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lumMod val="65000"/>
                  </a:schemeClr>
                </a:solidFill>
                <a:latin typeface="Lato"/>
              </a:rPr>
              <a:t>of U.S. adults surveyed </a:t>
            </a:r>
            <a:r>
              <a:rPr lang="en-US" b="1">
                <a:solidFill>
                  <a:srgbClr val="D11D50"/>
                </a:solidFill>
                <a:latin typeface="Lato"/>
              </a:rPr>
              <a:t>support restrictions </a:t>
            </a:r>
            <a:r>
              <a:rPr lang="en-US" b="1">
                <a:solidFill>
                  <a:schemeClr val="bg1">
                    <a:lumMod val="65000"/>
                  </a:schemeClr>
                </a:solidFill>
                <a:latin typeface="Lato"/>
              </a:rPr>
              <a:t>on publishing and accessing them</a:t>
            </a:r>
            <a:endParaRPr lang="en-US" b="1">
              <a:solidFill>
                <a:schemeClr val="bg1">
                  <a:lumMod val="65000"/>
                </a:schemeClr>
              </a:solidFill>
              <a:latin typeface="Lato"/>
              <a:cs typeface="Calibri"/>
            </a:endParaRPr>
          </a:p>
        </p:txBody>
      </p:sp>
      <p:sp>
        <p:nvSpPr>
          <p:cNvPr id="26" name="TextBox 25">
            <a:extLst>
              <a:ext uri="{FF2B5EF4-FFF2-40B4-BE49-F238E27FC236}">
                <a16:creationId xmlns:a16="http://schemas.microsoft.com/office/drawing/2014/main" id="{2B4D8103-5E2B-4429-AAFE-4DA501A7E051}"/>
              </a:ext>
            </a:extLst>
          </p:cNvPr>
          <p:cNvSpPr txBox="1"/>
          <p:nvPr/>
        </p:nvSpPr>
        <p:spPr>
          <a:xfrm>
            <a:off x="3187363" y="3717883"/>
            <a:ext cx="7676489" cy="933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0"/>
              </a:spcBef>
              <a:spcAft>
                <a:spcPts val="600"/>
              </a:spcAft>
            </a:pPr>
            <a:r>
              <a:rPr lang="en-US" sz="4400" b="1">
                <a:solidFill>
                  <a:schemeClr val="tx1">
                    <a:lumMod val="65000"/>
                    <a:lumOff val="35000"/>
                  </a:schemeClr>
                </a:solidFill>
                <a:latin typeface="Helvetica Neue"/>
                <a:ea typeface="+mj-ea"/>
              </a:rPr>
              <a:t>77%</a:t>
            </a:r>
          </a:p>
        </p:txBody>
      </p:sp>
      <p:sp>
        <p:nvSpPr>
          <p:cNvPr id="2" name="Google Shape;87;gbd1a511eea_0_0">
            <a:extLst>
              <a:ext uri="{FF2B5EF4-FFF2-40B4-BE49-F238E27FC236}">
                <a16:creationId xmlns:a16="http://schemas.microsoft.com/office/drawing/2014/main" id="{99343B47-5772-41E0-A196-FC0C62AF584D}"/>
              </a:ext>
            </a:extLst>
          </p:cNvPr>
          <p:cNvSpPr txBox="1">
            <a:spLocks/>
          </p:cNvSpPr>
          <p:nvPr/>
        </p:nvSpPr>
        <p:spPr>
          <a:xfrm>
            <a:off x="4648201" y="177300"/>
            <a:ext cx="10508086"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a:lstStyle>
          <a:p>
            <a:r>
              <a:rPr lang="en" sz="3200" b="1" kern="0">
                <a:solidFill>
                  <a:schemeClr val="tx1">
                    <a:lumMod val="65000"/>
                    <a:lumOff val="35000"/>
                  </a:schemeClr>
                </a:solidFill>
                <a:latin typeface="Helvetica Neue"/>
                <a:sym typeface="Helvetica Neue"/>
              </a:rPr>
              <a:t>The Public senses a looming threat...</a:t>
            </a:r>
            <a:endParaRPr lang="en-US">
              <a:solidFill>
                <a:schemeClr val="tx1">
                  <a:lumMod val="65000"/>
                  <a:lumOff val="35000"/>
                </a:schemeClr>
              </a:solidFill>
            </a:endParaRPr>
          </a:p>
        </p:txBody>
      </p:sp>
      <p:pic>
        <p:nvPicPr>
          <p:cNvPr id="22" name="Graphic 30" descr="Stop with solid fill">
            <a:extLst>
              <a:ext uri="{FF2B5EF4-FFF2-40B4-BE49-F238E27FC236}">
                <a16:creationId xmlns:a16="http://schemas.microsoft.com/office/drawing/2014/main" id="{64ECD319-416A-44AA-AB84-F5B273F29E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2443" y="4713514"/>
            <a:ext cx="914400" cy="914400"/>
          </a:xfrm>
          <a:prstGeom prst="rect">
            <a:avLst/>
          </a:prstGeom>
        </p:spPr>
      </p:pic>
      <p:pic>
        <p:nvPicPr>
          <p:cNvPr id="3" name="Graphic 32" descr="Confused person with solid fill">
            <a:extLst>
              <a:ext uri="{FF2B5EF4-FFF2-40B4-BE49-F238E27FC236}">
                <a16:creationId xmlns:a16="http://schemas.microsoft.com/office/drawing/2014/main" id="{673E2994-798D-4274-994E-A86288328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8942" y="1656442"/>
            <a:ext cx="914400" cy="914400"/>
          </a:xfrm>
          <a:prstGeom prst="rect">
            <a:avLst/>
          </a:prstGeom>
        </p:spPr>
      </p:pic>
    </p:spTree>
    <p:extLst>
      <p:ext uri="{BB962C8B-B14F-4D97-AF65-F5344CB8AC3E}">
        <p14:creationId xmlns:p14="http://schemas.microsoft.com/office/powerpoint/2010/main" val="2196173822"/>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9B51DD9AB29A64DB2A762A6346FFB55" ma:contentTypeVersion="8" ma:contentTypeDescription="Create a new document." ma:contentTypeScope="" ma:versionID="6f9abe55401fc46d89d79dc04d22bc8b">
  <xsd:schema xmlns:xsd="http://www.w3.org/2001/XMLSchema" xmlns:xs="http://www.w3.org/2001/XMLSchema" xmlns:p="http://schemas.microsoft.com/office/2006/metadata/properties" xmlns:ns2="39cdc288-c116-4558-95b1-9194abb08239" targetNamespace="http://schemas.microsoft.com/office/2006/metadata/properties" ma:root="true" ma:fieldsID="a8992c20891002a215166828980f370e" ns2:_="">
    <xsd:import namespace="39cdc288-c116-4558-95b1-9194abb082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cdc288-c116-4558-95b1-9194abb082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2BEF8C-CC72-4E9A-8C43-A3DC0A123F1D}">
  <ds:schemaRefs>
    <ds:schemaRef ds:uri="http://schemas.microsoft.com/sharepoint/v3/contenttype/forms"/>
  </ds:schemaRefs>
</ds:datastoreItem>
</file>

<file path=customXml/itemProps2.xml><?xml version="1.0" encoding="utf-8"?>
<ds:datastoreItem xmlns:ds="http://schemas.openxmlformats.org/officeDocument/2006/customXml" ds:itemID="{6CDBD4A8-767A-40B0-9274-F7309CBF5F48}">
  <ds:schemaRefs>
    <ds:schemaRef ds:uri="39cdc288-c116-4558-95b1-9194abb082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09A1EDF-D648-4256-9DA6-911EEA8CE5D2}">
  <ds:schemaRefs>
    <ds:schemaRef ds:uri="39cdc288-c116-4558-95b1-9194abb0823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7308</Words>
  <Application>Microsoft Office PowerPoint</Application>
  <PresentationFormat>Widescreen</PresentationFormat>
  <Paragraphs>1178</Paragraphs>
  <Slides>76</Slides>
  <Notes>69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76</vt:i4>
      </vt:variant>
    </vt:vector>
  </HeadingPairs>
  <TitlesOfParts>
    <vt:vector size="89" baseType="lpstr">
      <vt:lpstr>Meiryo</vt:lpstr>
      <vt:lpstr>Arial</vt:lpstr>
      <vt:lpstr>Calibri</vt:lpstr>
      <vt:lpstr>Calibri Light</vt:lpstr>
      <vt:lpstr>EB Garamond</vt:lpstr>
      <vt:lpstr>Helvetica</vt:lpstr>
      <vt:lpstr>Helvetica Neue</vt:lpstr>
      <vt:lpstr>Lato</vt:lpstr>
      <vt:lpstr>Wingdings</vt:lpstr>
      <vt:lpstr>Wingdings,Sans-Serif</vt:lpstr>
      <vt:lpstr>office theme</vt:lpstr>
      <vt:lpstr>Simple Light</vt:lpstr>
      <vt:lpstr>Office Theme</vt:lpstr>
      <vt:lpstr>Detecting  AI-Altered Media  with Deep Learning</vt:lpstr>
      <vt:lpstr>PowerPoint Presentation</vt:lpstr>
      <vt:lpstr>PowerPoint Presentation</vt:lpstr>
      <vt:lpstr>PowerPoint Presentation</vt:lpstr>
      <vt:lpstr>PowerPoint Presentation</vt:lpstr>
      <vt:lpstr>PowerPoint Presentation</vt:lpstr>
      <vt:lpstr>Deepfakes are roughly  doubling every 6 months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Sorting Challenge</vt:lpstr>
      <vt:lpstr>Solution: A Custom Face-Sorting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Detecting  AI-Altered Media  with Deep Learning</vt:lpstr>
      <vt:lpstr>Detecting  AI-Altered Media  with Deep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Jonathan Huff</cp:lastModifiedBy>
  <cp:revision>1</cp:revision>
  <dcterms:created xsi:type="dcterms:W3CDTF">2021-02-13T02:09:42Z</dcterms:created>
  <dcterms:modified xsi:type="dcterms:W3CDTF">2021-03-08T18:52:29Z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0x01010059B51DD9AB29A64DB2A762A6346FFB55</vt:lpwstr>
  </property>
</Properties>
</file>